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87"/>
  </p:notesMasterIdLst>
  <p:handoutMasterIdLst>
    <p:handoutMasterId r:id="rId88"/>
  </p:handoutMasterIdLst>
  <p:sldIdLst>
    <p:sldId id="502" r:id="rId5"/>
    <p:sldId id="503" r:id="rId6"/>
    <p:sldId id="475" r:id="rId7"/>
    <p:sldId id="476" r:id="rId8"/>
    <p:sldId id="479" r:id="rId9"/>
    <p:sldId id="480" r:id="rId10"/>
    <p:sldId id="499" r:id="rId11"/>
    <p:sldId id="500" r:id="rId12"/>
    <p:sldId id="501" r:id="rId13"/>
    <p:sldId id="504" r:id="rId14"/>
    <p:sldId id="481" r:id="rId15"/>
    <p:sldId id="505" r:id="rId16"/>
    <p:sldId id="506" r:id="rId17"/>
    <p:sldId id="507" r:id="rId18"/>
    <p:sldId id="508" r:id="rId19"/>
    <p:sldId id="509" r:id="rId20"/>
    <p:sldId id="546" r:id="rId21"/>
    <p:sldId id="510" r:id="rId22"/>
    <p:sldId id="511" r:id="rId23"/>
    <p:sldId id="512" r:id="rId24"/>
    <p:sldId id="547" r:id="rId25"/>
    <p:sldId id="513" r:id="rId26"/>
    <p:sldId id="514" r:id="rId27"/>
    <p:sldId id="515" r:id="rId28"/>
    <p:sldId id="516" r:id="rId29"/>
    <p:sldId id="517" r:id="rId30"/>
    <p:sldId id="518" r:id="rId31"/>
    <p:sldId id="548" r:id="rId32"/>
    <p:sldId id="519" r:id="rId33"/>
    <p:sldId id="520" r:id="rId34"/>
    <p:sldId id="521" r:id="rId35"/>
    <p:sldId id="522" r:id="rId36"/>
    <p:sldId id="523" r:id="rId37"/>
    <p:sldId id="549" r:id="rId38"/>
    <p:sldId id="524" r:id="rId39"/>
    <p:sldId id="525" r:id="rId40"/>
    <p:sldId id="526" r:id="rId41"/>
    <p:sldId id="527" r:id="rId42"/>
    <p:sldId id="528" r:id="rId43"/>
    <p:sldId id="550" r:id="rId44"/>
    <p:sldId id="529" r:id="rId45"/>
    <p:sldId id="530" r:id="rId46"/>
    <p:sldId id="531" r:id="rId47"/>
    <p:sldId id="533" r:id="rId48"/>
    <p:sldId id="534" r:id="rId49"/>
    <p:sldId id="551" r:id="rId50"/>
    <p:sldId id="552" r:id="rId51"/>
    <p:sldId id="554" r:id="rId52"/>
    <p:sldId id="555" r:id="rId53"/>
    <p:sldId id="556" r:id="rId54"/>
    <p:sldId id="553" r:id="rId55"/>
    <p:sldId id="535" r:id="rId56"/>
    <p:sldId id="572" r:id="rId57"/>
    <p:sldId id="537" r:id="rId58"/>
    <p:sldId id="536" r:id="rId59"/>
    <p:sldId id="538" r:id="rId60"/>
    <p:sldId id="539" r:id="rId61"/>
    <p:sldId id="557" r:id="rId62"/>
    <p:sldId id="541" r:id="rId63"/>
    <p:sldId id="562" r:id="rId64"/>
    <p:sldId id="560" r:id="rId65"/>
    <p:sldId id="563" r:id="rId66"/>
    <p:sldId id="542" r:id="rId67"/>
    <p:sldId id="558" r:id="rId68"/>
    <p:sldId id="561" r:id="rId69"/>
    <p:sldId id="543" r:id="rId70"/>
    <p:sldId id="567" r:id="rId71"/>
    <p:sldId id="544" r:id="rId72"/>
    <p:sldId id="564" r:id="rId73"/>
    <p:sldId id="565" r:id="rId74"/>
    <p:sldId id="559" r:id="rId75"/>
    <p:sldId id="576" r:id="rId76"/>
    <p:sldId id="566" r:id="rId77"/>
    <p:sldId id="545" r:id="rId78"/>
    <p:sldId id="568" r:id="rId79"/>
    <p:sldId id="569" r:id="rId80"/>
    <p:sldId id="570" r:id="rId81"/>
    <p:sldId id="571" r:id="rId82"/>
    <p:sldId id="573" r:id="rId83"/>
    <p:sldId id="574" r:id="rId84"/>
    <p:sldId id="540" r:id="rId85"/>
    <p:sldId id="575"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879" autoAdjust="0"/>
  </p:normalViewPr>
  <p:slideViewPr>
    <p:cSldViewPr snapToGrid="0">
      <p:cViewPr>
        <p:scale>
          <a:sx n="66" d="100"/>
          <a:sy n="66" d="100"/>
        </p:scale>
        <p:origin x="605" y="403"/>
      </p:cViewPr>
      <p:guideLst/>
    </p:cSldViewPr>
  </p:slideViewPr>
  <p:outlineViewPr>
    <p:cViewPr>
      <p:scale>
        <a:sx n="33" d="100"/>
        <a:sy n="33" d="100"/>
      </p:scale>
      <p:origin x="0" y="-4032"/>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8E76D-CCD0-4C98-8586-E455129C7B2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3BCD2AA-6B8F-4BCF-825C-F7E1F598351E}">
      <dgm:prSet custT="1"/>
      <dgm:spPr/>
      <dgm:t>
        <a:bodyPr/>
        <a:lstStyle/>
        <a:p>
          <a:pPr algn="just">
            <a:lnSpc>
              <a:spcPct val="100000"/>
            </a:lnSpc>
          </a:pPr>
          <a:r>
            <a:rPr lang="en-US" sz="1800" dirty="0">
              <a:latin typeface="Times New Roman" panose="02020603050405020304" pitchFamily="18" charset="0"/>
              <a:cs typeface="Times New Roman" panose="02020603050405020304" pitchFamily="18" charset="0"/>
            </a:rPr>
            <a:t>CLO 1: </a:t>
          </a:r>
        </a:p>
        <a:p>
          <a:pPr algn="just">
            <a:lnSpc>
              <a:spcPct val="100000"/>
            </a:lnSpc>
          </a:pPr>
          <a:r>
            <a:rPr lang="en-US" sz="1800" dirty="0">
              <a:latin typeface="Times New Roman" panose="02020603050405020304" pitchFamily="18" charset="0"/>
              <a:cs typeface="Times New Roman" panose="02020603050405020304" pitchFamily="18" charset="0"/>
            </a:rPr>
            <a:t>Demonstrate the ability to measure physical quantities such as acceleration due to gravity, spring constant, resistance, and modulus of rigidity using standard experimental techniques and apparatus.</a:t>
          </a:r>
        </a:p>
      </dgm:t>
    </dgm:pt>
    <dgm:pt modelId="{DEDC912A-5E25-44FF-AE78-C6C6EF4A82E5}" type="parTrans" cxnId="{A6974EBA-7346-4172-80FD-6DC6DA788097}">
      <dgm:prSet/>
      <dgm:spPr/>
      <dgm:t>
        <a:bodyPr/>
        <a:lstStyle/>
        <a:p>
          <a:endParaRPr lang="en-US"/>
        </a:p>
      </dgm:t>
    </dgm:pt>
    <dgm:pt modelId="{F013FE97-80A2-477A-84D4-7A97BACAF396}" type="sibTrans" cxnId="{A6974EBA-7346-4172-80FD-6DC6DA788097}">
      <dgm:prSet/>
      <dgm:spPr/>
      <dgm:t>
        <a:bodyPr/>
        <a:lstStyle/>
        <a:p>
          <a:endParaRPr lang="en-US"/>
        </a:p>
      </dgm:t>
    </dgm:pt>
    <dgm:pt modelId="{70F90DAB-C18D-449C-999E-84906674C51E}">
      <dgm:prSet custT="1"/>
      <dgm:spPr/>
      <dgm:t>
        <a:bodyPr/>
        <a:lstStyle/>
        <a:p>
          <a:pPr algn="just">
            <a:lnSpc>
              <a:spcPct val="100000"/>
            </a:lnSpc>
          </a:pPr>
          <a:r>
            <a:rPr lang="en-US" sz="1800" dirty="0">
              <a:latin typeface="Times New Roman" panose="02020603050405020304" pitchFamily="18" charset="0"/>
              <a:cs typeface="Times New Roman" panose="02020603050405020304" pitchFamily="18" charset="0"/>
            </a:rPr>
            <a:t>CLO 2: </a:t>
          </a:r>
        </a:p>
        <a:p>
          <a:pPr algn="just">
            <a:lnSpc>
              <a:spcPct val="100000"/>
            </a:lnSpc>
          </a:pPr>
          <a:r>
            <a:rPr lang="en-US" sz="1800" dirty="0">
              <a:latin typeface="Times New Roman" panose="02020603050405020304" pitchFamily="18" charset="0"/>
              <a:cs typeface="Times New Roman" panose="02020603050405020304" pitchFamily="18" charset="0"/>
            </a:rPr>
            <a:t>Analyze and interpret experimental data to determine electrical properties like specific resistance, internal resistance, and EMF, applying concepts of electricity and magnetism effectively.</a:t>
          </a:r>
        </a:p>
      </dgm:t>
    </dgm:pt>
    <dgm:pt modelId="{94E58C27-DCBA-4BB4-8281-8DE4819BBED0}" type="parTrans" cxnId="{F1FC5A56-3601-43C3-A7E4-5B41B8EB7F21}">
      <dgm:prSet/>
      <dgm:spPr/>
      <dgm:t>
        <a:bodyPr/>
        <a:lstStyle/>
        <a:p>
          <a:endParaRPr lang="en-US"/>
        </a:p>
      </dgm:t>
    </dgm:pt>
    <dgm:pt modelId="{09729EC2-4B47-444B-9AC7-3B2E51B60E6D}" type="sibTrans" cxnId="{F1FC5A56-3601-43C3-A7E4-5B41B8EB7F21}">
      <dgm:prSet/>
      <dgm:spPr/>
      <dgm:t>
        <a:bodyPr/>
        <a:lstStyle/>
        <a:p>
          <a:endParaRPr lang="en-US"/>
        </a:p>
      </dgm:t>
    </dgm:pt>
    <dgm:pt modelId="{1D636EF8-4FA3-47D0-B9F7-FC138DFBADFE}">
      <dgm:prSet custT="1"/>
      <dgm:spPr/>
      <dgm:t>
        <a:bodyPr/>
        <a:lstStyle/>
        <a:p>
          <a:pPr algn="just">
            <a:lnSpc>
              <a:spcPct val="100000"/>
            </a:lnSpc>
          </a:pPr>
          <a:r>
            <a:rPr lang="en-US" sz="1800" dirty="0">
              <a:latin typeface="Times New Roman" panose="02020603050405020304" pitchFamily="18" charset="0"/>
              <a:cs typeface="Times New Roman" panose="02020603050405020304" pitchFamily="18" charset="0"/>
            </a:rPr>
            <a:t>CLO 3: </a:t>
          </a:r>
        </a:p>
        <a:p>
          <a:pPr algn="just">
            <a:lnSpc>
              <a:spcPct val="100000"/>
            </a:lnSpc>
          </a:pPr>
          <a:r>
            <a:rPr lang="en-US" sz="1800" dirty="0">
              <a:latin typeface="Times New Roman" panose="02020603050405020304" pitchFamily="18" charset="0"/>
              <a:cs typeface="Times New Roman" panose="02020603050405020304" pitchFamily="18" charset="0"/>
            </a:rPr>
            <a:t>Apply problem-solving skills to verify fundamental laws of physics, such as the laws of series and parallel resistances and the principles of oscillatory motion and magnetism.</a:t>
          </a:r>
        </a:p>
      </dgm:t>
    </dgm:pt>
    <dgm:pt modelId="{ADA3B67C-27DE-444C-95E9-7FFA1CF05ED2}" type="parTrans" cxnId="{560B11A4-536E-4E84-B663-EEAB4DA1FD81}">
      <dgm:prSet/>
      <dgm:spPr/>
      <dgm:t>
        <a:bodyPr/>
        <a:lstStyle/>
        <a:p>
          <a:endParaRPr lang="en-US"/>
        </a:p>
      </dgm:t>
    </dgm:pt>
    <dgm:pt modelId="{CAEEEC38-4BD7-4882-A843-A0CCD03EC40F}" type="sibTrans" cxnId="{560B11A4-536E-4E84-B663-EEAB4DA1FD81}">
      <dgm:prSet/>
      <dgm:spPr/>
      <dgm:t>
        <a:bodyPr/>
        <a:lstStyle/>
        <a:p>
          <a:endParaRPr lang="en-US"/>
        </a:p>
      </dgm:t>
    </dgm:pt>
    <dgm:pt modelId="{FCCF0ECB-8FFE-417A-8148-A1EAD35CE967}">
      <dgm:prSet custT="1"/>
      <dgm:spPr/>
      <dgm:t>
        <a:bodyPr/>
        <a:lstStyle/>
        <a:p>
          <a:pPr algn="just">
            <a:lnSpc>
              <a:spcPct val="100000"/>
            </a:lnSpc>
          </a:pPr>
          <a:r>
            <a:rPr lang="en-US" sz="1800" dirty="0">
              <a:latin typeface="Times New Roman" panose="02020603050405020304" pitchFamily="18" charset="0"/>
              <a:cs typeface="Times New Roman" panose="02020603050405020304" pitchFamily="18" charset="0"/>
            </a:rPr>
            <a:t>CLO 4: </a:t>
          </a:r>
        </a:p>
        <a:p>
          <a:pPr algn="just">
            <a:lnSpc>
              <a:spcPct val="100000"/>
            </a:lnSpc>
          </a:pPr>
          <a:r>
            <a:rPr lang="en-US" sz="1800" dirty="0">
              <a:latin typeface="Times New Roman" panose="02020603050405020304" pitchFamily="18" charset="0"/>
              <a:cs typeface="Times New Roman" panose="02020603050405020304" pitchFamily="18" charset="0"/>
            </a:rPr>
            <a:t>Develop proficiency in using laboratory instruments and tools, while enhancing data accuracy, teamwork, and reporting skills through experimental practice.</a:t>
          </a:r>
        </a:p>
      </dgm:t>
    </dgm:pt>
    <dgm:pt modelId="{0131385B-31EC-48BA-B27A-B5E7C45DB8DE}" type="parTrans" cxnId="{4A929B22-C477-4979-8D8A-17754679DC6B}">
      <dgm:prSet/>
      <dgm:spPr/>
      <dgm:t>
        <a:bodyPr/>
        <a:lstStyle/>
        <a:p>
          <a:endParaRPr lang="en-US"/>
        </a:p>
      </dgm:t>
    </dgm:pt>
    <dgm:pt modelId="{D0E8F27A-2D55-44ED-8DD8-1DB9A7D3A2AA}" type="sibTrans" cxnId="{4A929B22-C477-4979-8D8A-17754679DC6B}">
      <dgm:prSet/>
      <dgm:spPr/>
      <dgm:t>
        <a:bodyPr/>
        <a:lstStyle/>
        <a:p>
          <a:endParaRPr lang="en-US"/>
        </a:p>
      </dgm:t>
    </dgm:pt>
    <dgm:pt modelId="{54582405-0E17-4940-9346-E26064973A4D}" type="pres">
      <dgm:prSet presAssocID="{8828E76D-CCD0-4C98-8586-E455129C7B20}" presName="root" presStyleCnt="0">
        <dgm:presLayoutVars>
          <dgm:dir/>
          <dgm:resizeHandles val="exact"/>
        </dgm:presLayoutVars>
      </dgm:prSet>
      <dgm:spPr/>
    </dgm:pt>
    <dgm:pt modelId="{720EC1D0-8883-4988-969B-1B815BEFF9AF}" type="pres">
      <dgm:prSet presAssocID="{8828E76D-CCD0-4C98-8586-E455129C7B20}" presName="container" presStyleCnt="0">
        <dgm:presLayoutVars>
          <dgm:dir/>
          <dgm:resizeHandles val="exact"/>
        </dgm:presLayoutVars>
      </dgm:prSet>
      <dgm:spPr/>
    </dgm:pt>
    <dgm:pt modelId="{007508B8-0FA5-48AD-A577-25EEAE4E3B89}" type="pres">
      <dgm:prSet presAssocID="{13BCD2AA-6B8F-4BCF-825C-F7E1F598351E}" presName="compNode" presStyleCnt="0"/>
      <dgm:spPr/>
    </dgm:pt>
    <dgm:pt modelId="{C1DD4578-D1AF-49C6-BB2C-2F655C9E359C}" type="pres">
      <dgm:prSet presAssocID="{13BCD2AA-6B8F-4BCF-825C-F7E1F598351E}" presName="iconBgRect" presStyleLbl="bgShp" presStyleIdx="0" presStyleCnt="4"/>
      <dgm:spPr/>
    </dgm:pt>
    <dgm:pt modelId="{692208E2-51CF-4F0D-9426-E95AF56A6217}" type="pres">
      <dgm:prSet presAssocID="{13BCD2AA-6B8F-4BCF-825C-F7E1F598351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w Temperature"/>
        </a:ext>
      </dgm:extLst>
    </dgm:pt>
    <dgm:pt modelId="{F35CEE85-B9E2-416E-8594-33D49FDF55B4}" type="pres">
      <dgm:prSet presAssocID="{13BCD2AA-6B8F-4BCF-825C-F7E1F598351E}" presName="spaceRect" presStyleCnt="0"/>
      <dgm:spPr/>
    </dgm:pt>
    <dgm:pt modelId="{388BE49D-2FDC-438C-9FBB-80B344E9FA10}" type="pres">
      <dgm:prSet presAssocID="{13BCD2AA-6B8F-4BCF-825C-F7E1F598351E}" presName="textRect" presStyleLbl="revTx" presStyleIdx="0" presStyleCnt="4" custScaleX="123645" custLinFactNeighborX="5034" custLinFactNeighborY="32812">
        <dgm:presLayoutVars>
          <dgm:chMax val="1"/>
          <dgm:chPref val="1"/>
        </dgm:presLayoutVars>
      </dgm:prSet>
      <dgm:spPr/>
    </dgm:pt>
    <dgm:pt modelId="{345B5E3E-2C20-4CD6-A03D-D9124E479F01}" type="pres">
      <dgm:prSet presAssocID="{F013FE97-80A2-477A-84D4-7A97BACAF396}" presName="sibTrans" presStyleLbl="sibTrans2D1" presStyleIdx="0" presStyleCnt="0"/>
      <dgm:spPr/>
    </dgm:pt>
    <dgm:pt modelId="{4348F312-D6C2-4A42-8AC0-F7552C9DA283}" type="pres">
      <dgm:prSet presAssocID="{70F90DAB-C18D-449C-999E-84906674C51E}" presName="compNode" presStyleCnt="0"/>
      <dgm:spPr/>
    </dgm:pt>
    <dgm:pt modelId="{8D008A7F-828E-4704-BF16-BE72A3962458}" type="pres">
      <dgm:prSet presAssocID="{70F90DAB-C18D-449C-999E-84906674C51E}" presName="iconBgRect" presStyleLbl="bgShp" presStyleIdx="1" presStyleCnt="4"/>
      <dgm:spPr/>
    </dgm:pt>
    <dgm:pt modelId="{B540C07D-7F93-482D-8126-2E8E2FB7450A}" type="pres">
      <dgm:prSet presAssocID="{70F90DAB-C18D-449C-999E-84906674C51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5EEF285D-4C0F-4ECE-8E5B-A52238545218}" type="pres">
      <dgm:prSet presAssocID="{70F90DAB-C18D-449C-999E-84906674C51E}" presName="spaceRect" presStyleCnt="0"/>
      <dgm:spPr/>
    </dgm:pt>
    <dgm:pt modelId="{C5B62D79-CAB2-4D2A-9381-700FCE8C1CE6}" type="pres">
      <dgm:prSet presAssocID="{70F90DAB-C18D-449C-999E-84906674C51E}" presName="textRect" presStyleLbl="revTx" presStyleIdx="1" presStyleCnt="4" custLinFactNeighborX="-2622" custLinFactNeighborY="42148">
        <dgm:presLayoutVars>
          <dgm:chMax val="1"/>
          <dgm:chPref val="1"/>
        </dgm:presLayoutVars>
      </dgm:prSet>
      <dgm:spPr/>
    </dgm:pt>
    <dgm:pt modelId="{9B3B19FC-338A-4AA2-8E4B-FD674D8A11E9}" type="pres">
      <dgm:prSet presAssocID="{09729EC2-4B47-444B-9AC7-3B2E51B60E6D}" presName="sibTrans" presStyleLbl="sibTrans2D1" presStyleIdx="0" presStyleCnt="0"/>
      <dgm:spPr/>
    </dgm:pt>
    <dgm:pt modelId="{8AF739F8-1BD2-4028-9CF0-A3266F8E7EC4}" type="pres">
      <dgm:prSet presAssocID="{1D636EF8-4FA3-47D0-B9F7-FC138DFBADFE}" presName="compNode" presStyleCnt="0"/>
      <dgm:spPr/>
    </dgm:pt>
    <dgm:pt modelId="{7E0D18C0-DE8C-4B12-9450-2BAB67A08961}" type="pres">
      <dgm:prSet presAssocID="{1D636EF8-4FA3-47D0-B9F7-FC138DFBADFE}" presName="iconBgRect" presStyleLbl="bgShp" presStyleIdx="2" presStyleCnt="4"/>
      <dgm:spPr/>
    </dgm:pt>
    <dgm:pt modelId="{CC22A8BA-8FC6-47AB-836D-D40AC307357D}" type="pres">
      <dgm:prSet presAssocID="{1D636EF8-4FA3-47D0-B9F7-FC138DFBAD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024AA910-6D35-44A7-8FEB-E4BCF63FFA7D}" type="pres">
      <dgm:prSet presAssocID="{1D636EF8-4FA3-47D0-B9F7-FC138DFBADFE}" presName="spaceRect" presStyleCnt="0"/>
      <dgm:spPr/>
    </dgm:pt>
    <dgm:pt modelId="{E1203F6F-0234-4A4E-A99A-5B27117A407F}" type="pres">
      <dgm:prSet presAssocID="{1D636EF8-4FA3-47D0-B9F7-FC138DFBADFE}" presName="textRect" presStyleLbl="revTx" presStyleIdx="2" presStyleCnt="4" custScaleX="110432" custScaleY="254294" custLinFactNeighborX="584" custLinFactNeighborY="60915">
        <dgm:presLayoutVars>
          <dgm:chMax val="1"/>
          <dgm:chPref val="1"/>
        </dgm:presLayoutVars>
      </dgm:prSet>
      <dgm:spPr/>
    </dgm:pt>
    <dgm:pt modelId="{3B066818-C284-490F-A11D-92049FE561EB}" type="pres">
      <dgm:prSet presAssocID="{CAEEEC38-4BD7-4882-A843-A0CCD03EC40F}" presName="sibTrans" presStyleLbl="sibTrans2D1" presStyleIdx="0" presStyleCnt="0"/>
      <dgm:spPr/>
    </dgm:pt>
    <dgm:pt modelId="{81B149FA-6C56-4B61-A741-9703BF435599}" type="pres">
      <dgm:prSet presAssocID="{FCCF0ECB-8FFE-417A-8148-A1EAD35CE967}" presName="compNode" presStyleCnt="0"/>
      <dgm:spPr/>
    </dgm:pt>
    <dgm:pt modelId="{2CB51BE0-E6F9-437F-9FC0-BAFB2B60F1FA}" type="pres">
      <dgm:prSet presAssocID="{FCCF0ECB-8FFE-417A-8148-A1EAD35CE967}" presName="iconBgRect" presStyleLbl="bgShp" presStyleIdx="3" presStyleCnt="4"/>
      <dgm:spPr/>
    </dgm:pt>
    <dgm:pt modelId="{C25867CC-1A66-4FE9-954E-92EB95552B4D}" type="pres">
      <dgm:prSet presAssocID="{FCCF0ECB-8FFE-417A-8148-A1EAD35CE96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C3D4F65F-B840-4C1A-9DE2-0CD4803A9D79}" type="pres">
      <dgm:prSet presAssocID="{FCCF0ECB-8FFE-417A-8148-A1EAD35CE967}" presName="spaceRect" presStyleCnt="0"/>
      <dgm:spPr/>
    </dgm:pt>
    <dgm:pt modelId="{9B3F2947-389F-43F2-9682-BBA6BF18EE96}" type="pres">
      <dgm:prSet presAssocID="{FCCF0ECB-8FFE-417A-8148-A1EAD35CE967}" presName="textRect" presStyleLbl="revTx" presStyleIdx="3" presStyleCnt="4" custLinFactNeighborX="-2744" custLinFactNeighborY="56665">
        <dgm:presLayoutVars>
          <dgm:chMax val="1"/>
          <dgm:chPref val="1"/>
        </dgm:presLayoutVars>
      </dgm:prSet>
      <dgm:spPr/>
    </dgm:pt>
  </dgm:ptLst>
  <dgm:cxnLst>
    <dgm:cxn modelId="{4A929B22-C477-4979-8D8A-17754679DC6B}" srcId="{8828E76D-CCD0-4C98-8586-E455129C7B20}" destId="{FCCF0ECB-8FFE-417A-8148-A1EAD35CE967}" srcOrd="3" destOrd="0" parTransId="{0131385B-31EC-48BA-B27A-B5E7C45DB8DE}" sibTransId="{D0E8F27A-2D55-44ED-8DD8-1DB9A7D3A2AA}"/>
    <dgm:cxn modelId="{702F0551-668A-4050-9CD9-0A8739B9E199}" type="presOf" srcId="{1D636EF8-4FA3-47D0-B9F7-FC138DFBADFE}" destId="{E1203F6F-0234-4A4E-A99A-5B27117A407F}" srcOrd="0" destOrd="0" presId="urn:microsoft.com/office/officeart/2018/2/layout/IconCircleList"/>
    <dgm:cxn modelId="{E5772255-4E57-400C-B30E-6DC65687D990}" type="presOf" srcId="{FCCF0ECB-8FFE-417A-8148-A1EAD35CE967}" destId="{9B3F2947-389F-43F2-9682-BBA6BF18EE96}" srcOrd="0" destOrd="0" presId="urn:microsoft.com/office/officeart/2018/2/layout/IconCircleList"/>
    <dgm:cxn modelId="{F1FC5A56-3601-43C3-A7E4-5B41B8EB7F21}" srcId="{8828E76D-CCD0-4C98-8586-E455129C7B20}" destId="{70F90DAB-C18D-449C-999E-84906674C51E}" srcOrd="1" destOrd="0" parTransId="{94E58C27-DCBA-4BB4-8281-8DE4819BBED0}" sibTransId="{09729EC2-4B47-444B-9AC7-3B2E51B60E6D}"/>
    <dgm:cxn modelId="{5960517B-68C9-4A5D-A214-5DBF9F791E64}" type="presOf" srcId="{09729EC2-4B47-444B-9AC7-3B2E51B60E6D}" destId="{9B3B19FC-338A-4AA2-8E4B-FD674D8A11E9}" srcOrd="0" destOrd="0" presId="urn:microsoft.com/office/officeart/2018/2/layout/IconCircleList"/>
    <dgm:cxn modelId="{E5833C83-8DC2-42DA-BEC7-07F8AA105DA2}" type="presOf" srcId="{13BCD2AA-6B8F-4BCF-825C-F7E1F598351E}" destId="{388BE49D-2FDC-438C-9FBB-80B344E9FA10}" srcOrd="0" destOrd="0" presId="urn:microsoft.com/office/officeart/2018/2/layout/IconCircleList"/>
    <dgm:cxn modelId="{560B11A4-536E-4E84-B663-EEAB4DA1FD81}" srcId="{8828E76D-CCD0-4C98-8586-E455129C7B20}" destId="{1D636EF8-4FA3-47D0-B9F7-FC138DFBADFE}" srcOrd="2" destOrd="0" parTransId="{ADA3B67C-27DE-444C-95E9-7FFA1CF05ED2}" sibTransId="{CAEEEC38-4BD7-4882-A843-A0CCD03EC40F}"/>
    <dgm:cxn modelId="{E603CBA9-B266-423D-A846-7DC8917CEEA7}" type="presOf" srcId="{70F90DAB-C18D-449C-999E-84906674C51E}" destId="{C5B62D79-CAB2-4D2A-9381-700FCE8C1CE6}" srcOrd="0" destOrd="0" presId="urn:microsoft.com/office/officeart/2018/2/layout/IconCircleList"/>
    <dgm:cxn modelId="{A6974EBA-7346-4172-80FD-6DC6DA788097}" srcId="{8828E76D-CCD0-4C98-8586-E455129C7B20}" destId="{13BCD2AA-6B8F-4BCF-825C-F7E1F598351E}" srcOrd="0" destOrd="0" parTransId="{DEDC912A-5E25-44FF-AE78-C6C6EF4A82E5}" sibTransId="{F013FE97-80A2-477A-84D4-7A97BACAF396}"/>
    <dgm:cxn modelId="{698424CC-3D7E-4F69-8A04-EA735F5A56EC}" type="presOf" srcId="{8828E76D-CCD0-4C98-8586-E455129C7B20}" destId="{54582405-0E17-4940-9346-E26064973A4D}" srcOrd="0" destOrd="0" presId="urn:microsoft.com/office/officeart/2018/2/layout/IconCircleList"/>
    <dgm:cxn modelId="{0AAC7DF0-5A83-48E7-B13B-18548CD73978}" type="presOf" srcId="{CAEEEC38-4BD7-4882-A843-A0CCD03EC40F}" destId="{3B066818-C284-490F-A11D-92049FE561EB}" srcOrd="0" destOrd="0" presId="urn:microsoft.com/office/officeart/2018/2/layout/IconCircleList"/>
    <dgm:cxn modelId="{EF4052F5-D8E8-4917-8A46-B7E0A3ED761B}" type="presOf" srcId="{F013FE97-80A2-477A-84D4-7A97BACAF396}" destId="{345B5E3E-2C20-4CD6-A03D-D9124E479F01}" srcOrd="0" destOrd="0" presId="urn:microsoft.com/office/officeart/2018/2/layout/IconCircleList"/>
    <dgm:cxn modelId="{57078ED0-8000-4481-ADA0-ED90E3FC09E6}" type="presParOf" srcId="{54582405-0E17-4940-9346-E26064973A4D}" destId="{720EC1D0-8883-4988-969B-1B815BEFF9AF}" srcOrd="0" destOrd="0" presId="urn:microsoft.com/office/officeart/2018/2/layout/IconCircleList"/>
    <dgm:cxn modelId="{B36B0850-58FF-458D-9DB8-4A0D761C0B3F}" type="presParOf" srcId="{720EC1D0-8883-4988-969B-1B815BEFF9AF}" destId="{007508B8-0FA5-48AD-A577-25EEAE4E3B89}" srcOrd="0" destOrd="0" presId="urn:microsoft.com/office/officeart/2018/2/layout/IconCircleList"/>
    <dgm:cxn modelId="{0AF5864C-7B58-46CB-83A2-49E2B044D144}" type="presParOf" srcId="{007508B8-0FA5-48AD-A577-25EEAE4E3B89}" destId="{C1DD4578-D1AF-49C6-BB2C-2F655C9E359C}" srcOrd="0" destOrd="0" presId="urn:microsoft.com/office/officeart/2018/2/layout/IconCircleList"/>
    <dgm:cxn modelId="{9BFD6FC8-262F-4329-B7AE-B1DC0E404B4C}" type="presParOf" srcId="{007508B8-0FA5-48AD-A577-25EEAE4E3B89}" destId="{692208E2-51CF-4F0D-9426-E95AF56A6217}" srcOrd="1" destOrd="0" presId="urn:microsoft.com/office/officeart/2018/2/layout/IconCircleList"/>
    <dgm:cxn modelId="{3FB2C1EC-24CF-4186-8844-B10A590DDBE7}" type="presParOf" srcId="{007508B8-0FA5-48AD-A577-25EEAE4E3B89}" destId="{F35CEE85-B9E2-416E-8594-33D49FDF55B4}" srcOrd="2" destOrd="0" presId="urn:microsoft.com/office/officeart/2018/2/layout/IconCircleList"/>
    <dgm:cxn modelId="{2DE94267-C48B-488F-8D11-62F8A157760D}" type="presParOf" srcId="{007508B8-0FA5-48AD-A577-25EEAE4E3B89}" destId="{388BE49D-2FDC-438C-9FBB-80B344E9FA10}" srcOrd="3" destOrd="0" presId="urn:microsoft.com/office/officeart/2018/2/layout/IconCircleList"/>
    <dgm:cxn modelId="{1F1C9F42-DD00-4B14-8668-300C47CBBA56}" type="presParOf" srcId="{720EC1D0-8883-4988-969B-1B815BEFF9AF}" destId="{345B5E3E-2C20-4CD6-A03D-D9124E479F01}" srcOrd="1" destOrd="0" presId="urn:microsoft.com/office/officeart/2018/2/layout/IconCircleList"/>
    <dgm:cxn modelId="{8FDEED74-6C76-400B-A095-21F66457FD70}" type="presParOf" srcId="{720EC1D0-8883-4988-969B-1B815BEFF9AF}" destId="{4348F312-D6C2-4A42-8AC0-F7552C9DA283}" srcOrd="2" destOrd="0" presId="urn:microsoft.com/office/officeart/2018/2/layout/IconCircleList"/>
    <dgm:cxn modelId="{A0997475-6EA2-4ABF-BB62-8F40A14BAF3B}" type="presParOf" srcId="{4348F312-D6C2-4A42-8AC0-F7552C9DA283}" destId="{8D008A7F-828E-4704-BF16-BE72A3962458}" srcOrd="0" destOrd="0" presId="urn:microsoft.com/office/officeart/2018/2/layout/IconCircleList"/>
    <dgm:cxn modelId="{ABE52874-FBBE-4086-998B-7B7E114F4764}" type="presParOf" srcId="{4348F312-D6C2-4A42-8AC0-F7552C9DA283}" destId="{B540C07D-7F93-482D-8126-2E8E2FB7450A}" srcOrd="1" destOrd="0" presId="urn:microsoft.com/office/officeart/2018/2/layout/IconCircleList"/>
    <dgm:cxn modelId="{7228AB1A-1F0A-4AC9-A57F-27ACC8F5B117}" type="presParOf" srcId="{4348F312-D6C2-4A42-8AC0-F7552C9DA283}" destId="{5EEF285D-4C0F-4ECE-8E5B-A52238545218}" srcOrd="2" destOrd="0" presId="urn:microsoft.com/office/officeart/2018/2/layout/IconCircleList"/>
    <dgm:cxn modelId="{61D0E1B1-CEEA-4F6C-88D0-4187ECDF1A90}" type="presParOf" srcId="{4348F312-D6C2-4A42-8AC0-F7552C9DA283}" destId="{C5B62D79-CAB2-4D2A-9381-700FCE8C1CE6}" srcOrd="3" destOrd="0" presId="urn:microsoft.com/office/officeart/2018/2/layout/IconCircleList"/>
    <dgm:cxn modelId="{6CE93AD2-3814-4200-87DD-3AD3A713A0CF}" type="presParOf" srcId="{720EC1D0-8883-4988-969B-1B815BEFF9AF}" destId="{9B3B19FC-338A-4AA2-8E4B-FD674D8A11E9}" srcOrd="3" destOrd="0" presId="urn:microsoft.com/office/officeart/2018/2/layout/IconCircleList"/>
    <dgm:cxn modelId="{29D7F14B-FE1A-4F00-82C2-A8A2BB52830A}" type="presParOf" srcId="{720EC1D0-8883-4988-969B-1B815BEFF9AF}" destId="{8AF739F8-1BD2-4028-9CF0-A3266F8E7EC4}" srcOrd="4" destOrd="0" presId="urn:microsoft.com/office/officeart/2018/2/layout/IconCircleList"/>
    <dgm:cxn modelId="{28E69D53-1086-41DC-88D8-B29449207CF8}" type="presParOf" srcId="{8AF739F8-1BD2-4028-9CF0-A3266F8E7EC4}" destId="{7E0D18C0-DE8C-4B12-9450-2BAB67A08961}" srcOrd="0" destOrd="0" presId="urn:microsoft.com/office/officeart/2018/2/layout/IconCircleList"/>
    <dgm:cxn modelId="{16CA7C50-E28F-4D8D-A24F-114411CC7012}" type="presParOf" srcId="{8AF739F8-1BD2-4028-9CF0-A3266F8E7EC4}" destId="{CC22A8BA-8FC6-47AB-836D-D40AC307357D}" srcOrd="1" destOrd="0" presId="urn:microsoft.com/office/officeart/2018/2/layout/IconCircleList"/>
    <dgm:cxn modelId="{9EA9ED04-3459-41AE-9004-44D7A17D6D3B}" type="presParOf" srcId="{8AF739F8-1BD2-4028-9CF0-A3266F8E7EC4}" destId="{024AA910-6D35-44A7-8FEB-E4BCF63FFA7D}" srcOrd="2" destOrd="0" presId="urn:microsoft.com/office/officeart/2018/2/layout/IconCircleList"/>
    <dgm:cxn modelId="{1ED89F80-FB95-40B6-8BC8-82D3F33D3286}" type="presParOf" srcId="{8AF739F8-1BD2-4028-9CF0-A3266F8E7EC4}" destId="{E1203F6F-0234-4A4E-A99A-5B27117A407F}" srcOrd="3" destOrd="0" presId="urn:microsoft.com/office/officeart/2018/2/layout/IconCircleList"/>
    <dgm:cxn modelId="{9E8B5CFF-EA18-4330-AFF2-F65923D712BE}" type="presParOf" srcId="{720EC1D0-8883-4988-969B-1B815BEFF9AF}" destId="{3B066818-C284-490F-A11D-92049FE561EB}" srcOrd="5" destOrd="0" presId="urn:microsoft.com/office/officeart/2018/2/layout/IconCircleList"/>
    <dgm:cxn modelId="{6026C7CA-FC69-42C3-BECF-8BC14B45CF31}" type="presParOf" srcId="{720EC1D0-8883-4988-969B-1B815BEFF9AF}" destId="{81B149FA-6C56-4B61-A741-9703BF435599}" srcOrd="6" destOrd="0" presId="urn:microsoft.com/office/officeart/2018/2/layout/IconCircleList"/>
    <dgm:cxn modelId="{FC719DD1-60EE-4072-A43F-646F5F02E729}" type="presParOf" srcId="{81B149FA-6C56-4B61-A741-9703BF435599}" destId="{2CB51BE0-E6F9-437F-9FC0-BAFB2B60F1FA}" srcOrd="0" destOrd="0" presId="urn:microsoft.com/office/officeart/2018/2/layout/IconCircleList"/>
    <dgm:cxn modelId="{B7469A02-8CF7-410E-9825-629D3948F49F}" type="presParOf" srcId="{81B149FA-6C56-4B61-A741-9703BF435599}" destId="{C25867CC-1A66-4FE9-954E-92EB95552B4D}" srcOrd="1" destOrd="0" presId="urn:microsoft.com/office/officeart/2018/2/layout/IconCircleList"/>
    <dgm:cxn modelId="{47F30F94-8DA3-4B4A-BADC-A8D246A85A4B}" type="presParOf" srcId="{81B149FA-6C56-4B61-A741-9703BF435599}" destId="{C3D4F65F-B840-4C1A-9DE2-0CD4803A9D79}" srcOrd="2" destOrd="0" presId="urn:microsoft.com/office/officeart/2018/2/layout/IconCircleList"/>
    <dgm:cxn modelId="{36F67A6B-69D2-45CB-9328-C8D6788C0895}" type="presParOf" srcId="{81B149FA-6C56-4B61-A741-9703BF435599}" destId="{9B3F2947-389F-43F2-9682-BBA6BF18EE9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F10A90-8D7E-4663-AE06-914A9707A0F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9042736-56A7-4551-B901-A54CBE6B58BE}">
      <dgm:prSet/>
      <dgm:spPr/>
      <dgm:t>
        <a:bodyPr/>
        <a:lstStyle/>
        <a:p>
          <a:r>
            <a:rPr lang="en-US" b="1" dirty="0">
              <a:latin typeface="Times New Roman" panose="02020603050405020304" pitchFamily="18" charset="0"/>
              <a:cs typeface="Times New Roman" panose="02020603050405020304" pitchFamily="18" charset="0"/>
            </a:rPr>
            <a:t>1</a:t>
          </a:r>
          <a:r>
            <a:rPr lang="en-US" b="1" baseline="30000" dirty="0">
              <a:latin typeface="Times New Roman" panose="02020603050405020304" pitchFamily="18" charset="0"/>
              <a:cs typeface="Times New Roman" panose="02020603050405020304" pitchFamily="18" charset="0"/>
            </a:rPr>
            <a:t>st</a:t>
          </a:r>
          <a:r>
            <a:rPr lang="en-US" b="1" dirty="0">
              <a:latin typeface="Times New Roman" panose="02020603050405020304" pitchFamily="18" charset="0"/>
              <a:cs typeface="Times New Roman" panose="02020603050405020304" pitchFamily="18" charset="0"/>
            </a:rPr>
            <a:t> Week</a:t>
          </a:r>
          <a:endParaRPr lang="en-US" dirty="0">
            <a:latin typeface="Times New Roman" panose="02020603050405020304" pitchFamily="18" charset="0"/>
            <a:cs typeface="Times New Roman" panose="02020603050405020304" pitchFamily="18" charset="0"/>
          </a:endParaRPr>
        </a:p>
      </dgm:t>
    </dgm:pt>
    <dgm:pt modelId="{EB27312B-6026-4405-8748-434D37FDA89E}" type="parTrans" cxnId="{E7784A1A-58DD-4033-AA0B-C39E6EBABDCC}">
      <dgm:prSet/>
      <dgm:spPr/>
      <dgm:t>
        <a:bodyPr/>
        <a:lstStyle/>
        <a:p>
          <a:endParaRPr lang="en-US"/>
        </a:p>
      </dgm:t>
    </dgm:pt>
    <dgm:pt modelId="{AC76FB66-C53F-4B78-8423-90540BF47141}" type="sibTrans" cxnId="{E7784A1A-58DD-4033-AA0B-C39E6EBABDCC}">
      <dgm:prSet/>
      <dgm:spPr/>
      <dgm:t>
        <a:bodyPr/>
        <a:lstStyle/>
        <a:p>
          <a:endParaRPr lang="en-US"/>
        </a:p>
      </dgm:t>
    </dgm:pt>
    <dgm:pt modelId="{736E76CF-16DA-4C6B-93BE-F80EC36B2E08}">
      <dgm:prSet/>
      <dgm:spPr/>
      <dgm:t>
        <a:bodyPr/>
        <a:lstStyle/>
        <a:p>
          <a:r>
            <a:rPr lang="en-US" b="1" dirty="0">
              <a:latin typeface="Times New Roman" panose="02020603050405020304" pitchFamily="18" charset="0"/>
              <a:cs typeface="Times New Roman" panose="02020603050405020304" pitchFamily="18" charset="0"/>
            </a:rPr>
            <a:t>Topic: Introductory Class</a:t>
          </a:r>
          <a:endParaRPr lang="en-US" dirty="0">
            <a:latin typeface="Times New Roman" panose="02020603050405020304" pitchFamily="18" charset="0"/>
            <a:cs typeface="Times New Roman" panose="02020603050405020304" pitchFamily="18" charset="0"/>
          </a:endParaRPr>
        </a:p>
      </dgm:t>
    </dgm:pt>
    <dgm:pt modelId="{7040FF70-4FAD-4736-99ED-E6B7BCC65AD0}" type="parTrans" cxnId="{D65D2F04-6AB9-45A3-A33C-CB5FFE48FCFE}">
      <dgm:prSet/>
      <dgm:spPr/>
      <dgm:t>
        <a:bodyPr/>
        <a:lstStyle/>
        <a:p>
          <a:endParaRPr lang="en-US"/>
        </a:p>
      </dgm:t>
    </dgm:pt>
    <dgm:pt modelId="{C9653841-3921-4EE8-8E30-7507D93C68BF}" type="sibTrans" cxnId="{D65D2F04-6AB9-45A3-A33C-CB5FFE48FCFE}">
      <dgm:prSet/>
      <dgm:spPr/>
      <dgm:t>
        <a:bodyPr/>
        <a:lstStyle/>
        <a:p>
          <a:endParaRPr lang="en-US"/>
        </a:p>
      </dgm:t>
    </dgm:pt>
    <dgm:pt modelId="{78F2A189-516A-4385-A4AF-120E13889003}" type="pres">
      <dgm:prSet presAssocID="{69F10A90-8D7E-4663-AE06-914A9707A0FC}" presName="linear" presStyleCnt="0">
        <dgm:presLayoutVars>
          <dgm:dir/>
          <dgm:animLvl val="lvl"/>
          <dgm:resizeHandles val="exact"/>
        </dgm:presLayoutVars>
      </dgm:prSet>
      <dgm:spPr/>
    </dgm:pt>
    <dgm:pt modelId="{2F905AC2-4F9B-471D-A335-084D34BDB730}" type="pres">
      <dgm:prSet presAssocID="{09042736-56A7-4551-B901-A54CBE6B58BE}" presName="parentLin" presStyleCnt="0"/>
      <dgm:spPr/>
    </dgm:pt>
    <dgm:pt modelId="{6B8E7D88-975A-4512-9AAA-DF8B5F45E5E2}" type="pres">
      <dgm:prSet presAssocID="{09042736-56A7-4551-B901-A54CBE6B58BE}" presName="parentLeftMargin" presStyleLbl="node1" presStyleIdx="0" presStyleCnt="2"/>
      <dgm:spPr/>
    </dgm:pt>
    <dgm:pt modelId="{3405CD01-B372-40A8-AF0D-9B4AB243B8E6}" type="pres">
      <dgm:prSet presAssocID="{09042736-56A7-4551-B901-A54CBE6B58BE}" presName="parentText" presStyleLbl="node1" presStyleIdx="0" presStyleCnt="2">
        <dgm:presLayoutVars>
          <dgm:chMax val="0"/>
          <dgm:bulletEnabled val="1"/>
        </dgm:presLayoutVars>
      </dgm:prSet>
      <dgm:spPr/>
    </dgm:pt>
    <dgm:pt modelId="{E9BF2E0D-80CB-4ABF-9A52-01AA92B17DB4}" type="pres">
      <dgm:prSet presAssocID="{09042736-56A7-4551-B901-A54CBE6B58BE}" presName="negativeSpace" presStyleCnt="0"/>
      <dgm:spPr/>
    </dgm:pt>
    <dgm:pt modelId="{B582573B-E1D6-4A25-8F8E-F2378D148A13}" type="pres">
      <dgm:prSet presAssocID="{09042736-56A7-4551-B901-A54CBE6B58BE}" presName="childText" presStyleLbl="conFgAcc1" presStyleIdx="0" presStyleCnt="2">
        <dgm:presLayoutVars>
          <dgm:bulletEnabled val="1"/>
        </dgm:presLayoutVars>
      </dgm:prSet>
      <dgm:spPr/>
    </dgm:pt>
    <dgm:pt modelId="{15901910-5DBE-4ED1-9146-3C997AAD6339}" type="pres">
      <dgm:prSet presAssocID="{AC76FB66-C53F-4B78-8423-90540BF47141}" presName="spaceBetweenRectangles" presStyleCnt="0"/>
      <dgm:spPr/>
    </dgm:pt>
    <dgm:pt modelId="{544782DA-0281-4398-A144-F5DDB7ABE038}" type="pres">
      <dgm:prSet presAssocID="{736E76CF-16DA-4C6B-93BE-F80EC36B2E08}" presName="parentLin" presStyleCnt="0"/>
      <dgm:spPr/>
    </dgm:pt>
    <dgm:pt modelId="{F8CCACD3-7666-44D1-94A8-50A8F949F554}" type="pres">
      <dgm:prSet presAssocID="{736E76CF-16DA-4C6B-93BE-F80EC36B2E08}" presName="parentLeftMargin" presStyleLbl="node1" presStyleIdx="0" presStyleCnt="2"/>
      <dgm:spPr/>
    </dgm:pt>
    <dgm:pt modelId="{850A31C8-3541-4EE1-B263-933CFB30BAA9}" type="pres">
      <dgm:prSet presAssocID="{736E76CF-16DA-4C6B-93BE-F80EC36B2E08}" presName="parentText" presStyleLbl="node1" presStyleIdx="1" presStyleCnt="2">
        <dgm:presLayoutVars>
          <dgm:chMax val="0"/>
          <dgm:bulletEnabled val="1"/>
        </dgm:presLayoutVars>
      </dgm:prSet>
      <dgm:spPr/>
    </dgm:pt>
    <dgm:pt modelId="{752164F0-43F8-4820-80F1-8B11F75446B4}" type="pres">
      <dgm:prSet presAssocID="{736E76CF-16DA-4C6B-93BE-F80EC36B2E08}" presName="negativeSpace" presStyleCnt="0"/>
      <dgm:spPr/>
    </dgm:pt>
    <dgm:pt modelId="{1007E5B1-7431-492D-9447-2DA225F363A1}" type="pres">
      <dgm:prSet presAssocID="{736E76CF-16DA-4C6B-93BE-F80EC36B2E08}" presName="childText" presStyleLbl="conFgAcc1" presStyleIdx="1" presStyleCnt="2" custLinFactNeighborX="-803">
        <dgm:presLayoutVars>
          <dgm:bulletEnabled val="1"/>
        </dgm:presLayoutVars>
      </dgm:prSet>
      <dgm:spPr/>
    </dgm:pt>
  </dgm:ptLst>
  <dgm:cxnLst>
    <dgm:cxn modelId="{D65D2F04-6AB9-45A3-A33C-CB5FFE48FCFE}" srcId="{69F10A90-8D7E-4663-AE06-914A9707A0FC}" destId="{736E76CF-16DA-4C6B-93BE-F80EC36B2E08}" srcOrd="1" destOrd="0" parTransId="{7040FF70-4FAD-4736-99ED-E6B7BCC65AD0}" sibTransId="{C9653841-3921-4EE8-8E30-7507D93C68BF}"/>
    <dgm:cxn modelId="{B5DB7414-27BB-456B-BCBA-D9B2C808FA5F}" type="presOf" srcId="{736E76CF-16DA-4C6B-93BE-F80EC36B2E08}" destId="{F8CCACD3-7666-44D1-94A8-50A8F949F554}" srcOrd="0" destOrd="0" presId="urn:microsoft.com/office/officeart/2005/8/layout/list1"/>
    <dgm:cxn modelId="{E7784A1A-58DD-4033-AA0B-C39E6EBABDCC}" srcId="{69F10A90-8D7E-4663-AE06-914A9707A0FC}" destId="{09042736-56A7-4551-B901-A54CBE6B58BE}" srcOrd="0" destOrd="0" parTransId="{EB27312B-6026-4405-8748-434D37FDA89E}" sibTransId="{AC76FB66-C53F-4B78-8423-90540BF47141}"/>
    <dgm:cxn modelId="{F203D961-1B9A-40D1-8382-F892CD4430A3}" type="presOf" srcId="{736E76CF-16DA-4C6B-93BE-F80EC36B2E08}" destId="{850A31C8-3541-4EE1-B263-933CFB30BAA9}" srcOrd="1" destOrd="0" presId="urn:microsoft.com/office/officeart/2005/8/layout/list1"/>
    <dgm:cxn modelId="{29C7EC6A-D0D6-4704-9D7F-6D0451F6C12C}" type="presOf" srcId="{09042736-56A7-4551-B901-A54CBE6B58BE}" destId="{3405CD01-B372-40A8-AF0D-9B4AB243B8E6}" srcOrd="1" destOrd="0" presId="urn:microsoft.com/office/officeart/2005/8/layout/list1"/>
    <dgm:cxn modelId="{BCF22FE2-EC1F-404E-87C3-B5E3273A54FD}" type="presOf" srcId="{09042736-56A7-4551-B901-A54CBE6B58BE}" destId="{6B8E7D88-975A-4512-9AAA-DF8B5F45E5E2}" srcOrd="0" destOrd="0" presId="urn:microsoft.com/office/officeart/2005/8/layout/list1"/>
    <dgm:cxn modelId="{EFBABFFB-BC79-42CC-8695-0583B7B355F1}" type="presOf" srcId="{69F10A90-8D7E-4663-AE06-914A9707A0FC}" destId="{78F2A189-516A-4385-A4AF-120E13889003}" srcOrd="0" destOrd="0" presId="urn:microsoft.com/office/officeart/2005/8/layout/list1"/>
    <dgm:cxn modelId="{DD4FED4F-FFBE-490B-938C-B719DCD75049}" type="presParOf" srcId="{78F2A189-516A-4385-A4AF-120E13889003}" destId="{2F905AC2-4F9B-471D-A335-084D34BDB730}" srcOrd="0" destOrd="0" presId="urn:microsoft.com/office/officeart/2005/8/layout/list1"/>
    <dgm:cxn modelId="{086239EC-5FAD-41AD-BA09-DA3A0FA3B059}" type="presParOf" srcId="{2F905AC2-4F9B-471D-A335-084D34BDB730}" destId="{6B8E7D88-975A-4512-9AAA-DF8B5F45E5E2}" srcOrd="0" destOrd="0" presId="urn:microsoft.com/office/officeart/2005/8/layout/list1"/>
    <dgm:cxn modelId="{01DC9EC2-0D60-4781-989F-31F823780F0E}" type="presParOf" srcId="{2F905AC2-4F9B-471D-A335-084D34BDB730}" destId="{3405CD01-B372-40A8-AF0D-9B4AB243B8E6}" srcOrd="1" destOrd="0" presId="urn:microsoft.com/office/officeart/2005/8/layout/list1"/>
    <dgm:cxn modelId="{A398D824-C2E4-4B4D-8EBE-D5655A129AF0}" type="presParOf" srcId="{78F2A189-516A-4385-A4AF-120E13889003}" destId="{E9BF2E0D-80CB-4ABF-9A52-01AA92B17DB4}" srcOrd="1" destOrd="0" presId="urn:microsoft.com/office/officeart/2005/8/layout/list1"/>
    <dgm:cxn modelId="{5E99392F-0BC5-40D3-8BB0-833ED192E5DE}" type="presParOf" srcId="{78F2A189-516A-4385-A4AF-120E13889003}" destId="{B582573B-E1D6-4A25-8F8E-F2378D148A13}" srcOrd="2" destOrd="0" presId="urn:microsoft.com/office/officeart/2005/8/layout/list1"/>
    <dgm:cxn modelId="{272E98CD-2244-4F75-A5F7-A45F62B6B13A}" type="presParOf" srcId="{78F2A189-516A-4385-A4AF-120E13889003}" destId="{15901910-5DBE-4ED1-9146-3C997AAD6339}" srcOrd="3" destOrd="0" presId="urn:microsoft.com/office/officeart/2005/8/layout/list1"/>
    <dgm:cxn modelId="{8D1C4C83-1EAA-4684-8B61-6A186C55FED2}" type="presParOf" srcId="{78F2A189-516A-4385-A4AF-120E13889003}" destId="{544782DA-0281-4398-A144-F5DDB7ABE038}" srcOrd="4" destOrd="0" presId="urn:microsoft.com/office/officeart/2005/8/layout/list1"/>
    <dgm:cxn modelId="{C685D252-395A-4927-8B0F-D2E7BD9F9BFB}" type="presParOf" srcId="{544782DA-0281-4398-A144-F5DDB7ABE038}" destId="{F8CCACD3-7666-44D1-94A8-50A8F949F554}" srcOrd="0" destOrd="0" presId="urn:microsoft.com/office/officeart/2005/8/layout/list1"/>
    <dgm:cxn modelId="{EA763410-F714-4FAF-BBBD-B58C83E1A3B0}" type="presParOf" srcId="{544782DA-0281-4398-A144-F5DDB7ABE038}" destId="{850A31C8-3541-4EE1-B263-933CFB30BAA9}" srcOrd="1" destOrd="0" presId="urn:microsoft.com/office/officeart/2005/8/layout/list1"/>
    <dgm:cxn modelId="{076A3AA5-B8BF-4403-B08E-714B7A04A839}" type="presParOf" srcId="{78F2A189-516A-4385-A4AF-120E13889003}" destId="{752164F0-43F8-4820-80F1-8B11F75446B4}" srcOrd="5" destOrd="0" presId="urn:microsoft.com/office/officeart/2005/8/layout/list1"/>
    <dgm:cxn modelId="{FD3BBF99-02A9-4E22-AA53-AC2233A39DDD}" type="presParOf" srcId="{78F2A189-516A-4385-A4AF-120E13889003}" destId="{1007E5B1-7431-492D-9447-2DA225F363A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739B5F-C2B7-4657-B8CC-343E84FA9353}" type="doc">
      <dgm:prSet loTypeId="urn:microsoft.com/office/officeart/2016/7/layout/RepeatingBendingProcessNew" loCatId="process" qsTypeId="urn:microsoft.com/office/officeart/2005/8/quickstyle/simple3" qsCatId="simple" csTypeId="urn:microsoft.com/office/officeart/2005/8/colors/colorful2" csCatId="colorful" phldr="1"/>
      <dgm:spPr/>
      <dgm:t>
        <a:bodyPr/>
        <a:lstStyle/>
        <a:p>
          <a:endParaRPr lang="en-US"/>
        </a:p>
      </dgm:t>
    </dgm:pt>
    <dgm:pt modelId="{7BCFC0C4-8D52-4A3B-808E-DAE9085EB769}">
      <dgm:prSet custT="1"/>
      <dgm:spPr/>
      <dgm:t>
        <a:bodyPr/>
        <a:lstStyle/>
        <a:p>
          <a:r>
            <a:rPr lang="en-US" sz="1800" b="1" dirty="0">
              <a:latin typeface="Times New Roman" panose="02020603050405020304" pitchFamily="18" charset="0"/>
              <a:cs typeface="Times New Roman" panose="02020603050405020304" pitchFamily="18" charset="0"/>
            </a:rPr>
            <a:t>Course Requirements</a:t>
          </a:r>
          <a:endParaRPr lang="en-US" sz="1800" dirty="0">
            <a:latin typeface="Times New Roman" panose="02020603050405020304" pitchFamily="18" charset="0"/>
            <a:cs typeface="Times New Roman" panose="02020603050405020304" pitchFamily="18" charset="0"/>
          </a:endParaRPr>
        </a:p>
      </dgm:t>
    </dgm:pt>
    <dgm:pt modelId="{CAB413AC-B6F3-44B1-88B8-C33C01E696A6}" type="parTrans" cxnId="{13209170-F9C3-494D-A5D9-4EC43341F251}">
      <dgm:prSet/>
      <dgm:spPr/>
      <dgm:t>
        <a:bodyPr/>
        <a:lstStyle/>
        <a:p>
          <a:endParaRPr lang="en-US">
            <a:solidFill>
              <a:schemeClr val="bg2"/>
            </a:solidFill>
          </a:endParaRPr>
        </a:p>
      </dgm:t>
    </dgm:pt>
    <dgm:pt modelId="{CFF06381-6E97-463E-840D-9BE1AD5D0598}" type="sibTrans" cxnId="{13209170-F9C3-494D-A5D9-4EC43341F251}">
      <dgm:prSet/>
      <dgm:spPr/>
      <dgm:t>
        <a:bodyPr/>
        <a:lstStyle/>
        <a:p>
          <a:endParaRPr lang="en-US">
            <a:solidFill>
              <a:schemeClr val="bg2"/>
            </a:solidFill>
          </a:endParaRPr>
        </a:p>
      </dgm:t>
    </dgm:pt>
    <dgm:pt modelId="{A13D61F4-CD33-4667-A683-DF72E5686B38}">
      <dgm:prSet custT="1"/>
      <dgm:spPr/>
      <dgm:t>
        <a:bodyPr/>
        <a:lstStyle/>
        <a:p>
          <a:pPr algn="just">
            <a:lnSpc>
              <a:spcPct val="150000"/>
            </a:lnSpc>
          </a:pPr>
          <a:r>
            <a:rPr lang="en-US" sz="1800" dirty="0">
              <a:latin typeface="Times New Roman" panose="02020603050405020304" pitchFamily="18" charset="0"/>
              <a:cs typeface="Times New Roman" panose="02020603050405020304" pitchFamily="18" charset="0"/>
            </a:rPr>
            <a:t>Let me outline the key expectations:</a:t>
          </a:r>
        </a:p>
      </dgm:t>
    </dgm:pt>
    <dgm:pt modelId="{B77CBB3D-88CF-46B8-86D4-FF12164151BF}" type="parTrans" cxnId="{0AE4F1C9-11F6-4F52-86AE-DF2D228E8FB2}">
      <dgm:prSet/>
      <dgm:spPr/>
      <dgm:t>
        <a:bodyPr/>
        <a:lstStyle/>
        <a:p>
          <a:endParaRPr lang="en-US">
            <a:solidFill>
              <a:schemeClr val="bg2"/>
            </a:solidFill>
          </a:endParaRPr>
        </a:p>
      </dgm:t>
    </dgm:pt>
    <dgm:pt modelId="{2DD41397-F5DB-40F4-A6D4-9E753B080C46}" type="sibTrans" cxnId="{0AE4F1C9-11F6-4F52-86AE-DF2D228E8FB2}">
      <dgm:prSet/>
      <dgm:spPr/>
      <dgm:t>
        <a:bodyPr/>
        <a:lstStyle/>
        <a:p>
          <a:endParaRPr lang="en-US">
            <a:solidFill>
              <a:schemeClr val="bg2"/>
            </a:solidFill>
          </a:endParaRPr>
        </a:p>
      </dgm:t>
    </dgm:pt>
    <dgm:pt modelId="{E36A8E7C-58A1-4668-A025-62A2C99DCC62}">
      <dgm:prSet custT="1"/>
      <dgm:spPr/>
      <dgm:t>
        <a:bodyPr/>
        <a:lstStyle/>
        <a:p>
          <a:pPr algn="just">
            <a:lnSpc>
              <a:spcPct val="150000"/>
            </a:lnSpc>
          </a:pPr>
          <a:r>
            <a:rPr lang="en-US" sz="1800" b="1" dirty="0">
              <a:latin typeface="Times New Roman" panose="02020603050405020304" pitchFamily="18" charset="0"/>
              <a:cs typeface="Times New Roman" panose="02020603050405020304" pitchFamily="18" charset="0"/>
            </a:rPr>
            <a:t>Attendance:</a:t>
          </a:r>
          <a:r>
            <a:rPr lang="en-US" sz="1800" dirty="0">
              <a:latin typeface="Times New Roman" panose="02020603050405020304" pitchFamily="18" charset="0"/>
              <a:cs typeface="Times New Roman" panose="02020603050405020304" pitchFamily="18" charset="0"/>
            </a:rPr>
            <a:t> You must attend at least 75% of the classes to be eligible for evaluation. Missing sessions will impact your grade unless excused for valid reasons.</a:t>
          </a:r>
        </a:p>
      </dgm:t>
    </dgm:pt>
    <dgm:pt modelId="{EA61815C-AF26-4B69-BCD3-EB39F734222C}" type="parTrans" cxnId="{4A5DEA5F-1FAC-4DBE-85F6-86D5A2CB0AD1}">
      <dgm:prSet/>
      <dgm:spPr/>
      <dgm:t>
        <a:bodyPr/>
        <a:lstStyle/>
        <a:p>
          <a:endParaRPr lang="en-US">
            <a:solidFill>
              <a:schemeClr val="bg2"/>
            </a:solidFill>
          </a:endParaRPr>
        </a:p>
      </dgm:t>
    </dgm:pt>
    <dgm:pt modelId="{A5DB5082-4295-4F91-8A6A-DF9A0E0A41BB}" type="sibTrans" cxnId="{4A5DEA5F-1FAC-4DBE-85F6-86D5A2CB0AD1}">
      <dgm:prSet/>
      <dgm:spPr/>
      <dgm:t>
        <a:bodyPr/>
        <a:lstStyle/>
        <a:p>
          <a:endParaRPr lang="en-US">
            <a:solidFill>
              <a:schemeClr val="bg2"/>
            </a:solidFill>
          </a:endParaRPr>
        </a:p>
      </dgm:t>
    </dgm:pt>
    <dgm:pt modelId="{88B5506E-6C7E-4895-A9E6-9B1269FD225A}">
      <dgm:prSet custT="1"/>
      <dgm:spPr/>
      <dgm:t>
        <a:bodyPr/>
        <a:lstStyle/>
        <a:p>
          <a:pPr algn="just">
            <a:lnSpc>
              <a:spcPct val="150000"/>
            </a:lnSpc>
          </a:pPr>
          <a:r>
            <a:rPr lang="en-US" sz="1800" b="1" dirty="0">
              <a:latin typeface="Times New Roman" panose="02020603050405020304" pitchFamily="18" charset="0"/>
              <a:cs typeface="Times New Roman" panose="02020603050405020304" pitchFamily="18" charset="0"/>
            </a:rPr>
            <a:t>Preparation:</a:t>
          </a:r>
          <a:r>
            <a:rPr lang="en-US" sz="1800" dirty="0">
              <a:latin typeface="Times New Roman" panose="02020603050405020304" pitchFamily="18" charset="0"/>
              <a:cs typeface="Times New Roman" panose="02020603050405020304" pitchFamily="18" charset="0"/>
            </a:rPr>
            <a:t> Before coming to the lab, review the experiment assigned for the week. Bring the manual, take notes, and be ready to experiment.</a:t>
          </a:r>
        </a:p>
      </dgm:t>
    </dgm:pt>
    <dgm:pt modelId="{8572A347-FCE1-4D29-9D04-23153BB5850E}" type="parTrans" cxnId="{4F68CE63-870D-4035-8E89-88B1C214E488}">
      <dgm:prSet/>
      <dgm:spPr/>
      <dgm:t>
        <a:bodyPr/>
        <a:lstStyle/>
        <a:p>
          <a:endParaRPr lang="en-US">
            <a:solidFill>
              <a:schemeClr val="bg2"/>
            </a:solidFill>
          </a:endParaRPr>
        </a:p>
      </dgm:t>
    </dgm:pt>
    <dgm:pt modelId="{5135688E-1F25-4E79-9C82-A14011E80411}" type="sibTrans" cxnId="{4F68CE63-870D-4035-8E89-88B1C214E488}">
      <dgm:prSet/>
      <dgm:spPr/>
      <dgm:t>
        <a:bodyPr/>
        <a:lstStyle/>
        <a:p>
          <a:endParaRPr lang="en-US">
            <a:solidFill>
              <a:schemeClr val="bg2"/>
            </a:solidFill>
          </a:endParaRPr>
        </a:p>
      </dgm:t>
    </dgm:pt>
    <dgm:pt modelId="{D1895666-878E-4513-96AB-79F135D2DA0D}">
      <dgm:prSet custT="1"/>
      <dgm:spPr/>
      <dgm:t>
        <a:bodyPr/>
        <a:lstStyle/>
        <a:p>
          <a:pPr algn="just">
            <a:lnSpc>
              <a:spcPct val="150000"/>
            </a:lnSpc>
          </a:pPr>
          <a:r>
            <a:rPr lang="en-US" sz="1800" b="1" dirty="0">
              <a:latin typeface="Times New Roman" panose="02020603050405020304" pitchFamily="18" charset="0"/>
              <a:cs typeface="Times New Roman" panose="02020603050405020304" pitchFamily="18" charset="0"/>
            </a:rPr>
            <a:t>Lab Reports:</a:t>
          </a:r>
          <a:r>
            <a:rPr lang="en-US" sz="1800" dirty="0">
              <a:latin typeface="Times New Roman" panose="02020603050405020304" pitchFamily="18" charset="0"/>
              <a:cs typeface="Times New Roman" panose="02020603050405020304" pitchFamily="18" charset="0"/>
            </a:rPr>
            <a:t> You’ll submit a report detailing your observations and conclusions for every experiment. These reports are critical for your learning and will contribute 30% of your final grade.</a:t>
          </a:r>
        </a:p>
      </dgm:t>
    </dgm:pt>
    <dgm:pt modelId="{BCF27717-A891-4202-B36A-E040AED6B8EE}" type="parTrans" cxnId="{179304AC-0C02-487F-815A-8B45AF07C7A9}">
      <dgm:prSet/>
      <dgm:spPr/>
      <dgm:t>
        <a:bodyPr/>
        <a:lstStyle/>
        <a:p>
          <a:endParaRPr lang="en-US">
            <a:solidFill>
              <a:schemeClr val="bg2"/>
            </a:solidFill>
          </a:endParaRPr>
        </a:p>
      </dgm:t>
    </dgm:pt>
    <dgm:pt modelId="{558AF849-1B6B-4C0D-BD32-F23AF8C71855}" type="sibTrans" cxnId="{179304AC-0C02-487F-815A-8B45AF07C7A9}">
      <dgm:prSet/>
      <dgm:spPr/>
      <dgm:t>
        <a:bodyPr/>
        <a:lstStyle/>
        <a:p>
          <a:endParaRPr lang="en-US">
            <a:solidFill>
              <a:schemeClr val="bg2"/>
            </a:solidFill>
          </a:endParaRPr>
        </a:p>
      </dgm:t>
    </dgm:pt>
    <dgm:pt modelId="{5E68D3BB-A9FC-4CCE-9134-EDBA25FD83C5}">
      <dgm:prSet custT="1"/>
      <dgm:spPr/>
      <dgm:t>
        <a:bodyPr/>
        <a:lstStyle/>
        <a:p>
          <a:pPr>
            <a:lnSpc>
              <a:spcPct val="150000"/>
            </a:lnSpc>
          </a:pPr>
          <a:r>
            <a:rPr lang="en-US" sz="1800" b="1" dirty="0">
              <a:latin typeface="Times New Roman" panose="02020603050405020304" pitchFamily="18" charset="0"/>
              <a:cs typeface="Times New Roman" panose="02020603050405020304" pitchFamily="18" charset="0"/>
            </a:rPr>
            <a:t>Active Participation:</a:t>
          </a:r>
          <a:r>
            <a:rPr lang="en-US" sz="1800" dirty="0">
              <a:latin typeface="Times New Roman" panose="02020603050405020304" pitchFamily="18" charset="0"/>
              <a:cs typeface="Times New Roman" panose="02020603050405020304" pitchFamily="18" charset="0"/>
            </a:rPr>
            <a:t> Engage in discussions and group activities.</a:t>
          </a:r>
        </a:p>
      </dgm:t>
    </dgm:pt>
    <dgm:pt modelId="{AEB6DA28-B5BE-4D3C-9057-E410EAD841F5}" type="parTrans" cxnId="{0F354D59-28DC-496D-9F70-CCAE10F58315}">
      <dgm:prSet/>
      <dgm:spPr/>
      <dgm:t>
        <a:bodyPr/>
        <a:lstStyle/>
        <a:p>
          <a:endParaRPr lang="en-US">
            <a:solidFill>
              <a:schemeClr val="bg2"/>
            </a:solidFill>
          </a:endParaRPr>
        </a:p>
      </dgm:t>
    </dgm:pt>
    <dgm:pt modelId="{596602D5-667A-4D1E-B917-D3586E509981}" type="sibTrans" cxnId="{0F354D59-28DC-496D-9F70-CCAE10F58315}">
      <dgm:prSet/>
      <dgm:spPr/>
      <dgm:t>
        <a:bodyPr/>
        <a:lstStyle/>
        <a:p>
          <a:endParaRPr lang="en-US">
            <a:solidFill>
              <a:schemeClr val="bg2"/>
            </a:solidFill>
          </a:endParaRPr>
        </a:p>
      </dgm:t>
    </dgm:pt>
    <dgm:pt modelId="{89E11D87-E908-4642-B631-AD151462C08D}" type="pres">
      <dgm:prSet presAssocID="{75739B5F-C2B7-4657-B8CC-343E84FA9353}" presName="Name0" presStyleCnt="0">
        <dgm:presLayoutVars>
          <dgm:dir/>
          <dgm:resizeHandles val="exact"/>
        </dgm:presLayoutVars>
      </dgm:prSet>
      <dgm:spPr/>
    </dgm:pt>
    <dgm:pt modelId="{6CA8C924-5970-46C4-B802-BB088F440DFF}" type="pres">
      <dgm:prSet presAssocID="{7BCFC0C4-8D52-4A3B-808E-DAE9085EB769}" presName="node" presStyleLbl="node1" presStyleIdx="0" presStyleCnt="3" custLinFactNeighborY="3692">
        <dgm:presLayoutVars>
          <dgm:bulletEnabled val="1"/>
        </dgm:presLayoutVars>
      </dgm:prSet>
      <dgm:spPr/>
    </dgm:pt>
    <dgm:pt modelId="{16E47A37-DF5E-4E7C-9742-B527262EE3C6}" type="pres">
      <dgm:prSet presAssocID="{CFF06381-6E97-463E-840D-9BE1AD5D0598}" presName="sibTrans" presStyleLbl="sibTrans1D1" presStyleIdx="0" presStyleCnt="2"/>
      <dgm:spPr/>
    </dgm:pt>
    <dgm:pt modelId="{A7995A7E-BD83-40EB-87FA-82D830A16C96}" type="pres">
      <dgm:prSet presAssocID="{CFF06381-6E97-463E-840D-9BE1AD5D0598}" presName="connectorText" presStyleLbl="sibTrans1D1" presStyleIdx="0" presStyleCnt="2"/>
      <dgm:spPr/>
    </dgm:pt>
    <dgm:pt modelId="{FED46704-6D18-433F-99F8-ECF6EC272B6E}" type="pres">
      <dgm:prSet presAssocID="{A13D61F4-CD33-4667-A683-DF72E5686B38}" presName="node" presStyleLbl="node1" presStyleIdx="1" presStyleCnt="3" custScaleX="278741" custScaleY="389561">
        <dgm:presLayoutVars>
          <dgm:bulletEnabled val="1"/>
        </dgm:presLayoutVars>
      </dgm:prSet>
      <dgm:spPr/>
    </dgm:pt>
    <dgm:pt modelId="{1DAB6AF7-64C8-4E54-BFE8-2F176D12368F}" type="pres">
      <dgm:prSet presAssocID="{2DD41397-F5DB-40F4-A6D4-9E753B080C46}" presName="sibTrans" presStyleLbl="sibTrans1D1" presStyleIdx="1" presStyleCnt="2"/>
      <dgm:spPr/>
    </dgm:pt>
    <dgm:pt modelId="{93E72787-8208-4C2E-BCDF-33796E13427E}" type="pres">
      <dgm:prSet presAssocID="{2DD41397-F5DB-40F4-A6D4-9E753B080C46}" presName="connectorText" presStyleLbl="sibTrans1D1" presStyleIdx="1" presStyleCnt="2"/>
      <dgm:spPr/>
    </dgm:pt>
    <dgm:pt modelId="{FFF1C27D-37EF-4571-89F7-4DC3DAC935FA}" type="pres">
      <dgm:prSet presAssocID="{5E68D3BB-A9FC-4CCE-9134-EDBA25FD83C5}" presName="node" presStyleLbl="node1" presStyleIdx="2" presStyleCnt="3" custScaleX="133961">
        <dgm:presLayoutVars>
          <dgm:bulletEnabled val="1"/>
        </dgm:presLayoutVars>
      </dgm:prSet>
      <dgm:spPr/>
    </dgm:pt>
  </dgm:ptLst>
  <dgm:cxnLst>
    <dgm:cxn modelId="{D68D9000-8C56-412E-898A-9284888150B5}" type="presOf" srcId="{D1895666-878E-4513-96AB-79F135D2DA0D}" destId="{FED46704-6D18-433F-99F8-ECF6EC272B6E}" srcOrd="0" destOrd="3" presId="urn:microsoft.com/office/officeart/2016/7/layout/RepeatingBendingProcessNew"/>
    <dgm:cxn modelId="{7B285724-4726-444B-A8E1-D5CDB65B811A}" type="presOf" srcId="{5E68D3BB-A9FC-4CCE-9134-EDBA25FD83C5}" destId="{FFF1C27D-37EF-4571-89F7-4DC3DAC935FA}" srcOrd="0" destOrd="0" presId="urn:microsoft.com/office/officeart/2016/7/layout/RepeatingBendingProcessNew"/>
    <dgm:cxn modelId="{20E2112A-F92A-4CE5-8398-9B124750E0E2}" type="presOf" srcId="{E36A8E7C-58A1-4668-A025-62A2C99DCC62}" destId="{FED46704-6D18-433F-99F8-ECF6EC272B6E}" srcOrd="0" destOrd="1" presId="urn:microsoft.com/office/officeart/2016/7/layout/RepeatingBendingProcessNew"/>
    <dgm:cxn modelId="{320C882E-34A4-4B22-A9C1-A433208AA1DD}" type="presOf" srcId="{A13D61F4-CD33-4667-A683-DF72E5686B38}" destId="{FED46704-6D18-433F-99F8-ECF6EC272B6E}" srcOrd="0" destOrd="0" presId="urn:microsoft.com/office/officeart/2016/7/layout/RepeatingBendingProcessNew"/>
    <dgm:cxn modelId="{A223FB31-27F6-416C-A7EA-17D0C5E058EC}" type="presOf" srcId="{CFF06381-6E97-463E-840D-9BE1AD5D0598}" destId="{16E47A37-DF5E-4E7C-9742-B527262EE3C6}" srcOrd="0" destOrd="0" presId="urn:microsoft.com/office/officeart/2016/7/layout/RepeatingBendingProcessNew"/>
    <dgm:cxn modelId="{4A5DEA5F-1FAC-4DBE-85F6-86D5A2CB0AD1}" srcId="{A13D61F4-CD33-4667-A683-DF72E5686B38}" destId="{E36A8E7C-58A1-4668-A025-62A2C99DCC62}" srcOrd="0" destOrd="0" parTransId="{EA61815C-AF26-4B69-BCD3-EB39F734222C}" sibTransId="{A5DB5082-4295-4F91-8A6A-DF9A0E0A41BB}"/>
    <dgm:cxn modelId="{4F68CE63-870D-4035-8E89-88B1C214E488}" srcId="{A13D61F4-CD33-4667-A683-DF72E5686B38}" destId="{88B5506E-6C7E-4895-A9E6-9B1269FD225A}" srcOrd="1" destOrd="0" parTransId="{8572A347-FCE1-4D29-9D04-23153BB5850E}" sibTransId="{5135688E-1F25-4E79-9C82-A14011E80411}"/>
    <dgm:cxn modelId="{13209170-F9C3-494D-A5D9-4EC43341F251}" srcId="{75739B5F-C2B7-4657-B8CC-343E84FA9353}" destId="{7BCFC0C4-8D52-4A3B-808E-DAE9085EB769}" srcOrd="0" destOrd="0" parTransId="{CAB413AC-B6F3-44B1-88B8-C33C01E696A6}" sibTransId="{CFF06381-6E97-463E-840D-9BE1AD5D0598}"/>
    <dgm:cxn modelId="{B8449658-1043-48FC-8D11-868D3406A81A}" type="presOf" srcId="{7BCFC0C4-8D52-4A3B-808E-DAE9085EB769}" destId="{6CA8C924-5970-46C4-B802-BB088F440DFF}" srcOrd="0" destOrd="0" presId="urn:microsoft.com/office/officeart/2016/7/layout/RepeatingBendingProcessNew"/>
    <dgm:cxn modelId="{0F354D59-28DC-496D-9F70-CCAE10F58315}" srcId="{75739B5F-C2B7-4657-B8CC-343E84FA9353}" destId="{5E68D3BB-A9FC-4CCE-9134-EDBA25FD83C5}" srcOrd="2" destOrd="0" parTransId="{AEB6DA28-B5BE-4D3C-9057-E410EAD841F5}" sibTransId="{596602D5-667A-4D1E-B917-D3586E509981}"/>
    <dgm:cxn modelId="{C3396D83-98D2-4EAD-B92F-F94F30E9D78A}" type="presOf" srcId="{2DD41397-F5DB-40F4-A6D4-9E753B080C46}" destId="{93E72787-8208-4C2E-BCDF-33796E13427E}" srcOrd="1" destOrd="0" presId="urn:microsoft.com/office/officeart/2016/7/layout/RepeatingBendingProcessNew"/>
    <dgm:cxn modelId="{DF483192-0207-4FEF-B88F-1B01C733E7CB}" type="presOf" srcId="{88B5506E-6C7E-4895-A9E6-9B1269FD225A}" destId="{FED46704-6D18-433F-99F8-ECF6EC272B6E}" srcOrd="0" destOrd="2" presId="urn:microsoft.com/office/officeart/2016/7/layout/RepeatingBendingProcessNew"/>
    <dgm:cxn modelId="{49F9779E-5948-43F6-A616-6F120816654E}" type="presOf" srcId="{75739B5F-C2B7-4657-B8CC-343E84FA9353}" destId="{89E11D87-E908-4642-B631-AD151462C08D}" srcOrd="0" destOrd="0" presId="urn:microsoft.com/office/officeart/2016/7/layout/RepeatingBendingProcessNew"/>
    <dgm:cxn modelId="{179304AC-0C02-487F-815A-8B45AF07C7A9}" srcId="{A13D61F4-CD33-4667-A683-DF72E5686B38}" destId="{D1895666-878E-4513-96AB-79F135D2DA0D}" srcOrd="2" destOrd="0" parTransId="{BCF27717-A891-4202-B36A-E040AED6B8EE}" sibTransId="{558AF849-1B6B-4C0D-BD32-F23AF8C71855}"/>
    <dgm:cxn modelId="{19246AB3-41F7-4C3F-B8BC-ECD5B8E7AE3D}" type="presOf" srcId="{CFF06381-6E97-463E-840D-9BE1AD5D0598}" destId="{A7995A7E-BD83-40EB-87FA-82D830A16C96}" srcOrd="1" destOrd="0" presId="urn:microsoft.com/office/officeart/2016/7/layout/RepeatingBendingProcessNew"/>
    <dgm:cxn modelId="{0AE4F1C9-11F6-4F52-86AE-DF2D228E8FB2}" srcId="{75739B5F-C2B7-4657-B8CC-343E84FA9353}" destId="{A13D61F4-CD33-4667-A683-DF72E5686B38}" srcOrd="1" destOrd="0" parTransId="{B77CBB3D-88CF-46B8-86D4-FF12164151BF}" sibTransId="{2DD41397-F5DB-40F4-A6D4-9E753B080C46}"/>
    <dgm:cxn modelId="{8E5F78EF-1830-4285-B513-453FAFA7A8F9}" type="presOf" srcId="{2DD41397-F5DB-40F4-A6D4-9E753B080C46}" destId="{1DAB6AF7-64C8-4E54-BFE8-2F176D12368F}" srcOrd="0" destOrd="0" presId="urn:microsoft.com/office/officeart/2016/7/layout/RepeatingBendingProcessNew"/>
    <dgm:cxn modelId="{2064F942-71AB-48A1-AC73-311BB5114CE5}" type="presParOf" srcId="{89E11D87-E908-4642-B631-AD151462C08D}" destId="{6CA8C924-5970-46C4-B802-BB088F440DFF}" srcOrd="0" destOrd="0" presId="urn:microsoft.com/office/officeart/2016/7/layout/RepeatingBendingProcessNew"/>
    <dgm:cxn modelId="{21F4721A-B139-4DA9-86FD-7278F2EB83BA}" type="presParOf" srcId="{89E11D87-E908-4642-B631-AD151462C08D}" destId="{16E47A37-DF5E-4E7C-9742-B527262EE3C6}" srcOrd="1" destOrd="0" presId="urn:microsoft.com/office/officeart/2016/7/layout/RepeatingBendingProcessNew"/>
    <dgm:cxn modelId="{68D678FA-0D02-4E5B-BBD2-305A557B7EAC}" type="presParOf" srcId="{16E47A37-DF5E-4E7C-9742-B527262EE3C6}" destId="{A7995A7E-BD83-40EB-87FA-82D830A16C96}" srcOrd="0" destOrd="0" presId="urn:microsoft.com/office/officeart/2016/7/layout/RepeatingBendingProcessNew"/>
    <dgm:cxn modelId="{943FAC5E-7443-4CD2-9972-AEC4C5FAECAF}" type="presParOf" srcId="{89E11D87-E908-4642-B631-AD151462C08D}" destId="{FED46704-6D18-433F-99F8-ECF6EC272B6E}" srcOrd="2" destOrd="0" presId="urn:microsoft.com/office/officeart/2016/7/layout/RepeatingBendingProcessNew"/>
    <dgm:cxn modelId="{2357A3AB-077B-49AE-A49C-F0AAA12A43A5}" type="presParOf" srcId="{89E11D87-E908-4642-B631-AD151462C08D}" destId="{1DAB6AF7-64C8-4E54-BFE8-2F176D12368F}" srcOrd="3" destOrd="0" presId="urn:microsoft.com/office/officeart/2016/7/layout/RepeatingBendingProcessNew"/>
    <dgm:cxn modelId="{E505EC29-453B-4E30-A02B-BCF21895ED9A}" type="presParOf" srcId="{1DAB6AF7-64C8-4E54-BFE8-2F176D12368F}" destId="{93E72787-8208-4C2E-BCDF-33796E13427E}" srcOrd="0" destOrd="0" presId="urn:microsoft.com/office/officeart/2016/7/layout/RepeatingBendingProcessNew"/>
    <dgm:cxn modelId="{24B13509-6819-44DD-B964-40D81DBCAC6D}" type="presParOf" srcId="{89E11D87-E908-4642-B631-AD151462C08D}" destId="{FFF1C27D-37EF-4571-89F7-4DC3DAC935FA}"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C7798-B122-48C3-9812-A64BFDFA5E4F}" type="doc">
      <dgm:prSet loTypeId="urn:microsoft.com/office/officeart/2016/7/layout/RepeatingBendingProcessNew" loCatId="process" qsTypeId="urn:microsoft.com/office/officeart/2005/8/quickstyle/simple4" qsCatId="simple" csTypeId="urn:microsoft.com/office/officeart/2005/8/colors/colorful2" csCatId="colorful"/>
      <dgm:spPr/>
      <dgm:t>
        <a:bodyPr/>
        <a:lstStyle/>
        <a:p>
          <a:endParaRPr lang="en-US"/>
        </a:p>
      </dgm:t>
    </dgm:pt>
    <dgm:pt modelId="{2375CEE4-96F8-4365-A56B-12E3D745C41B}">
      <dgm:prSet/>
      <dgm:spPr/>
      <dgm:t>
        <a:bodyPr/>
        <a:lstStyle/>
        <a:p>
          <a:r>
            <a:rPr lang="en-US" b="1" dirty="0">
              <a:latin typeface="Times New Roman" panose="02020603050405020304" pitchFamily="18" charset="0"/>
              <a:cs typeface="Times New Roman" panose="02020603050405020304" pitchFamily="18" charset="0"/>
            </a:rPr>
            <a:t>Procedure</a:t>
          </a:r>
          <a:endParaRPr lang="en-US" dirty="0">
            <a:latin typeface="Times New Roman" panose="02020603050405020304" pitchFamily="18" charset="0"/>
            <a:cs typeface="Times New Roman" panose="02020603050405020304" pitchFamily="18" charset="0"/>
          </a:endParaRPr>
        </a:p>
      </dgm:t>
    </dgm:pt>
    <dgm:pt modelId="{BCF98297-80D4-4FD2-AA76-76B821DD1480}" type="parTrans" cxnId="{29321EE4-3DC5-4676-A375-756CD43535F2}">
      <dgm:prSet/>
      <dgm:spPr/>
      <dgm:t>
        <a:bodyPr/>
        <a:lstStyle/>
        <a:p>
          <a:endParaRPr lang="en-US"/>
        </a:p>
      </dgm:t>
    </dgm:pt>
    <dgm:pt modelId="{D593BEFC-E2DE-4085-8451-D4A49AA73AC1}" type="sibTrans" cxnId="{29321EE4-3DC5-4676-A375-756CD43535F2}">
      <dgm:prSet/>
      <dgm:spPr/>
      <dgm:t>
        <a:bodyPr/>
        <a:lstStyle/>
        <a:p>
          <a:endParaRPr lang="en-US"/>
        </a:p>
      </dgm:t>
    </dgm:pt>
    <dgm:pt modelId="{519AE38B-AC1E-431D-BCD5-194CC31D8DC2}">
      <dgm:prSet custT="1"/>
      <dgm:spPr/>
      <dgm:t>
        <a:bodyPr/>
        <a:lstStyle/>
        <a:p>
          <a:pPr algn="ctr">
            <a:lnSpc>
              <a:spcPct val="100000"/>
            </a:lnSpc>
          </a:pPr>
          <a:r>
            <a:rPr lang="en-US" sz="1800" dirty="0">
              <a:latin typeface="Times New Roman" panose="02020603050405020304" pitchFamily="18" charset="0"/>
              <a:cs typeface="Times New Roman" panose="02020603050405020304" pitchFamily="18" charset="0"/>
            </a:rPr>
            <a:t>Set up the simple pendulum by suspending the bob from fixed support using the string.</a:t>
          </a:r>
        </a:p>
      </dgm:t>
    </dgm:pt>
    <dgm:pt modelId="{AABB2256-8C5C-4AD8-95F6-56093B5F9F67}" type="parTrans" cxnId="{7C12F20D-59C5-4860-9461-1E4F4940C565}">
      <dgm:prSet/>
      <dgm:spPr/>
      <dgm:t>
        <a:bodyPr/>
        <a:lstStyle/>
        <a:p>
          <a:endParaRPr lang="en-US"/>
        </a:p>
      </dgm:t>
    </dgm:pt>
    <dgm:pt modelId="{3557863C-6054-449B-8672-7FEF01786514}" type="sibTrans" cxnId="{7C12F20D-59C5-4860-9461-1E4F4940C565}">
      <dgm:prSet/>
      <dgm:spPr/>
      <dgm:t>
        <a:bodyPr/>
        <a:lstStyle/>
        <a:p>
          <a:endParaRPr lang="en-US"/>
        </a:p>
      </dgm:t>
    </dgm:pt>
    <dgm:pt modelId="{39E97388-3398-4325-B52F-3318ACF16E91}">
      <dgm:prSet custT="1"/>
      <dgm:spPr/>
      <dgm:t>
        <a:bodyPr/>
        <a:lstStyle/>
        <a:p>
          <a:r>
            <a:rPr lang="en-US" sz="1800" dirty="0">
              <a:latin typeface="Times New Roman" panose="02020603050405020304" pitchFamily="18" charset="0"/>
              <a:cs typeface="Times New Roman" panose="02020603050405020304" pitchFamily="18" charset="0"/>
            </a:rPr>
            <a:t>Measure the length L of the pendulum from the fixed support to the center of the bob using a meter scale.</a:t>
          </a:r>
        </a:p>
      </dgm:t>
    </dgm:pt>
    <dgm:pt modelId="{FE4F11BB-4BCF-4C3D-8A82-FDAAB60E3FA9}" type="parTrans" cxnId="{02BA44B6-2D67-449F-905D-4A6716940DEC}">
      <dgm:prSet/>
      <dgm:spPr/>
      <dgm:t>
        <a:bodyPr/>
        <a:lstStyle/>
        <a:p>
          <a:endParaRPr lang="en-US"/>
        </a:p>
      </dgm:t>
    </dgm:pt>
    <dgm:pt modelId="{92C8160B-8703-472D-8CB7-06F08B148192}" type="sibTrans" cxnId="{02BA44B6-2D67-449F-905D-4A6716940DEC}">
      <dgm:prSet/>
      <dgm:spPr/>
      <dgm:t>
        <a:bodyPr/>
        <a:lstStyle/>
        <a:p>
          <a:endParaRPr lang="en-US"/>
        </a:p>
      </dgm:t>
    </dgm:pt>
    <dgm:pt modelId="{36D4AE3E-2CFB-4AFF-95D5-B150A55E9734}">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Displace the bob slightly (about 5∘ to 10∘) and release it gently to ensure simple harmonic motion.</a:t>
          </a:r>
        </a:p>
      </dgm:t>
    </dgm:pt>
    <dgm:pt modelId="{82D25186-25CA-459F-B274-58CA8E9CFD81}" type="parTrans" cxnId="{3C021460-68D8-484B-8CD2-E1692D5917A4}">
      <dgm:prSet/>
      <dgm:spPr/>
      <dgm:t>
        <a:bodyPr/>
        <a:lstStyle/>
        <a:p>
          <a:endParaRPr lang="en-US"/>
        </a:p>
      </dgm:t>
    </dgm:pt>
    <dgm:pt modelId="{90967B14-C953-4C10-9F97-F72872F5A847}" type="sibTrans" cxnId="{3C021460-68D8-484B-8CD2-E1692D5917A4}">
      <dgm:prSet/>
      <dgm:spPr/>
      <dgm:t>
        <a:bodyPr/>
        <a:lstStyle/>
        <a:p>
          <a:endParaRPr lang="en-US"/>
        </a:p>
      </dgm:t>
    </dgm:pt>
    <dgm:pt modelId="{6D04CEC5-8BEC-442C-B60F-3B87CD695741}">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Start the stopwatch when the bob crosses the mean position and record the time for 10 complete oscillations.</a:t>
          </a:r>
        </a:p>
      </dgm:t>
    </dgm:pt>
    <dgm:pt modelId="{64A69210-9087-4B82-8C5B-35463A89E78C}" type="parTrans" cxnId="{49331E54-6873-443A-8550-A1C42AA4B5AF}">
      <dgm:prSet/>
      <dgm:spPr/>
      <dgm:t>
        <a:bodyPr/>
        <a:lstStyle/>
        <a:p>
          <a:endParaRPr lang="en-US"/>
        </a:p>
      </dgm:t>
    </dgm:pt>
    <dgm:pt modelId="{F07E4CB0-2208-450E-9AA2-261E1E01EBDA}" type="sibTrans" cxnId="{49331E54-6873-443A-8550-A1C42AA4B5AF}">
      <dgm:prSet/>
      <dgm:spPr/>
      <dgm:t>
        <a:bodyPr/>
        <a:lstStyle/>
        <a:p>
          <a:endParaRPr lang="en-US"/>
        </a:p>
      </dgm:t>
    </dgm:pt>
    <dgm:pt modelId="{27345BDE-C83C-404C-BDC3-7C393FC7CB45}">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Repeat the measurement for at least five different lengths of the pendulum.</a:t>
          </a:r>
        </a:p>
      </dgm:t>
    </dgm:pt>
    <dgm:pt modelId="{2DE00A3D-E511-4F3F-9D17-A2C3B1339DEA}" type="parTrans" cxnId="{4F3C64BF-1444-40E2-B01E-20C35CFCF0B5}">
      <dgm:prSet/>
      <dgm:spPr/>
      <dgm:t>
        <a:bodyPr/>
        <a:lstStyle/>
        <a:p>
          <a:endParaRPr lang="en-US"/>
        </a:p>
      </dgm:t>
    </dgm:pt>
    <dgm:pt modelId="{54361214-89DE-41E8-B961-752057A4F954}" type="sibTrans" cxnId="{4F3C64BF-1444-40E2-B01E-20C35CFCF0B5}">
      <dgm:prSet/>
      <dgm:spPr/>
      <dgm:t>
        <a:bodyPr/>
        <a:lstStyle/>
        <a:p>
          <a:endParaRPr lang="en-US"/>
        </a:p>
      </dgm:t>
    </dgm:pt>
    <dgm:pt modelId="{B23376AD-12E1-4193-9761-D81079DDB814}">
      <dgm:prSet custT="1"/>
      <dgm:spPr/>
      <dgm:t>
        <a:bodyPr/>
        <a:lstStyle/>
        <a:p>
          <a:r>
            <a:rPr lang="en-US" sz="1800" dirty="0">
              <a:latin typeface="Times New Roman" panose="02020603050405020304" pitchFamily="18" charset="0"/>
              <a:cs typeface="Times New Roman" panose="02020603050405020304" pitchFamily="18" charset="0"/>
            </a:rPr>
            <a:t>Calculate T = Time for 10 oscillations / 10.</a:t>
          </a:r>
        </a:p>
      </dgm:t>
    </dgm:pt>
    <dgm:pt modelId="{2CA0C87A-2DD8-49F9-8356-FE03028C2D7A}" type="parTrans" cxnId="{3D22F917-F785-4E70-B845-C5D2ED839CEC}">
      <dgm:prSet/>
      <dgm:spPr/>
      <dgm:t>
        <a:bodyPr/>
        <a:lstStyle/>
        <a:p>
          <a:endParaRPr lang="en-US"/>
        </a:p>
      </dgm:t>
    </dgm:pt>
    <dgm:pt modelId="{6C9D1B45-70E6-42C4-B611-8F48C3499825}" type="sibTrans" cxnId="{3D22F917-F785-4E70-B845-C5D2ED839CEC}">
      <dgm:prSet/>
      <dgm:spPr/>
      <dgm:t>
        <a:bodyPr/>
        <a:lstStyle/>
        <a:p>
          <a:endParaRPr lang="en-US"/>
        </a:p>
      </dgm:t>
    </dgm:pt>
    <dgm:pt modelId="{6DA3319D-1F9D-4E34-A124-F0D9A593223F}">
      <dgm:prSet custT="1"/>
      <dgm:spPr/>
      <dgm:t>
        <a:bodyPr/>
        <a:lstStyle/>
        <a:p>
          <a:r>
            <a:rPr lang="en-US" sz="1800" dirty="0">
              <a:latin typeface="Times New Roman" panose="02020603050405020304" pitchFamily="18" charset="0"/>
              <a:cs typeface="Times New Roman" panose="02020603050405020304" pitchFamily="18" charset="0"/>
            </a:rPr>
            <a:t>7. Plot T² vs. L and find the slope to determine g.</a:t>
          </a:r>
        </a:p>
      </dgm:t>
    </dgm:pt>
    <dgm:pt modelId="{08ABB12A-E017-49DF-95ED-A74BA43E4A93}" type="parTrans" cxnId="{3F61E54F-9111-4EC8-884A-39018FB4D43A}">
      <dgm:prSet/>
      <dgm:spPr/>
      <dgm:t>
        <a:bodyPr/>
        <a:lstStyle/>
        <a:p>
          <a:endParaRPr lang="en-US"/>
        </a:p>
      </dgm:t>
    </dgm:pt>
    <dgm:pt modelId="{2B42A51D-EFE2-4AA6-9BDF-C5D01A83C502}" type="sibTrans" cxnId="{3F61E54F-9111-4EC8-884A-39018FB4D43A}">
      <dgm:prSet/>
      <dgm:spPr/>
      <dgm:t>
        <a:bodyPr/>
        <a:lstStyle/>
        <a:p>
          <a:endParaRPr lang="en-US"/>
        </a:p>
      </dgm:t>
    </dgm:pt>
    <dgm:pt modelId="{5DA955D6-D3F6-47DD-B7A7-7A8B5E3D6FD4}" type="pres">
      <dgm:prSet presAssocID="{B49C7798-B122-48C3-9812-A64BFDFA5E4F}" presName="Name0" presStyleCnt="0">
        <dgm:presLayoutVars>
          <dgm:dir/>
          <dgm:resizeHandles val="exact"/>
        </dgm:presLayoutVars>
      </dgm:prSet>
      <dgm:spPr/>
    </dgm:pt>
    <dgm:pt modelId="{14CAC6E4-5295-419C-A4DF-6257065A9E4D}" type="pres">
      <dgm:prSet presAssocID="{2375CEE4-96F8-4365-A56B-12E3D745C41B}" presName="node" presStyleLbl="node1" presStyleIdx="0" presStyleCnt="8">
        <dgm:presLayoutVars>
          <dgm:bulletEnabled val="1"/>
        </dgm:presLayoutVars>
      </dgm:prSet>
      <dgm:spPr/>
    </dgm:pt>
    <dgm:pt modelId="{9529909A-F1F5-4985-803B-65FA52573B48}" type="pres">
      <dgm:prSet presAssocID="{D593BEFC-E2DE-4085-8451-D4A49AA73AC1}" presName="sibTrans" presStyleLbl="sibTrans1D1" presStyleIdx="0" presStyleCnt="7"/>
      <dgm:spPr/>
    </dgm:pt>
    <dgm:pt modelId="{74AAADF2-BD03-466F-8B11-0C54D32B3225}" type="pres">
      <dgm:prSet presAssocID="{D593BEFC-E2DE-4085-8451-D4A49AA73AC1}" presName="connectorText" presStyleLbl="sibTrans1D1" presStyleIdx="0" presStyleCnt="7"/>
      <dgm:spPr/>
    </dgm:pt>
    <dgm:pt modelId="{4E45AA58-56BF-4274-B6D3-DC606ABAD9F0}" type="pres">
      <dgm:prSet presAssocID="{519AE38B-AC1E-431D-BCD5-194CC31D8DC2}" presName="node" presStyleLbl="node1" presStyleIdx="1" presStyleCnt="8">
        <dgm:presLayoutVars>
          <dgm:bulletEnabled val="1"/>
        </dgm:presLayoutVars>
      </dgm:prSet>
      <dgm:spPr/>
    </dgm:pt>
    <dgm:pt modelId="{3DE355B1-991D-4BD2-82B6-5399F727C67C}" type="pres">
      <dgm:prSet presAssocID="{3557863C-6054-449B-8672-7FEF01786514}" presName="sibTrans" presStyleLbl="sibTrans1D1" presStyleIdx="1" presStyleCnt="7"/>
      <dgm:spPr/>
    </dgm:pt>
    <dgm:pt modelId="{2EB7CFD1-EFB0-46DA-825F-6D7B811B6C42}" type="pres">
      <dgm:prSet presAssocID="{3557863C-6054-449B-8672-7FEF01786514}" presName="connectorText" presStyleLbl="sibTrans1D1" presStyleIdx="1" presStyleCnt="7"/>
      <dgm:spPr/>
    </dgm:pt>
    <dgm:pt modelId="{FDF7EA9A-EB3B-450E-AA59-37964D5F61C6}" type="pres">
      <dgm:prSet presAssocID="{39E97388-3398-4325-B52F-3318ACF16E91}" presName="node" presStyleLbl="node1" presStyleIdx="2" presStyleCnt="8">
        <dgm:presLayoutVars>
          <dgm:bulletEnabled val="1"/>
        </dgm:presLayoutVars>
      </dgm:prSet>
      <dgm:spPr/>
    </dgm:pt>
    <dgm:pt modelId="{1B49FF68-6385-4D76-A30C-91AB0156A579}" type="pres">
      <dgm:prSet presAssocID="{92C8160B-8703-472D-8CB7-06F08B148192}" presName="sibTrans" presStyleLbl="sibTrans1D1" presStyleIdx="2" presStyleCnt="7"/>
      <dgm:spPr/>
    </dgm:pt>
    <dgm:pt modelId="{B1013532-299C-4227-90AD-C4F755491E44}" type="pres">
      <dgm:prSet presAssocID="{92C8160B-8703-472D-8CB7-06F08B148192}" presName="connectorText" presStyleLbl="sibTrans1D1" presStyleIdx="2" presStyleCnt="7"/>
      <dgm:spPr/>
    </dgm:pt>
    <dgm:pt modelId="{42A416A9-7A48-47F3-BEAD-92199F426CB5}" type="pres">
      <dgm:prSet presAssocID="{36D4AE3E-2CFB-4AFF-95D5-B150A55E9734}" presName="node" presStyleLbl="node1" presStyleIdx="3" presStyleCnt="8">
        <dgm:presLayoutVars>
          <dgm:bulletEnabled val="1"/>
        </dgm:presLayoutVars>
      </dgm:prSet>
      <dgm:spPr/>
    </dgm:pt>
    <dgm:pt modelId="{84A8EE92-21B5-4C84-8E3E-FCD601C5FF64}" type="pres">
      <dgm:prSet presAssocID="{90967B14-C953-4C10-9F97-F72872F5A847}" presName="sibTrans" presStyleLbl="sibTrans1D1" presStyleIdx="3" presStyleCnt="7"/>
      <dgm:spPr/>
    </dgm:pt>
    <dgm:pt modelId="{EA8FEAB8-9264-4DF3-AC1B-4D220D174E44}" type="pres">
      <dgm:prSet presAssocID="{90967B14-C953-4C10-9F97-F72872F5A847}" presName="connectorText" presStyleLbl="sibTrans1D1" presStyleIdx="3" presStyleCnt="7"/>
      <dgm:spPr/>
    </dgm:pt>
    <dgm:pt modelId="{0D72CAAC-8EDB-484B-A2A4-0840F1FD7CD5}" type="pres">
      <dgm:prSet presAssocID="{6D04CEC5-8BEC-442C-B60F-3B87CD695741}" presName="node" presStyleLbl="node1" presStyleIdx="4" presStyleCnt="8">
        <dgm:presLayoutVars>
          <dgm:bulletEnabled val="1"/>
        </dgm:presLayoutVars>
      </dgm:prSet>
      <dgm:spPr/>
    </dgm:pt>
    <dgm:pt modelId="{9A9FA55C-CBA6-4C9C-8106-5B4846762CA6}" type="pres">
      <dgm:prSet presAssocID="{F07E4CB0-2208-450E-9AA2-261E1E01EBDA}" presName="sibTrans" presStyleLbl="sibTrans1D1" presStyleIdx="4" presStyleCnt="7"/>
      <dgm:spPr/>
    </dgm:pt>
    <dgm:pt modelId="{49920E3B-B4BE-49CB-90D1-0FA44B504828}" type="pres">
      <dgm:prSet presAssocID="{F07E4CB0-2208-450E-9AA2-261E1E01EBDA}" presName="connectorText" presStyleLbl="sibTrans1D1" presStyleIdx="4" presStyleCnt="7"/>
      <dgm:spPr/>
    </dgm:pt>
    <dgm:pt modelId="{C91DEC2D-64D1-4F4C-ADF7-65D6882826B9}" type="pres">
      <dgm:prSet presAssocID="{27345BDE-C83C-404C-BDC3-7C393FC7CB45}" presName="node" presStyleLbl="node1" presStyleIdx="5" presStyleCnt="8">
        <dgm:presLayoutVars>
          <dgm:bulletEnabled val="1"/>
        </dgm:presLayoutVars>
      </dgm:prSet>
      <dgm:spPr/>
    </dgm:pt>
    <dgm:pt modelId="{1F79564E-568C-4941-8E3C-A05B344FC492}" type="pres">
      <dgm:prSet presAssocID="{54361214-89DE-41E8-B961-752057A4F954}" presName="sibTrans" presStyleLbl="sibTrans1D1" presStyleIdx="5" presStyleCnt="7"/>
      <dgm:spPr/>
    </dgm:pt>
    <dgm:pt modelId="{C80B3AE2-D714-497B-B04F-4F7EE81300F0}" type="pres">
      <dgm:prSet presAssocID="{54361214-89DE-41E8-B961-752057A4F954}" presName="connectorText" presStyleLbl="sibTrans1D1" presStyleIdx="5" presStyleCnt="7"/>
      <dgm:spPr/>
    </dgm:pt>
    <dgm:pt modelId="{8047A48B-C99F-4E20-8234-3B8170BA1458}" type="pres">
      <dgm:prSet presAssocID="{B23376AD-12E1-4193-9761-D81079DDB814}" presName="node" presStyleLbl="node1" presStyleIdx="6" presStyleCnt="8">
        <dgm:presLayoutVars>
          <dgm:bulletEnabled val="1"/>
        </dgm:presLayoutVars>
      </dgm:prSet>
      <dgm:spPr/>
    </dgm:pt>
    <dgm:pt modelId="{71412C30-3294-4088-864F-A9FA781A4A3A}" type="pres">
      <dgm:prSet presAssocID="{6C9D1B45-70E6-42C4-B611-8F48C3499825}" presName="sibTrans" presStyleLbl="sibTrans1D1" presStyleIdx="6" presStyleCnt="7"/>
      <dgm:spPr/>
    </dgm:pt>
    <dgm:pt modelId="{371C1FAB-9A86-4A96-9F1E-DAB44E55BF26}" type="pres">
      <dgm:prSet presAssocID="{6C9D1B45-70E6-42C4-B611-8F48C3499825}" presName="connectorText" presStyleLbl="sibTrans1D1" presStyleIdx="6" presStyleCnt="7"/>
      <dgm:spPr/>
    </dgm:pt>
    <dgm:pt modelId="{FFA16E23-4D5E-451A-8F8D-34FC6E95685A}" type="pres">
      <dgm:prSet presAssocID="{6DA3319D-1F9D-4E34-A124-F0D9A593223F}" presName="node" presStyleLbl="node1" presStyleIdx="7" presStyleCnt="8">
        <dgm:presLayoutVars>
          <dgm:bulletEnabled val="1"/>
        </dgm:presLayoutVars>
      </dgm:prSet>
      <dgm:spPr/>
    </dgm:pt>
  </dgm:ptLst>
  <dgm:cxnLst>
    <dgm:cxn modelId="{47DBA005-E9CD-46D5-9B68-AE416424C5A6}" type="presOf" srcId="{39E97388-3398-4325-B52F-3318ACF16E91}" destId="{FDF7EA9A-EB3B-450E-AA59-37964D5F61C6}" srcOrd="0" destOrd="0" presId="urn:microsoft.com/office/officeart/2016/7/layout/RepeatingBendingProcessNew"/>
    <dgm:cxn modelId="{7C12F20D-59C5-4860-9461-1E4F4940C565}" srcId="{B49C7798-B122-48C3-9812-A64BFDFA5E4F}" destId="{519AE38B-AC1E-431D-BCD5-194CC31D8DC2}" srcOrd="1" destOrd="0" parTransId="{AABB2256-8C5C-4AD8-95F6-56093B5F9F67}" sibTransId="{3557863C-6054-449B-8672-7FEF01786514}"/>
    <dgm:cxn modelId="{1FBCE317-3925-47C3-8AF5-7449A9C61FC7}" type="presOf" srcId="{D593BEFC-E2DE-4085-8451-D4A49AA73AC1}" destId="{74AAADF2-BD03-466F-8B11-0C54D32B3225}" srcOrd="1" destOrd="0" presId="urn:microsoft.com/office/officeart/2016/7/layout/RepeatingBendingProcessNew"/>
    <dgm:cxn modelId="{3D22F917-F785-4E70-B845-C5D2ED839CEC}" srcId="{B49C7798-B122-48C3-9812-A64BFDFA5E4F}" destId="{B23376AD-12E1-4193-9761-D81079DDB814}" srcOrd="6" destOrd="0" parTransId="{2CA0C87A-2DD8-49F9-8356-FE03028C2D7A}" sibTransId="{6C9D1B45-70E6-42C4-B611-8F48C3499825}"/>
    <dgm:cxn modelId="{B87C4B18-F8DF-47D8-A074-4492C7ED16ED}" type="presOf" srcId="{36D4AE3E-2CFB-4AFF-95D5-B150A55E9734}" destId="{42A416A9-7A48-47F3-BEAD-92199F426CB5}" srcOrd="0" destOrd="0" presId="urn:microsoft.com/office/officeart/2016/7/layout/RepeatingBendingProcessNew"/>
    <dgm:cxn modelId="{22B04C1A-CF6C-4EF9-8BFB-A2F0A3858F97}" type="presOf" srcId="{54361214-89DE-41E8-B961-752057A4F954}" destId="{C80B3AE2-D714-497B-B04F-4F7EE81300F0}" srcOrd="1" destOrd="0" presId="urn:microsoft.com/office/officeart/2016/7/layout/RepeatingBendingProcessNew"/>
    <dgm:cxn modelId="{9C33F121-B220-4F1B-8138-04CD7F66FC4C}" type="presOf" srcId="{2375CEE4-96F8-4365-A56B-12E3D745C41B}" destId="{14CAC6E4-5295-419C-A4DF-6257065A9E4D}" srcOrd="0" destOrd="0" presId="urn:microsoft.com/office/officeart/2016/7/layout/RepeatingBendingProcessNew"/>
    <dgm:cxn modelId="{3C021460-68D8-484B-8CD2-E1692D5917A4}" srcId="{B49C7798-B122-48C3-9812-A64BFDFA5E4F}" destId="{36D4AE3E-2CFB-4AFF-95D5-B150A55E9734}" srcOrd="3" destOrd="0" parTransId="{82D25186-25CA-459F-B274-58CA8E9CFD81}" sibTransId="{90967B14-C953-4C10-9F97-F72872F5A847}"/>
    <dgm:cxn modelId="{05CE4666-2FCE-45EA-804C-AE890F50DBA2}" type="presOf" srcId="{F07E4CB0-2208-450E-9AA2-261E1E01EBDA}" destId="{49920E3B-B4BE-49CB-90D1-0FA44B504828}" srcOrd="1" destOrd="0" presId="urn:microsoft.com/office/officeart/2016/7/layout/RepeatingBendingProcessNew"/>
    <dgm:cxn modelId="{5C30264A-4B5E-43D3-BE50-D8824DEB071E}" type="presOf" srcId="{90967B14-C953-4C10-9F97-F72872F5A847}" destId="{EA8FEAB8-9264-4DF3-AC1B-4D220D174E44}" srcOrd="1" destOrd="0" presId="urn:microsoft.com/office/officeart/2016/7/layout/RepeatingBendingProcessNew"/>
    <dgm:cxn modelId="{4AA7246E-7124-431C-98D0-7ACB377D16CA}" type="presOf" srcId="{B49C7798-B122-48C3-9812-A64BFDFA5E4F}" destId="{5DA955D6-D3F6-47DD-B7A7-7A8B5E3D6FD4}" srcOrd="0" destOrd="0" presId="urn:microsoft.com/office/officeart/2016/7/layout/RepeatingBendingProcessNew"/>
    <dgm:cxn modelId="{3F61E54F-9111-4EC8-884A-39018FB4D43A}" srcId="{B49C7798-B122-48C3-9812-A64BFDFA5E4F}" destId="{6DA3319D-1F9D-4E34-A124-F0D9A593223F}" srcOrd="7" destOrd="0" parTransId="{08ABB12A-E017-49DF-95ED-A74BA43E4A93}" sibTransId="{2B42A51D-EFE2-4AA6-9BDF-C5D01A83C502}"/>
    <dgm:cxn modelId="{49331E54-6873-443A-8550-A1C42AA4B5AF}" srcId="{B49C7798-B122-48C3-9812-A64BFDFA5E4F}" destId="{6D04CEC5-8BEC-442C-B60F-3B87CD695741}" srcOrd="4" destOrd="0" parTransId="{64A69210-9087-4B82-8C5B-35463A89E78C}" sibTransId="{F07E4CB0-2208-450E-9AA2-261E1E01EBDA}"/>
    <dgm:cxn modelId="{B0A79558-8B9D-450E-9135-5F1C210168B4}" type="presOf" srcId="{3557863C-6054-449B-8672-7FEF01786514}" destId="{3DE355B1-991D-4BD2-82B6-5399F727C67C}" srcOrd="0" destOrd="0" presId="urn:microsoft.com/office/officeart/2016/7/layout/RepeatingBendingProcessNew"/>
    <dgm:cxn modelId="{8A52107F-7432-49ED-8BA5-AE43B52BBC84}" type="presOf" srcId="{519AE38B-AC1E-431D-BCD5-194CC31D8DC2}" destId="{4E45AA58-56BF-4274-B6D3-DC606ABAD9F0}" srcOrd="0" destOrd="0" presId="urn:microsoft.com/office/officeart/2016/7/layout/RepeatingBendingProcessNew"/>
    <dgm:cxn modelId="{2DDA9D82-BF5F-47E6-A9A3-470CDE80A384}" type="presOf" srcId="{90967B14-C953-4C10-9F97-F72872F5A847}" destId="{84A8EE92-21B5-4C84-8E3E-FCD601C5FF64}" srcOrd="0" destOrd="0" presId="urn:microsoft.com/office/officeart/2016/7/layout/RepeatingBendingProcessNew"/>
    <dgm:cxn modelId="{ECBC8F95-2490-45CE-94BA-D018A70A3752}" type="presOf" srcId="{B23376AD-12E1-4193-9761-D81079DDB814}" destId="{8047A48B-C99F-4E20-8234-3B8170BA1458}" srcOrd="0" destOrd="0" presId="urn:microsoft.com/office/officeart/2016/7/layout/RepeatingBendingProcessNew"/>
    <dgm:cxn modelId="{DD4EC896-D263-4C84-81DB-D0E6D88E7DDB}" type="presOf" srcId="{D593BEFC-E2DE-4085-8451-D4A49AA73AC1}" destId="{9529909A-F1F5-4985-803B-65FA52573B48}" srcOrd="0" destOrd="0" presId="urn:microsoft.com/office/officeart/2016/7/layout/RepeatingBendingProcessNew"/>
    <dgm:cxn modelId="{91E1EBA3-C431-4859-A59C-9B67A0DE7C24}" type="presOf" srcId="{6D04CEC5-8BEC-442C-B60F-3B87CD695741}" destId="{0D72CAAC-8EDB-484B-A2A4-0840F1FD7CD5}" srcOrd="0" destOrd="0" presId="urn:microsoft.com/office/officeart/2016/7/layout/RepeatingBendingProcessNew"/>
    <dgm:cxn modelId="{02BA44B6-2D67-449F-905D-4A6716940DEC}" srcId="{B49C7798-B122-48C3-9812-A64BFDFA5E4F}" destId="{39E97388-3398-4325-B52F-3318ACF16E91}" srcOrd="2" destOrd="0" parTransId="{FE4F11BB-4BCF-4C3D-8A82-FDAAB60E3FA9}" sibTransId="{92C8160B-8703-472D-8CB7-06F08B148192}"/>
    <dgm:cxn modelId="{4F3C64BF-1444-40E2-B01E-20C35CFCF0B5}" srcId="{B49C7798-B122-48C3-9812-A64BFDFA5E4F}" destId="{27345BDE-C83C-404C-BDC3-7C393FC7CB45}" srcOrd="5" destOrd="0" parTransId="{2DE00A3D-E511-4F3F-9D17-A2C3B1339DEA}" sibTransId="{54361214-89DE-41E8-B961-752057A4F954}"/>
    <dgm:cxn modelId="{91EA80BF-0A36-4280-A80F-1087D5756648}" type="presOf" srcId="{54361214-89DE-41E8-B961-752057A4F954}" destId="{1F79564E-568C-4941-8E3C-A05B344FC492}" srcOrd="0" destOrd="0" presId="urn:microsoft.com/office/officeart/2016/7/layout/RepeatingBendingProcessNew"/>
    <dgm:cxn modelId="{837CBFC9-2BBC-41BD-81A0-8BC5D171F908}" type="presOf" srcId="{6C9D1B45-70E6-42C4-B611-8F48C3499825}" destId="{71412C30-3294-4088-864F-A9FA781A4A3A}" srcOrd="0" destOrd="0" presId="urn:microsoft.com/office/officeart/2016/7/layout/RepeatingBendingProcessNew"/>
    <dgm:cxn modelId="{F860DED6-9414-4D92-8650-068BB80E9B7F}" type="presOf" srcId="{3557863C-6054-449B-8672-7FEF01786514}" destId="{2EB7CFD1-EFB0-46DA-825F-6D7B811B6C42}" srcOrd="1" destOrd="0" presId="urn:microsoft.com/office/officeart/2016/7/layout/RepeatingBendingProcessNew"/>
    <dgm:cxn modelId="{385FC9D8-C3B5-4054-AC46-1785EFECAD28}" type="presOf" srcId="{F07E4CB0-2208-450E-9AA2-261E1E01EBDA}" destId="{9A9FA55C-CBA6-4C9C-8106-5B4846762CA6}" srcOrd="0" destOrd="0" presId="urn:microsoft.com/office/officeart/2016/7/layout/RepeatingBendingProcessNew"/>
    <dgm:cxn modelId="{8A8A23DE-7B28-4157-BF65-7E654E8D45E4}" type="presOf" srcId="{92C8160B-8703-472D-8CB7-06F08B148192}" destId="{1B49FF68-6385-4D76-A30C-91AB0156A579}" srcOrd="0" destOrd="0" presId="urn:microsoft.com/office/officeart/2016/7/layout/RepeatingBendingProcessNew"/>
    <dgm:cxn modelId="{29321EE4-3DC5-4676-A375-756CD43535F2}" srcId="{B49C7798-B122-48C3-9812-A64BFDFA5E4F}" destId="{2375CEE4-96F8-4365-A56B-12E3D745C41B}" srcOrd="0" destOrd="0" parTransId="{BCF98297-80D4-4FD2-AA76-76B821DD1480}" sibTransId="{D593BEFC-E2DE-4085-8451-D4A49AA73AC1}"/>
    <dgm:cxn modelId="{D39A92E8-7DAD-4376-AC18-51017FE6AC23}" type="presOf" srcId="{27345BDE-C83C-404C-BDC3-7C393FC7CB45}" destId="{C91DEC2D-64D1-4F4C-ADF7-65D6882826B9}" srcOrd="0" destOrd="0" presId="urn:microsoft.com/office/officeart/2016/7/layout/RepeatingBendingProcessNew"/>
    <dgm:cxn modelId="{5872E9EE-D83C-424F-9D2B-AC6E67F88524}" type="presOf" srcId="{6C9D1B45-70E6-42C4-B611-8F48C3499825}" destId="{371C1FAB-9A86-4A96-9F1E-DAB44E55BF26}" srcOrd="1" destOrd="0" presId="urn:microsoft.com/office/officeart/2016/7/layout/RepeatingBendingProcessNew"/>
    <dgm:cxn modelId="{CF6579F1-0059-45DE-B599-63D362F67CBB}" type="presOf" srcId="{6DA3319D-1F9D-4E34-A124-F0D9A593223F}" destId="{FFA16E23-4D5E-451A-8F8D-34FC6E95685A}" srcOrd="0" destOrd="0" presId="urn:microsoft.com/office/officeart/2016/7/layout/RepeatingBendingProcessNew"/>
    <dgm:cxn modelId="{0B85E8F6-334B-4A25-BB4C-D9CB2E505403}" type="presOf" srcId="{92C8160B-8703-472D-8CB7-06F08B148192}" destId="{B1013532-299C-4227-90AD-C4F755491E44}" srcOrd="1" destOrd="0" presId="urn:microsoft.com/office/officeart/2016/7/layout/RepeatingBendingProcessNew"/>
    <dgm:cxn modelId="{01F0E6F6-6285-4F56-8940-C1BA550997EA}" type="presParOf" srcId="{5DA955D6-D3F6-47DD-B7A7-7A8B5E3D6FD4}" destId="{14CAC6E4-5295-419C-A4DF-6257065A9E4D}" srcOrd="0" destOrd="0" presId="urn:microsoft.com/office/officeart/2016/7/layout/RepeatingBendingProcessNew"/>
    <dgm:cxn modelId="{5884A564-7F9F-498D-B9A1-9BC0B6312554}" type="presParOf" srcId="{5DA955D6-D3F6-47DD-B7A7-7A8B5E3D6FD4}" destId="{9529909A-F1F5-4985-803B-65FA52573B48}" srcOrd="1" destOrd="0" presId="urn:microsoft.com/office/officeart/2016/7/layout/RepeatingBendingProcessNew"/>
    <dgm:cxn modelId="{6AC93E1E-7ECC-461C-921C-241CD9669522}" type="presParOf" srcId="{9529909A-F1F5-4985-803B-65FA52573B48}" destId="{74AAADF2-BD03-466F-8B11-0C54D32B3225}" srcOrd="0" destOrd="0" presId="urn:microsoft.com/office/officeart/2016/7/layout/RepeatingBendingProcessNew"/>
    <dgm:cxn modelId="{8A037A6B-C21C-4D22-BA10-385D973EE345}" type="presParOf" srcId="{5DA955D6-D3F6-47DD-B7A7-7A8B5E3D6FD4}" destId="{4E45AA58-56BF-4274-B6D3-DC606ABAD9F0}" srcOrd="2" destOrd="0" presId="urn:microsoft.com/office/officeart/2016/7/layout/RepeatingBendingProcessNew"/>
    <dgm:cxn modelId="{B8969F26-0360-4488-AE53-4FE78D159953}" type="presParOf" srcId="{5DA955D6-D3F6-47DD-B7A7-7A8B5E3D6FD4}" destId="{3DE355B1-991D-4BD2-82B6-5399F727C67C}" srcOrd="3" destOrd="0" presId="urn:microsoft.com/office/officeart/2016/7/layout/RepeatingBendingProcessNew"/>
    <dgm:cxn modelId="{379F6EDA-EEE8-4AB0-9336-1996093471F5}" type="presParOf" srcId="{3DE355B1-991D-4BD2-82B6-5399F727C67C}" destId="{2EB7CFD1-EFB0-46DA-825F-6D7B811B6C42}" srcOrd="0" destOrd="0" presId="urn:microsoft.com/office/officeart/2016/7/layout/RepeatingBendingProcessNew"/>
    <dgm:cxn modelId="{35CC8435-F495-4EEB-B66F-6703C9F4FAFB}" type="presParOf" srcId="{5DA955D6-D3F6-47DD-B7A7-7A8B5E3D6FD4}" destId="{FDF7EA9A-EB3B-450E-AA59-37964D5F61C6}" srcOrd="4" destOrd="0" presId="urn:microsoft.com/office/officeart/2016/7/layout/RepeatingBendingProcessNew"/>
    <dgm:cxn modelId="{627CAEDF-FF82-4DCD-BAF0-8390908C944E}" type="presParOf" srcId="{5DA955D6-D3F6-47DD-B7A7-7A8B5E3D6FD4}" destId="{1B49FF68-6385-4D76-A30C-91AB0156A579}" srcOrd="5" destOrd="0" presId="urn:microsoft.com/office/officeart/2016/7/layout/RepeatingBendingProcessNew"/>
    <dgm:cxn modelId="{31A04407-510C-4372-A46C-4D568C1CE59D}" type="presParOf" srcId="{1B49FF68-6385-4D76-A30C-91AB0156A579}" destId="{B1013532-299C-4227-90AD-C4F755491E44}" srcOrd="0" destOrd="0" presId="urn:microsoft.com/office/officeart/2016/7/layout/RepeatingBendingProcessNew"/>
    <dgm:cxn modelId="{ABA9717F-B7CF-4B58-B060-F4872C6CFC59}" type="presParOf" srcId="{5DA955D6-D3F6-47DD-B7A7-7A8B5E3D6FD4}" destId="{42A416A9-7A48-47F3-BEAD-92199F426CB5}" srcOrd="6" destOrd="0" presId="urn:microsoft.com/office/officeart/2016/7/layout/RepeatingBendingProcessNew"/>
    <dgm:cxn modelId="{031B0138-0CDB-4888-A442-1C31F4018024}" type="presParOf" srcId="{5DA955D6-D3F6-47DD-B7A7-7A8B5E3D6FD4}" destId="{84A8EE92-21B5-4C84-8E3E-FCD601C5FF64}" srcOrd="7" destOrd="0" presId="urn:microsoft.com/office/officeart/2016/7/layout/RepeatingBendingProcessNew"/>
    <dgm:cxn modelId="{83B09506-C6D5-49C4-A5AF-925143E8B4BF}" type="presParOf" srcId="{84A8EE92-21B5-4C84-8E3E-FCD601C5FF64}" destId="{EA8FEAB8-9264-4DF3-AC1B-4D220D174E44}" srcOrd="0" destOrd="0" presId="urn:microsoft.com/office/officeart/2016/7/layout/RepeatingBendingProcessNew"/>
    <dgm:cxn modelId="{067D8994-0553-4736-ABB8-B34AC598F34A}" type="presParOf" srcId="{5DA955D6-D3F6-47DD-B7A7-7A8B5E3D6FD4}" destId="{0D72CAAC-8EDB-484B-A2A4-0840F1FD7CD5}" srcOrd="8" destOrd="0" presId="urn:microsoft.com/office/officeart/2016/7/layout/RepeatingBendingProcessNew"/>
    <dgm:cxn modelId="{C29446F8-3D13-4894-946F-8C2EC411A715}" type="presParOf" srcId="{5DA955D6-D3F6-47DD-B7A7-7A8B5E3D6FD4}" destId="{9A9FA55C-CBA6-4C9C-8106-5B4846762CA6}" srcOrd="9" destOrd="0" presId="urn:microsoft.com/office/officeart/2016/7/layout/RepeatingBendingProcessNew"/>
    <dgm:cxn modelId="{2E65698A-1398-4F2B-868E-DF5DF3493B78}" type="presParOf" srcId="{9A9FA55C-CBA6-4C9C-8106-5B4846762CA6}" destId="{49920E3B-B4BE-49CB-90D1-0FA44B504828}" srcOrd="0" destOrd="0" presId="urn:microsoft.com/office/officeart/2016/7/layout/RepeatingBendingProcessNew"/>
    <dgm:cxn modelId="{69B3742A-E28C-4E3A-990D-848836D43D6E}" type="presParOf" srcId="{5DA955D6-D3F6-47DD-B7A7-7A8B5E3D6FD4}" destId="{C91DEC2D-64D1-4F4C-ADF7-65D6882826B9}" srcOrd="10" destOrd="0" presId="urn:microsoft.com/office/officeart/2016/7/layout/RepeatingBendingProcessNew"/>
    <dgm:cxn modelId="{012E5A57-C4DC-4DA7-A286-C80EED4220DE}" type="presParOf" srcId="{5DA955D6-D3F6-47DD-B7A7-7A8B5E3D6FD4}" destId="{1F79564E-568C-4941-8E3C-A05B344FC492}" srcOrd="11" destOrd="0" presId="urn:microsoft.com/office/officeart/2016/7/layout/RepeatingBendingProcessNew"/>
    <dgm:cxn modelId="{8A2F0750-30DB-4F76-92DB-D4465FDF596B}" type="presParOf" srcId="{1F79564E-568C-4941-8E3C-A05B344FC492}" destId="{C80B3AE2-D714-497B-B04F-4F7EE81300F0}" srcOrd="0" destOrd="0" presId="urn:microsoft.com/office/officeart/2016/7/layout/RepeatingBendingProcessNew"/>
    <dgm:cxn modelId="{E840CB38-CEBA-4FA5-A8C6-7CCE266D9FA1}" type="presParOf" srcId="{5DA955D6-D3F6-47DD-B7A7-7A8B5E3D6FD4}" destId="{8047A48B-C99F-4E20-8234-3B8170BA1458}" srcOrd="12" destOrd="0" presId="urn:microsoft.com/office/officeart/2016/7/layout/RepeatingBendingProcessNew"/>
    <dgm:cxn modelId="{4D5A4ABE-E127-4BF3-B27A-8F81476DCBA3}" type="presParOf" srcId="{5DA955D6-D3F6-47DD-B7A7-7A8B5E3D6FD4}" destId="{71412C30-3294-4088-864F-A9FA781A4A3A}" srcOrd="13" destOrd="0" presId="urn:microsoft.com/office/officeart/2016/7/layout/RepeatingBendingProcessNew"/>
    <dgm:cxn modelId="{121FC0D1-A455-4419-982D-3FD90840AA50}" type="presParOf" srcId="{71412C30-3294-4088-864F-A9FA781A4A3A}" destId="{371C1FAB-9A86-4A96-9F1E-DAB44E55BF26}" srcOrd="0" destOrd="0" presId="urn:microsoft.com/office/officeart/2016/7/layout/RepeatingBendingProcessNew"/>
    <dgm:cxn modelId="{86A674FF-61D6-4770-B9FA-59D17D793E97}" type="presParOf" srcId="{5DA955D6-D3F6-47DD-B7A7-7A8B5E3D6FD4}" destId="{FFA16E23-4D5E-451A-8F8D-34FC6E95685A}"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61FBD8-C8D8-42C2-A219-29B36433DACA}"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27E6090B-F415-46F1-9F10-7BA9BC17D722}">
      <dgm:prSet custT="1"/>
      <dgm:spPr/>
      <dgm:t>
        <a:bodyPr/>
        <a:lstStyle/>
        <a:p>
          <a:r>
            <a:rPr lang="en-US" sz="1800" b="1">
              <a:latin typeface="Times New Roman" panose="02020603050405020304" pitchFamily="18" charset="0"/>
              <a:cs typeface="Times New Roman" panose="02020603050405020304" pitchFamily="18" charset="0"/>
            </a:rPr>
            <a:t>Procedure</a:t>
          </a:r>
          <a:endParaRPr lang="en-US" sz="1800">
            <a:latin typeface="Times New Roman" panose="02020603050405020304" pitchFamily="18" charset="0"/>
            <a:cs typeface="Times New Roman" panose="02020603050405020304" pitchFamily="18" charset="0"/>
          </a:endParaRPr>
        </a:p>
      </dgm:t>
    </dgm:pt>
    <dgm:pt modelId="{05EB3AE2-8B9F-4E5D-8CA4-1A36775982D2}" type="parTrans" cxnId="{91CD2F4E-88BF-4D1C-9475-0EEDB6EB4330}">
      <dgm:prSet/>
      <dgm:spPr/>
      <dgm:t>
        <a:bodyPr/>
        <a:lstStyle/>
        <a:p>
          <a:endParaRPr lang="en-US"/>
        </a:p>
      </dgm:t>
    </dgm:pt>
    <dgm:pt modelId="{8F401203-FC67-4806-9B19-55C9882085EE}" type="sibTrans" cxnId="{91CD2F4E-88BF-4D1C-9475-0EEDB6EB4330}">
      <dgm:prSet custT="1"/>
      <dgm:spPr/>
      <dgm:t>
        <a:bodyPr/>
        <a:lstStyle/>
        <a:p>
          <a:endParaRPr lang="en-US" sz="1800">
            <a:latin typeface="Times New Roman" panose="02020603050405020304" pitchFamily="18" charset="0"/>
            <a:cs typeface="Times New Roman" panose="02020603050405020304" pitchFamily="18" charset="0"/>
          </a:endParaRPr>
        </a:p>
      </dgm:t>
    </dgm:pt>
    <dgm:pt modelId="{8F4F5784-ECFF-475B-9FD4-6892209DAC79}">
      <dgm:prSet custT="1"/>
      <dgm:spPr/>
      <dgm:t>
        <a:bodyPr/>
        <a:lstStyle/>
        <a:p>
          <a:r>
            <a:rPr lang="en-US" sz="1800" dirty="0">
              <a:latin typeface="Times New Roman" panose="02020603050405020304" pitchFamily="18" charset="0"/>
              <a:cs typeface="Times New Roman" panose="02020603050405020304" pitchFamily="18" charset="0"/>
            </a:rPr>
            <a:t>Suspend the circular disc using the wire from a rigid support.</a:t>
          </a:r>
        </a:p>
      </dgm:t>
    </dgm:pt>
    <dgm:pt modelId="{2141F3DE-2CE8-4B58-8D89-4157406689A3}" type="parTrans" cxnId="{C86EB5B5-D83B-48C6-B727-3C67E2D62921}">
      <dgm:prSet/>
      <dgm:spPr/>
      <dgm:t>
        <a:bodyPr/>
        <a:lstStyle/>
        <a:p>
          <a:endParaRPr lang="en-US"/>
        </a:p>
      </dgm:t>
    </dgm:pt>
    <dgm:pt modelId="{2357086D-23E5-4B23-9017-4CD3D016F6C4}" type="sibTrans" cxnId="{C86EB5B5-D83B-48C6-B727-3C67E2D62921}">
      <dgm:prSet custT="1"/>
      <dgm:spPr/>
      <dgm:t>
        <a:bodyPr/>
        <a:lstStyle/>
        <a:p>
          <a:endParaRPr lang="en-US" sz="1800">
            <a:latin typeface="Times New Roman" panose="02020603050405020304" pitchFamily="18" charset="0"/>
            <a:cs typeface="Times New Roman" panose="02020603050405020304" pitchFamily="18" charset="0"/>
          </a:endParaRPr>
        </a:p>
      </dgm:t>
    </dgm:pt>
    <dgm:pt modelId="{421CC887-6420-4F52-A9A5-0E1A092A7920}">
      <dgm:prSet custT="1"/>
      <dgm:spPr/>
      <dgm:t>
        <a:bodyPr/>
        <a:lstStyle/>
        <a:p>
          <a:r>
            <a:rPr lang="en-US" sz="1800" dirty="0">
              <a:latin typeface="Times New Roman" panose="02020603050405020304" pitchFamily="18" charset="0"/>
              <a:cs typeface="Times New Roman" panose="02020603050405020304" pitchFamily="18" charset="0"/>
            </a:rPr>
            <a:t>Measure the radius R of the wire using a screw gauge.</a:t>
          </a:r>
        </a:p>
      </dgm:t>
    </dgm:pt>
    <dgm:pt modelId="{53F6F472-3F0A-454D-B011-591501C8CADA}" type="parTrans" cxnId="{D4088FEE-AABF-4DA6-A34B-6CF17D5DE99D}">
      <dgm:prSet/>
      <dgm:spPr/>
      <dgm:t>
        <a:bodyPr/>
        <a:lstStyle/>
        <a:p>
          <a:endParaRPr lang="en-US"/>
        </a:p>
      </dgm:t>
    </dgm:pt>
    <dgm:pt modelId="{77991D21-F8E7-46F0-B878-058F2B1736A3}" type="sibTrans" cxnId="{D4088FEE-AABF-4DA6-A34B-6CF17D5DE99D}">
      <dgm:prSet custT="1"/>
      <dgm:spPr/>
      <dgm:t>
        <a:bodyPr/>
        <a:lstStyle/>
        <a:p>
          <a:endParaRPr lang="en-US" sz="1800">
            <a:latin typeface="Times New Roman" panose="02020603050405020304" pitchFamily="18" charset="0"/>
            <a:cs typeface="Times New Roman" panose="02020603050405020304" pitchFamily="18" charset="0"/>
          </a:endParaRPr>
        </a:p>
      </dgm:t>
    </dgm:pt>
    <dgm:pt modelId="{A69E9691-13E2-458D-978C-B073D8F1B384}">
      <dgm:prSet custT="1"/>
      <dgm:spPr/>
      <dgm:t>
        <a:bodyPr/>
        <a:lstStyle/>
        <a:p>
          <a:r>
            <a:rPr lang="en-US" sz="1800">
              <a:latin typeface="Times New Roman" panose="02020603050405020304" pitchFamily="18" charset="0"/>
              <a:cs typeface="Times New Roman" panose="02020603050405020304" pitchFamily="18" charset="0"/>
            </a:rPr>
            <a:t>Measure the length L of the wire using a meter scale.</a:t>
          </a:r>
        </a:p>
      </dgm:t>
    </dgm:pt>
    <dgm:pt modelId="{CB8F7C64-6E10-4037-BFCB-D16B19EE3105}" type="parTrans" cxnId="{8463918B-981E-4669-8966-2C564FF9E6CB}">
      <dgm:prSet/>
      <dgm:spPr/>
      <dgm:t>
        <a:bodyPr/>
        <a:lstStyle/>
        <a:p>
          <a:endParaRPr lang="en-US"/>
        </a:p>
      </dgm:t>
    </dgm:pt>
    <dgm:pt modelId="{0B4B4EE0-F3A4-4E8B-9EFB-74D72C643AC6}" type="sibTrans" cxnId="{8463918B-981E-4669-8966-2C564FF9E6CB}">
      <dgm:prSet custT="1"/>
      <dgm:spPr/>
      <dgm:t>
        <a:bodyPr/>
        <a:lstStyle/>
        <a:p>
          <a:endParaRPr lang="en-US" sz="1800">
            <a:latin typeface="Times New Roman" panose="02020603050405020304" pitchFamily="18" charset="0"/>
            <a:cs typeface="Times New Roman" panose="02020603050405020304" pitchFamily="18" charset="0"/>
          </a:endParaRPr>
        </a:p>
      </dgm:t>
    </dgm:pt>
    <dgm:pt modelId="{18B826A8-63D1-4C2B-B9E3-D5003F30E45E}">
      <dgm:prSet custT="1"/>
      <dgm:spPr/>
      <dgm:t>
        <a:bodyPr/>
        <a:lstStyle/>
        <a:p>
          <a:r>
            <a:rPr lang="en-US" sz="1800">
              <a:latin typeface="Times New Roman" panose="02020603050405020304" pitchFamily="18" charset="0"/>
              <a:cs typeface="Times New Roman" panose="02020603050405020304" pitchFamily="18" charset="0"/>
            </a:rPr>
            <a:t>Twist the disc slightly and release it gently to allow free torsional oscillations.</a:t>
          </a:r>
        </a:p>
      </dgm:t>
    </dgm:pt>
    <dgm:pt modelId="{427541AB-390C-4A7C-B11A-9DBF5FC2333D}" type="parTrans" cxnId="{CF93F0B4-139D-4413-84C6-F2A4ABC3FAB2}">
      <dgm:prSet/>
      <dgm:spPr/>
      <dgm:t>
        <a:bodyPr/>
        <a:lstStyle/>
        <a:p>
          <a:endParaRPr lang="en-US"/>
        </a:p>
      </dgm:t>
    </dgm:pt>
    <dgm:pt modelId="{A164F505-F719-4136-912C-8C8D28CE1ADB}" type="sibTrans" cxnId="{CF93F0B4-139D-4413-84C6-F2A4ABC3FAB2}">
      <dgm:prSet custT="1"/>
      <dgm:spPr/>
      <dgm:t>
        <a:bodyPr/>
        <a:lstStyle/>
        <a:p>
          <a:endParaRPr lang="en-US" sz="1800">
            <a:latin typeface="Times New Roman" panose="02020603050405020304" pitchFamily="18" charset="0"/>
            <a:cs typeface="Times New Roman" panose="02020603050405020304" pitchFamily="18" charset="0"/>
          </a:endParaRPr>
        </a:p>
      </dgm:t>
    </dgm:pt>
    <dgm:pt modelId="{EDCD6AAD-8F78-450F-B7EF-1B3A2A85DB62}">
      <dgm:prSet custT="1"/>
      <dgm:spPr/>
      <dgm:t>
        <a:bodyPr/>
        <a:lstStyle/>
        <a:p>
          <a:r>
            <a:rPr lang="en-US" sz="1800">
              <a:latin typeface="Times New Roman" panose="02020603050405020304" pitchFamily="18" charset="0"/>
              <a:cs typeface="Times New Roman" panose="02020603050405020304" pitchFamily="18" charset="0"/>
            </a:rPr>
            <a:t>Measure the time for 10 complete oscillations using a stopwatch.</a:t>
          </a:r>
        </a:p>
      </dgm:t>
    </dgm:pt>
    <dgm:pt modelId="{7AD4C987-1B19-499E-B503-3360C46D1D53}" type="parTrans" cxnId="{E764FF69-D9B0-4276-8349-40A8F30D79E6}">
      <dgm:prSet/>
      <dgm:spPr/>
      <dgm:t>
        <a:bodyPr/>
        <a:lstStyle/>
        <a:p>
          <a:endParaRPr lang="en-US"/>
        </a:p>
      </dgm:t>
    </dgm:pt>
    <dgm:pt modelId="{DE1CD0A3-EB24-4185-8F6A-7A680D2D0934}" type="sibTrans" cxnId="{E764FF69-D9B0-4276-8349-40A8F30D79E6}">
      <dgm:prSet custT="1"/>
      <dgm:spPr/>
      <dgm:t>
        <a:bodyPr/>
        <a:lstStyle/>
        <a:p>
          <a:endParaRPr lang="en-US" sz="1800">
            <a:latin typeface="Times New Roman" panose="02020603050405020304" pitchFamily="18" charset="0"/>
            <a:cs typeface="Times New Roman" panose="02020603050405020304" pitchFamily="18" charset="0"/>
          </a:endParaRPr>
        </a:p>
      </dgm:t>
    </dgm:pt>
    <dgm:pt modelId="{BC0CFEA8-CE88-4F7A-A60C-5D3FE8C9ACD0}">
      <dgm:prSet custT="1"/>
      <dgm:spPr/>
      <dgm:t>
        <a:bodyPr/>
        <a:lstStyle/>
        <a:p>
          <a:r>
            <a:rPr lang="en-US" sz="1800">
              <a:latin typeface="Times New Roman" panose="02020603050405020304" pitchFamily="18" charset="0"/>
              <a:cs typeface="Times New Roman" panose="02020603050405020304" pitchFamily="18" charset="0"/>
            </a:rPr>
            <a:t>Calculate the time period T as:</a:t>
          </a:r>
        </a:p>
      </dgm:t>
    </dgm:pt>
    <dgm:pt modelId="{32EF4B3F-DE25-42F0-BC53-CD1527CF6DD3}" type="parTrans" cxnId="{6CCEE220-A086-4C66-A268-254971E55621}">
      <dgm:prSet/>
      <dgm:spPr/>
      <dgm:t>
        <a:bodyPr/>
        <a:lstStyle/>
        <a:p>
          <a:endParaRPr lang="en-US"/>
        </a:p>
      </dgm:t>
    </dgm:pt>
    <dgm:pt modelId="{3E9AC999-52E1-4722-AD0B-C64D577E9868}" type="sibTrans" cxnId="{6CCEE220-A086-4C66-A268-254971E55621}">
      <dgm:prSet custT="1"/>
      <dgm:spPr/>
      <dgm:t>
        <a:bodyPr/>
        <a:lstStyle/>
        <a:p>
          <a:endParaRPr lang="en-US" sz="1800">
            <a:latin typeface="Times New Roman" panose="02020603050405020304" pitchFamily="18" charset="0"/>
            <a:cs typeface="Times New Roman" panose="02020603050405020304" pitchFamily="18" charset="0"/>
          </a:endParaRPr>
        </a:p>
      </dgm:t>
    </dgm:pt>
    <dgm:pt modelId="{B78A3479-2BD0-41E1-9C36-0A082CABC297}">
      <dgm:prSet custT="1"/>
      <dgm:spPr/>
      <dgm:t>
        <a:bodyPr/>
        <a:lstStyle/>
        <a:p>
          <a:r>
            <a:rPr lang="en-US" sz="1800">
              <a:latin typeface="Times New Roman" panose="02020603050405020304" pitchFamily="18" charset="0"/>
              <a:cs typeface="Times New Roman" panose="02020603050405020304" pitchFamily="18" charset="0"/>
            </a:rPr>
            <a:t>T= {Time for 10 oscillations/10} </a:t>
          </a:r>
        </a:p>
      </dgm:t>
    </dgm:pt>
    <dgm:pt modelId="{D3A09F60-CF34-4EBF-8814-E7BFE295663B}" type="parTrans" cxnId="{3CBDEBD3-1571-49EF-BA6C-FAE04F14BE31}">
      <dgm:prSet/>
      <dgm:spPr/>
      <dgm:t>
        <a:bodyPr/>
        <a:lstStyle/>
        <a:p>
          <a:endParaRPr lang="en-US"/>
        </a:p>
      </dgm:t>
    </dgm:pt>
    <dgm:pt modelId="{73DCDAB4-7574-4C44-9BC1-0318F349757C}" type="sibTrans" cxnId="{3CBDEBD3-1571-49EF-BA6C-FAE04F14BE31}">
      <dgm:prSet custT="1"/>
      <dgm:spPr/>
      <dgm:t>
        <a:bodyPr/>
        <a:lstStyle/>
        <a:p>
          <a:endParaRPr lang="en-US" sz="1800">
            <a:latin typeface="Times New Roman" panose="02020603050405020304" pitchFamily="18" charset="0"/>
            <a:cs typeface="Times New Roman" panose="02020603050405020304" pitchFamily="18" charset="0"/>
          </a:endParaRPr>
        </a:p>
      </dgm:t>
    </dgm:pt>
    <dgm:pt modelId="{ACF16BCB-5AC8-4C48-B0DB-7C4745EC6AAE}">
      <dgm:prSet custT="1"/>
      <dgm:spPr/>
      <dgm:t>
        <a:bodyPr/>
        <a:lstStyle/>
        <a:p>
          <a:r>
            <a:rPr lang="en-US" sz="1800">
              <a:latin typeface="Times New Roman" panose="02020603050405020304" pitchFamily="18" charset="0"/>
              <a:cs typeface="Times New Roman" panose="02020603050405020304" pitchFamily="18" charset="0"/>
            </a:rPr>
            <a:t>Calculate the moment of inertia III of the disc using:</a:t>
          </a:r>
        </a:p>
      </dgm:t>
    </dgm:pt>
    <dgm:pt modelId="{A2A97E3C-AB49-4D32-A456-FCC2EDE16071}" type="parTrans" cxnId="{084A4FD9-69EC-425A-AA3C-6097BA6194C4}">
      <dgm:prSet/>
      <dgm:spPr/>
      <dgm:t>
        <a:bodyPr/>
        <a:lstStyle/>
        <a:p>
          <a:endParaRPr lang="en-US"/>
        </a:p>
      </dgm:t>
    </dgm:pt>
    <dgm:pt modelId="{CB671474-D082-4B5D-87B2-C83B32A955A4}" type="sibTrans" cxnId="{084A4FD9-69EC-425A-AA3C-6097BA6194C4}">
      <dgm:prSet custT="1"/>
      <dgm:spPr/>
      <dgm:t>
        <a:bodyPr/>
        <a:lstStyle/>
        <a:p>
          <a:endParaRPr lang="en-US" sz="1800">
            <a:latin typeface="Times New Roman" panose="02020603050405020304" pitchFamily="18" charset="0"/>
            <a:cs typeface="Times New Roman" panose="02020603050405020304" pitchFamily="18" charset="0"/>
          </a:endParaRPr>
        </a:p>
      </dgm:t>
    </dgm:pt>
    <dgm:pt modelId="{7EC9F4E3-D3B6-42B9-9FE8-67D16C3E4734}">
      <dgm:prSet custT="1"/>
      <dgm:spPr/>
      <dgm:t>
        <a:bodyPr/>
        <a:lstStyle/>
        <a:p>
          <a:r>
            <a:rPr lang="en-US" sz="1800">
              <a:latin typeface="Times New Roman" panose="02020603050405020304" pitchFamily="18" charset="0"/>
              <a:cs typeface="Times New Roman" panose="02020603050405020304" pitchFamily="18" charset="0"/>
            </a:rPr>
            <a:t>Compute the torsional rigidity C using the equation for T, then determine the modulus of rigidity η.</a:t>
          </a:r>
        </a:p>
      </dgm:t>
    </dgm:pt>
    <dgm:pt modelId="{A755102B-801F-4714-AC56-99AD92E1CED2}" type="parTrans" cxnId="{BB7D9659-32CF-441B-A85D-DFA4658A6B95}">
      <dgm:prSet/>
      <dgm:spPr/>
      <dgm:t>
        <a:bodyPr/>
        <a:lstStyle/>
        <a:p>
          <a:endParaRPr lang="en-US"/>
        </a:p>
      </dgm:t>
    </dgm:pt>
    <dgm:pt modelId="{A5E10067-A118-4CDC-9099-9490A86C4584}" type="sibTrans" cxnId="{BB7D9659-32CF-441B-A85D-DFA4658A6B95}">
      <dgm:prSet/>
      <dgm:spPr/>
      <dgm:t>
        <a:bodyPr/>
        <a:lstStyle/>
        <a:p>
          <a:endParaRPr lang="en-US"/>
        </a:p>
      </dgm:t>
    </dgm:pt>
    <dgm:pt modelId="{9D9C6174-64B8-416C-828E-E45E7F30E6BB}" type="pres">
      <dgm:prSet presAssocID="{6861FBD8-C8D8-42C2-A219-29B36433DACA}" presName="Name0" presStyleCnt="0">
        <dgm:presLayoutVars>
          <dgm:dir/>
          <dgm:resizeHandles val="exact"/>
        </dgm:presLayoutVars>
      </dgm:prSet>
      <dgm:spPr/>
    </dgm:pt>
    <dgm:pt modelId="{EA7D8753-B251-4C65-A3BE-AD92008EA056}" type="pres">
      <dgm:prSet presAssocID="{27E6090B-F415-46F1-9F10-7BA9BC17D722}" presName="node" presStyleLbl="node1" presStyleIdx="0" presStyleCnt="10">
        <dgm:presLayoutVars>
          <dgm:bulletEnabled val="1"/>
        </dgm:presLayoutVars>
      </dgm:prSet>
      <dgm:spPr/>
    </dgm:pt>
    <dgm:pt modelId="{6C21CB8B-56C9-4E53-A3CC-1EDA694E83FE}" type="pres">
      <dgm:prSet presAssocID="{8F401203-FC67-4806-9B19-55C9882085EE}" presName="sibTrans" presStyleLbl="sibTrans1D1" presStyleIdx="0" presStyleCnt="9"/>
      <dgm:spPr/>
    </dgm:pt>
    <dgm:pt modelId="{440F4140-AA15-444D-95ED-D45C7E5B0C25}" type="pres">
      <dgm:prSet presAssocID="{8F401203-FC67-4806-9B19-55C9882085EE}" presName="connectorText" presStyleLbl="sibTrans1D1" presStyleIdx="0" presStyleCnt="9"/>
      <dgm:spPr/>
    </dgm:pt>
    <dgm:pt modelId="{408FCFDB-9473-4F95-99F6-178A1087E0D2}" type="pres">
      <dgm:prSet presAssocID="{8F4F5784-ECFF-475B-9FD4-6892209DAC79}" presName="node" presStyleLbl="node1" presStyleIdx="1" presStyleCnt="10">
        <dgm:presLayoutVars>
          <dgm:bulletEnabled val="1"/>
        </dgm:presLayoutVars>
      </dgm:prSet>
      <dgm:spPr/>
    </dgm:pt>
    <dgm:pt modelId="{F89CF74B-F0E7-4F06-AEE0-A5BBC2B3CF82}" type="pres">
      <dgm:prSet presAssocID="{2357086D-23E5-4B23-9017-4CD3D016F6C4}" presName="sibTrans" presStyleLbl="sibTrans1D1" presStyleIdx="1" presStyleCnt="9"/>
      <dgm:spPr/>
    </dgm:pt>
    <dgm:pt modelId="{DAC982A8-E1ED-4BB3-BE0D-6679203EB437}" type="pres">
      <dgm:prSet presAssocID="{2357086D-23E5-4B23-9017-4CD3D016F6C4}" presName="connectorText" presStyleLbl="sibTrans1D1" presStyleIdx="1" presStyleCnt="9"/>
      <dgm:spPr/>
    </dgm:pt>
    <dgm:pt modelId="{A47299CC-1DB0-4EBA-B3A3-96C29BCCE6ED}" type="pres">
      <dgm:prSet presAssocID="{421CC887-6420-4F52-A9A5-0E1A092A7920}" presName="node" presStyleLbl="node1" presStyleIdx="2" presStyleCnt="10">
        <dgm:presLayoutVars>
          <dgm:bulletEnabled val="1"/>
        </dgm:presLayoutVars>
      </dgm:prSet>
      <dgm:spPr/>
    </dgm:pt>
    <dgm:pt modelId="{16166E26-EC20-4F86-A27C-7B9E795D1AFA}" type="pres">
      <dgm:prSet presAssocID="{77991D21-F8E7-46F0-B878-058F2B1736A3}" presName="sibTrans" presStyleLbl="sibTrans1D1" presStyleIdx="2" presStyleCnt="9"/>
      <dgm:spPr/>
    </dgm:pt>
    <dgm:pt modelId="{5A9F0880-04AF-46BF-9504-A6C8AD8F973B}" type="pres">
      <dgm:prSet presAssocID="{77991D21-F8E7-46F0-B878-058F2B1736A3}" presName="connectorText" presStyleLbl="sibTrans1D1" presStyleIdx="2" presStyleCnt="9"/>
      <dgm:spPr/>
    </dgm:pt>
    <dgm:pt modelId="{F456B61C-44F1-4513-A127-C267436FF223}" type="pres">
      <dgm:prSet presAssocID="{A69E9691-13E2-458D-978C-B073D8F1B384}" presName="node" presStyleLbl="node1" presStyleIdx="3" presStyleCnt="10">
        <dgm:presLayoutVars>
          <dgm:bulletEnabled val="1"/>
        </dgm:presLayoutVars>
      </dgm:prSet>
      <dgm:spPr/>
    </dgm:pt>
    <dgm:pt modelId="{897110B5-AD6C-4FE4-A29E-2E619ED4030F}" type="pres">
      <dgm:prSet presAssocID="{0B4B4EE0-F3A4-4E8B-9EFB-74D72C643AC6}" presName="sibTrans" presStyleLbl="sibTrans1D1" presStyleIdx="3" presStyleCnt="9"/>
      <dgm:spPr/>
    </dgm:pt>
    <dgm:pt modelId="{F60136D3-62C1-4C35-B66E-82FB8BB20C4E}" type="pres">
      <dgm:prSet presAssocID="{0B4B4EE0-F3A4-4E8B-9EFB-74D72C643AC6}" presName="connectorText" presStyleLbl="sibTrans1D1" presStyleIdx="3" presStyleCnt="9"/>
      <dgm:spPr/>
    </dgm:pt>
    <dgm:pt modelId="{3E9C01E3-6666-4BCA-A8BC-B14E773B2F22}" type="pres">
      <dgm:prSet presAssocID="{18B826A8-63D1-4C2B-B9E3-D5003F30E45E}" presName="node" presStyleLbl="node1" presStyleIdx="4" presStyleCnt="10">
        <dgm:presLayoutVars>
          <dgm:bulletEnabled val="1"/>
        </dgm:presLayoutVars>
      </dgm:prSet>
      <dgm:spPr/>
    </dgm:pt>
    <dgm:pt modelId="{BCDD7B23-B9B5-4034-8632-5215D5676952}" type="pres">
      <dgm:prSet presAssocID="{A164F505-F719-4136-912C-8C8D28CE1ADB}" presName="sibTrans" presStyleLbl="sibTrans1D1" presStyleIdx="4" presStyleCnt="9"/>
      <dgm:spPr/>
    </dgm:pt>
    <dgm:pt modelId="{A00F6B2F-2D51-4D4A-848D-EB06EE2F7287}" type="pres">
      <dgm:prSet presAssocID="{A164F505-F719-4136-912C-8C8D28CE1ADB}" presName="connectorText" presStyleLbl="sibTrans1D1" presStyleIdx="4" presStyleCnt="9"/>
      <dgm:spPr/>
    </dgm:pt>
    <dgm:pt modelId="{12A1C2F3-2028-49FF-9FDD-60244483575A}" type="pres">
      <dgm:prSet presAssocID="{EDCD6AAD-8F78-450F-B7EF-1B3A2A85DB62}" presName="node" presStyleLbl="node1" presStyleIdx="5" presStyleCnt="10">
        <dgm:presLayoutVars>
          <dgm:bulletEnabled val="1"/>
        </dgm:presLayoutVars>
      </dgm:prSet>
      <dgm:spPr/>
    </dgm:pt>
    <dgm:pt modelId="{2B92EA4A-437A-49A6-8427-F28FCE1E7AAD}" type="pres">
      <dgm:prSet presAssocID="{DE1CD0A3-EB24-4185-8F6A-7A680D2D0934}" presName="sibTrans" presStyleLbl="sibTrans1D1" presStyleIdx="5" presStyleCnt="9"/>
      <dgm:spPr/>
    </dgm:pt>
    <dgm:pt modelId="{720CF2B0-E6A1-408D-AFD6-AED1F5F7DCC0}" type="pres">
      <dgm:prSet presAssocID="{DE1CD0A3-EB24-4185-8F6A-7A680D2D0934}" presName="connectorText" presStyleLbl="sibTrans1D1" presStyleIdx="5" presStyleCnt="9"/>
      <dgm:spPr/>
    </dgm:pt>
    <dgm:pt modelId="{397BC33D-8612-4665-851E-5CDBD492CA0A}" type="pres">
      <dgm:prSet presAssocID="{BC0CFEA8-CE88-4F7A-A60C-5D3FE8C9ACD0}" presName="node" presStyleLbl="node1" presStyleIdx="6" presStyleCnt="10">
        <dgm:presLayoutVars>
          <dgm:bulletEnabled val="1"/>
        </dgm:presLayoutVars>
      </dgm:prSet>
      <dgm:spPr/>
    </dgm:pt>
    <dgm:pt modelId="{6B49420A-A929-4891-9672-CEB0BD4183B5}" type="pres">
      <dgm:prSet presAssocID="{3E9AC999-52E1-4722-AD0B-C64D577E9868}" presName="sibTrans" presStyleLbl="sibTrans1D1" presStyleIdx="6" presStyleCnt="9"/>
      <dgm:spPr/>
    </dgm:pt>
    <dgm:pt modelId="{B9FB4278-9CAF-462D-AFD5-81E4C47BA17A}" type="pres">
      <dgm:prSet presAssocID="{3E9AC999-52E1-4722-AD0B-C64D577E9868}" presName="connectorText" presStyleLbl="sibTrans1D1" presStyleIdx="6" presStyleCnt="9"/>
      <dgm:spPr/>
    </dgm:pt>
    <dgm:pt modelId="{B90D1CE2-1E3C-4F0A-B4B4-663D0E9E78D0}" type="pres">
      <dgm:prSet presAssocID="{B78A3479-2BD0-41E1-9C36-0A082CABC297}" presName="node" presStyleLbl="node1" presStyleIdx="7" presStyleCnt="10">
        <dgm:presLayoutVars>
          <dgm:bulletEnabled val="1"/>
        </dgm:presLayoutVars>
      </dgm:prSet>
      <dgm:spPr/>
    </dgm:pt>
    <dgm:pt modelId="{384629EC-0A9F-4AE3-9B67-4506D67BEBD6}" type="pres">
      <dgm:prSet presAssocID="{73DCDAB4-7574-4C44-9BC1-0318F349757C}" presName="sibTrans" presStyleLbl="sibTrans1D1" presStyleIdx="7" presStyleCnt="9"/>
      <dgm:spPr/>
    </dgm:pt>
    <dgm:pt modelId="{64C90976-6AF9-4080-B3EE-CE962008819D}" type="pres">
      <dgm:prSet presAssocID="{73DCDAB4-7574-4C44-9BC1-0318F349757C}" presName="connectorText" presStyleLbl="sibTrans1D1" presStyleIdx="7" presStyleCnt="9"/>
      <dgm:spPr/>
    </dgm:pt>
    <dgm:pt modelId="{F5C1D23E-B11E-4BCB-AFD3-2E878D251501}" type="pres">
      <dgm:prSet presAssocID="{ACF16BCB-5AC8-4C48-B0DB-7C4745EC6AAE}" presName="node" presStyleLbl="node1" presStyleIdx="8" presStyleCnt="10">
        <dgm:presLayoutVars>
          <dgm:bulletEnabled val="1"/>
        </dgm:presLayoutVars>
      </dgm:prSet>
      <dgm:spPr/>
    </dgm:pt>
    <dgm:pt modelId="{7EAEE89A-866C-40F4-8A41-8AAB0BC856C7}" type="pres">
      <dgm:prSet presAssocID="{CB671474-D082-4B5D-87B2-C83B32A955A4}" presName="sibTrans" presStyleLbl="sibTrans1D1" presStyleIdx="8" presStyleCnt="9"/>
      <dgm:spPr/>
    </dgm:pt>
    <dgm:pt modelId="{3E3DED32-1373-42F3-AD84-38C69189BEA2}" type="pres">
      <dgm:prSet presAssocID="{CB671474-D082-4B5D-87B2-C83B32A955A4}" presName="connectorText" presStyleLbl="sibTrans1D1" presStyleIdx="8" presStyleCnt="9"/>
      <dgm:spPr/>
    </dgm:pt>
    <dgm:pt modelId="{B68C0664-045F-4D94-9E23-69A6C30DDF32}" type="pres">
      <dgm:prSet presAssocID="{7EC9F4E3-D3B6-42B9-9FE8-67D16C3E4734}" presName="node" presStyleLbl="node1" presStyleIdx="9" presStyleCnt="10">
        <dgm:presLayoutVars>
          <dgm:bulletEnabled val="1"/>
        </dgm:presLayoutVars>
      </dgm:prSet>
      <dgm:spPr/>
    </dgm:pt>
  </dgm:ptLst>
  <dgm:cxnLst>
    <dgm:cxn modelId="{3326B30E-97CE-405E-929D-5DC2CBFB5716}" type="presOf" srcId="{CB671474-D082-4B5D-87B2-C83B32A955A4}" destId="{7EAEE89A-866C-40F4-8A41-8AAB0BC856C7}" srcOrd="0" destOrd="0" presId="urn:microsoft.com/office/officeart/2016/7/layout/RepeatingBendingProcessNew"/>
    <dgm:cxn modelId="{6CCEE220-A086-4C66-A268-254971E55621}" srcId="{6861FBD8-C8D8-42C2-A219-29B36433DACA}" destId="{BC0CFEA8-CE88-4F7A-A60C-5D3FE8C9ACD0}" srcOrd="6" destOrd="0" parTransId="{32EF4B3F-DE25-42F0-BC53-CD1527CF6DD3}" sibTransId="{3E9AC999-52E1-4722-AD0B-C64D577E9868}"/>
    <dgm:cxn modelId="{44F9BE28-4FF4-474D-A430-2027F1FA4FDA}" type="presOf" srcId="{8F401203-FC67-4806-9B19-55C9882085EE}" destId="{6C21CB8B-56C9-4E53-A3CC-1EDA694E83FE}" srcOrd="0" destOrd="0" presId="urn:microsoft.com/office/officeart/2016/7/layout/RepeatingBendingProcessNew"/>
    <dgm:cxn modelId="{611DC13F-472B-4608-A783-056A6055C9BE}" type="presOf" srcId="{8F4F5784-ECFF-475B-9FD4-6892209DAC79}" destId="{408FCFDB-9473-4F95-99F6-178A1087E0D2}" srcOrd="0" destOrd="0" presId="urn:microsoft.com/office/officeart/2016/7/layout/RepeatingBendingProcessNew"/>
    <dgm:cxn modelId="{EA68E45F-311A-4830-90A8-DF2AA83CF16F}" type="presOf" srcId="{421CC887-6420-4F52-A9A5-0E1A092A7920}" destId="{A47299CC-1DB0-4EBA-B3A3-96C29BCCE6ED}" srcOrd="0" destOrd="0" presId="urn:microsoft.com/office/officeart/2016/7/layout/RepeatingBendingProcessNew"/>
    <dgm:cxn modelId="{BE08F842-BCA0-4CF3-A334-149182C9C4A0}" type="presOf" srcId="{3E9AC999-52E1-4722-AD0B-C64D577E9868}" destId="{6B49420A-A929-4891-9672-CEB0BD4183B5}" srcOrd="0" destOrd="0" presId="urn:microsoft.com/office/officeart/2016/7/layout/RepeatingBendingProcessNew"/>
    <dgm:cxn modelId="{A397D665-C774-4219-9473-628B1A38F0F0}" type="presOf" srcId="{CB671474-D082-4B5D-87B2-C83B32A955A4}" destId="{3E3DED32-1373-42F3-AD84-38C69189BEA2}" srcOrd="1" destOrd="0" presId="urn:microsoft.com/office/officeart/2016/7/layout/RepeatingBendingProcessNew"/>
    <dgm:cxn modelId="{E764FF69-D9B0-4276-8349-40A8F30D79E6}" srcId="{6861FBD8-C8D8-42C2-A219-29B36433DACA}" destId="{EDCD6AAD-8F78-450F-B7EF-1B3A2A85DB62}" srcOrd="5" destOrd="0" parTransId="{7AD4C987-1B19-499E-B503-3360C46D1D53}" sibTransId="{DE1CD0A3-EB24-4185-8F6A-7A680D2D0934}"/>
    <dgm:cxn modelId="{B351984B-94E9-45D2-BA06-0B9584B9B19C}" type="presOf" srcId="{73DCDAB4-7574-4C44-9BC1-0318F349757C}" destId="{384629EC-0A9F-4AE3-9B67-4506D67BEBD6}" srcOrd="0" destOrd="0" presId="urn:microsoft.com/office/officeart/2016/7/layout/RepeatingBendingProcessNew"/>
    <dgm:cxn modelId="{91CD2F4E-88BF-4D1C-9475-0EEDB6EB4330}" srcId="{6861FBD8-C8D8-42C2-A219-29B36433DACA}" destId="{27E6090B-F415-46F1-9F10-7BA9BC17D722}" srcOrd="0" destOrd="0" parTransId="{05EB3AE2-8B9F-4E5D-8CA4-1A36775982D2}" sibTransId="{8F401203-FC67-4806-9B19-55C9882085EE}"/>
    <dgm:cxn modelId="{1B177B52-2572-4C21-9652-C9D8EF9D2C1C}" type="presOf" srcId="{B78A3479-2BD0-41E1-9C36-0A082CABC297}" destId="{B90D1CE2-1E3C-4F0A-B4B4-663D0E9E78D0}" srcOrd="0" destOrd="0" presId="urn:microsoft.com/office/officeart/2016/7/layout/RepeatingBendingProcessNew"/>
    <dgm:cxn modelId="{7F404075-04B7-484A-98EE-3FC73F4FBC9F}" type="presOf" srcId="{77991D21-F8E7-46F0-B878-058F2B1736A3}" destId="{16166E26-EC20-4F86-A27C-7B9E795D1AFA}" srcOrd="0" destOrd="0" presId="urn:microsoft.com/office/officeart/2016/7/layout/RepeatingBendingProcessNew"/>
    <dgm:cxn modelId="{530BB375-FA91-4134-A774-B9A604F09263}" type="presOf" srcId="{EDCD6AAD-8F78-450F-B7EF-1B3A2A85DB62}" destId="{12A1C2F3-2028-49FF-9FDD-60244483575A}" srcOrd="0" destOrd="0" presId="urn:microsoft.com/office/officeart/2016/7/layout/RepeatingBendingProcessNew"/>
    <dgm:cxn modelId="{B4B2BA56-A75E-4998-953C-055D313ACD9E}" type="presOf" srcId="{A164F505-F719-4136-912C-8C8D28CE1ADB}" destId="{A00F6B2F-2D51-4D4A-848D-EB06EE2F7287}" srcOrd="1" destOrd="0" presId="urn:microsoft.com/office/officeart/2016/7/layout/RepeatingBendingProcessNew"/>
    <dgm:cxn modelId="{ADEE8358-14C2-4BD6-9E39-48BD82BEE113}" type="presOf" srcId="{A69E9691-13E2-458D-978C-B073D8F1B384}" destId="{F456B61C-44F1-4513-A127-C267436FF223}" srcOrd="0" destOrd="0" presId="urn:microsoft.com/office/officeart/2016/7/layout/RepeatingBendingProcessNew"/>
    <dgm:cxn modelId="{BB7D9659-32CF-441B-A85D-DFA4658A6B95}" srcId="{6861FBD8-C8D8-42C2-A219-29B36433DACA}" destId="{7EC9F4E3-D3B6-42B9-9FE8-67D16C3E4734}" srcOrd="9" destOrd="0" parTransId="{A755102B-801F-4714-AC56-99AD92E1CED2}" sibTransId="{A5E10067-A118-4CDC-9099-9490A86C4584}"/>
    <dgm:cxn modelId="{579EB87A-025E-4997-8676-D024A4FD1EF0}" type="presOf" srcId="{8F401203-FC67-4806-9B19-55C9882085EE}" destId="{440F4140-AA15-444D-95ED-D45C7E5B0C25}" srcOrd="1" destOrd="0" presId="urn:microsoft.com/office/officeart/2016/7/layout/RepeatingBendingProcessNew"/>
    <dgm:cxn modelId="{51700F7B-9390-4DA2-97AF-65741174AA81}" type="presOf" srcId="{A164F505-F719-4136-912C-8C8D28CE1ADB}" destId="{BCDD7B23-B9B5-4034-8632-5215D5676952}" srcOrd="0" destOrd="0" presId="urn:microsoft.com/office/officeart/2016/7/layout/RepeatingBendingProcessNew"/>
    <dgm:cxn modelId="{00D59585-A092-4A24-979C-5275859B443F}" type="presOf" srcId="{73DCDAB4-7574-4C44-9BC1-0318F349757C}" destId="{64C90976-6AF9-4080-B3EE-CE962008819D}" srcOrd="1" destOrd="0" presId="urn:microsoft.com/office/officeart/2016/7/layout/RepeatingBendingProcessNew"/>
    <dgm:cxn modelId="{8463918B-981E-4669-8966-2C564FF9E6CB}" srcId="{6861FBD8-C8D8-42C2-A219-29B36433DACA}" destId="{A69E9691-13E2-458D-978C-B073D8F1B384}" srcOrd="3" destOrd="0" parTransId="{CB8F7C64-6E10-4037-BFCB-D16B19EE3105}" sibTransId="{0B4B4EE0-F3A4-4E8B-9EFB-74D72C643AC6}"/>
    <dgm:cxn modelId="{09A511A2-3260-4BF3-9F65-10D9F67806C3}" type="presOf" srcId="{7EC9F4E3-D3B6-42B9-9FE8-67D16C3E4734}" destId="{B68C0664-045F-4D94-9E23-69A6C30DDF32}" srcOrd="0" destOrd="0" presId="urn:microsoft.com/office/officeart/2016/7/layout/RepeatingBendingProcessNew"/>
    <dgm:cxn modelId="{25EF02A3-729E-4EF1-A8F8-9EBCDCB8A7AC}" type="presOf" srcId="{BC0CFEA8-CE88-4F7A-A60C-5D3FE8C9ACD0}" destId="{397BC33D-8612-4665-851E-5CDBD492CA0A}" srcOrd="0" destOrd="0" presId="urn:microsoft.com/office/officeart/2016/7/layout/RepeatingBendingProcessNew"/>
    <dgm:cxn modelId="{3A9FB0A5-57B3-497C-AAEC-F37E575995BA}" type="presOf" srcId="{2357086D-23E5-4B23-9017-4CD3D016F6C4}" destId="{F89CF74B-F0E7-4F06-AEE0-A5BBC2B3CF82}" srcOrd="0" destOrd="0" presId="urn:microsoft.com/office/officeart/2016/7/layout/RepeatingBendingProcessNew"/>
    <dgm:cxn modelId="{14CCABAD-9436-49BC-92F6-A0CD7D89D000}" type="presOf" srcId="{18B826A8-63D1-4C2B-B9E3-D5003F30E45E}" destId="{3E9C01E3-6666-4BCA-A8BC-B14E773B2F22}" srcOrd="0" destOrd="0" presId="urn:microsoft.com/office/officeart/2016/7/layout/RepeatingBendingProcessNew"/>
    <dgm:cxn modelId="{1B7087AE-4680-4913-828E-E989BBF83BC5}" type="presOf" srcId="{0B4B4EE0-F3A4-4E8B-9EFB-74D72C643AC6}" destId="{897110B5-AD6C-4FE4-A29E-2E619ED4030F}" srcOrd="0" destOrd="0" presId="urn:microsoft.com/office/officeart/2016/7/layout/RepeatingBendingProcessNew"/>
    <dgm:cxn modelId="{64A5F0AF-E0AE-4149-93F1-91B5465AA928}" type="presOf" srcId="{DE1CD0A3-EB24-4185-8F6A-7A680D2D0934}" destId="{2B92EA4A-437A-49A6-8427-F28FCE1E7AAD}" srcOrd="0" destOrd="0" presId="urn:microsoft.com/office/officeart/2016/7/layout/RepeatingBendingProcessNew"/>
    <dgm:cxn modelId="{1D43F6B2-A6D1-4A19-862B-B8B24857FEF6}" type="presOf" srcId="{6861FBD8-C8D8-42C2-A219-29B36433DACA}" destId="{9D9C6174-64B8-416C-828E-E45E7F30E6BB}" srcOrd="0" destOrd="0" presId="urn:microsoft.com/office/officeart/2016/7/layout/RepeatingBendingProcessNew"/>
    <dgm:cxn modelId="{CF93F0B4-139D-4413-84C6-F2A4ABC3FAB2}" srcId="{6861FBD8-C8D8-42C2-A219-29B36433DACA}" destId="{18B826A8-63D1-4C2B-B9E3-D5003F30E45E}" srcOrd="4" destOrd="0" parTransId="{427541AB-390C-4A7C-B11A-9DBF5FC2333D}" sibTransId="{A164F505-F719-4136-912C-8C8D28CE1ADB}"/>
    <dgm:cxn modelId="{743E5FB5-1090-4F27-B274-533B12222CA7}" type="presOf" srcId="{ACF16BCB-5AC8-4C48-B0DB-7C4745EC6AAE}" destId="{F5C1D23E-B11E-4BCB-AFD3-2E878D251501}" srcOrd="0" destOrd="0" presId="urn:microsoft.com/office/officeart/2016/7/layout/RepeatingBendingProcessNew"/>
    <dgm:cxn modelId="{C86EB5B5-D83B-48C6-B727-3C67E2D62921}" srcId="{6861FBD8-C8D8-42C2-A219-29B36433DACA}" destId="{8F4F5784-ECFF-475B-9FD4-6892209DAC79}" srcOrd="1" destOrd="0" parTransId="{2141F3DE-2CE8-4B58-8D89-4157406689A3}" sibTransId="{2357086D-23E5-4B23-9017-4CD3D016F6C4}"/>
    <dgm:cxn modelId="{9BB827B6-4399-4901-98ED-B0072D398683}" type="presOf" srcId="{27E6090B-F415-46F1-9F10-7BA9BC17D722}" destId="{EA7D8753-B251-4C65-A3BE-AD92008EA056}" srcOrd="0" destOrd="0" presId="urn:microsoft.com/office/officeart/2016/7/layout/RepeatingBendingProcessNew"/>
    <dgm:cxn modelId="{A666BFCC-7FF0-4447-AE5F-7888CC4A5438}" type="presOf" srcId="{DE1CD0A3-EB24-4185-8F6A-7A680D2D0934}" destId="{720CF2B0-E6A1-408D-AFD6-AED1F5F7DCC0}" srcOrd="1" destOrd="0" presId="urn:microsoft.com/office/officeart/2016/7/layout/RepeatingBendingProcessNew"/>
    <dgm:cxn modelId="{67ECB6CD-9690-4EA7-8475-CE259EC5D973}" type="presOf" srcId="{0B4B4EE0-F3A4-4E8B-9EFB-74D72C643AC6}" destId="{F60136D3-62C1-4C35-B66E-82FB8BB20C4E}" srcOrd="1" destOrd="0" presId="urn:microsoft.com/office/officeart/2016/7/layout/RepeatingBendingProcessNew"/>
    <dgm:cxn modelId="{631E9FCE-0426-4506-8030-D8F07729E239}" type="presOf" srcId="{3E9AC999-52E1-4722-AD0B-C64D577E9868}" destId="{B9FB4278-9CAF-462D-AFD5-81E4C47BA17A}" srcOrd="1" destOrd="0" presId="urn:microsoft.com/office/officeart/2016/7/layout/RepeatingBendingProcessNew"/>
    <dgm:cxn modelId="{3CBDEBD3-1571-49EF-BA6C-FAE04F14BE31}" srcId="{6861FBD8-C8D8-42C2-A219-29B36433DACA}" destId="{B78A3479-2BD0-41E1-9C36-0A082CABC297}" srcOrd="7" destOrd="0" parTransId="{D3A09F60-CF34-4EBF-8814-E7BFE295663B}" sibTransId="{73DCDAB4-7574-4C44-9BC1-0318F349757C}"/>
    <dgm:cxn modelId="{01D314D8-9D68-41E8-8EDB-1EBB4ECA468A}" type="presOf" srcId="{2357086D-23E5-4B23-9017-4CD3D016F6C4}" destId="{DAC982A8-E1ED-4BB3-BE0D-6679203EB437}" srcOrd="1" destOrd="0" presId="urn:microsoft.com/office/officeart/2016/7/layout/RepeatingBendingProcessNew"/>
    <dgm:cxn modelId="{084A4FD9-69EC-425A-AA3C-6097BA6194C4}" srcId="{6861FBD8-C8D8-42C2-A219-29B36433DACA}" destId="{ACF16BCB-5AC8-4C48-B0DB-7C4745EC6AAE}" srcOrd="8" destOrd="0" parTransId="{A2A97E3C-AB49-4D32-A456-FCC2EDE16071}" sibTransId="{CB671474-D082-4B5D-87B2-C83B32A955A4}"/>
    <dgm:cxn modelId="{D4088FEE-AABF-4DA6-A34B-6CF17D5DE99D}" srcId="{6861FBD8-C8D8-42C2-A219-29B36433DACA}" destId="{421CC887-6420-4F52-A9A5-0E1A092A7920}" srcOrd="2" destOrd="0" parTransId="{53F6F472-3F0A-454D-B011-591501C8CADA}" sibTransId="{77991D21-F8E7-46F0-B878-058F2B1736A3}"/>
    <dgm:cxn modelId="{8155BCF4-BC62-47B3-9A57-E6FD37D78DF3}" type="presOf" srcId="{77991D21-F8E7-46F0-B878-058F2B1736A3}" destId="{5A9F0880-04AF-46BF-9504-A6C8AD8F973B}" srcOrd="1" destOrd="0" presId="urn:microsoft.com/office/officeart/2016/7/layout/RepeatingBendingProcessNew"/>
    <dgm:cxn modelId="{E820023F-3243-4490-8156-75373C9EA193}" type="presParOf" srcId="{9D9C6174-64B8-416C-828E-E45E7F30E6BB}" destId="{EA7D8753-B251-4C65-A3BE-AD92008EA056}" srcOrd="0" destOrd="0" presId="urn:microsoft.com/office/officeart/2016/7/layout/RepeatingBendingProcessNew"/>
    <dgm:cxn modelId="{3777B70A-8915-4DDC-976E-36C4EF51C423}" type="presParOf" srcId="{9D9C6174-64B8-416C-828E-E45E7F30E6BB}" destId="{6C21CB8B-56C9-4E53-A3CC-1EDA694E83FE}" srcOrd="1" destOrd="0" presId="urn:microsoft.com/office/officeart/2016/7/layout/RepeatingBendingProcessNew"/>
    <dgm:cxn modelId="{657683FE-1BA3-4CC1-BF3C-195B662CBDE0}" type="presParOf" srcId="{6C21CB8B-56C9-4E53-A3CC-1EDA694E83FE}" destId="{440F4140-AA15-444D-95ED-D45C7E5B0C25}" srcOrd="0" destOrd="0" presId="urn:microsoft.com/office/officeart/2016/7/layout/RepeatingBendingProcessNew"/>
    <dgm:cxn modelId="{1FF8D158-A23F-4A91-B828-657DB5ED652C}" type="presParOf" srcId="{9D9C6174-64B8-416C-828E-E45E7F30E6BB}" destId="{408FCFDB-9473-4F95-99F6-178A1087E0D2}" srcOrd="2" destOrd="0" presId="urn:microsoft.com/office/officeart/2016/7/layout/RepeatingBendingProcessNew"/>
    <dgm:cxn modelId="{78C824D2-FD91-4CE6-BAD8-5E777611EFF8}" type="presParOf" srcId="{9D9C6174-64B8-416C-828E-E45E7F30E6BB}" destId="{F89CF74B-F0E7-4F06-AEE0-A5BBC2B3CF82}" srcOrd="3" destOrd="0" presId="urn:microsoft.com/office/officeart/2016/7/layout/RepeatingBendingProcessNew"/>
    <dgm:cxn modelId="{B3239F96-8537-41F2-AE7F-14B06ED3A287}" type="presParOf" srcId="{F89CF74B-F0E7-4F06-AEE0-A5BBC2B3CF82}" destId="{DAC982A8-E1ED-4BB3-BE0D-6679203EB437}" srcOrd="0" destOrd="0" presId="urn:microsoft.com/office/officeart/2016/7/layout/RepeatingBendingProcessNew"/>
    <dgm:cxn modelId="{DC9366DB-8290-4BF1-9126-A05BCD147685}" type="presParOf" srcId="{9D9C6174-64B8-416C-828E-E45E7F30E6BB}" destId="{A47299CC-1DB0-4EBA-B3A3-96C29BCCE6ED}" srcOrd="4" destOrd="0" presId="urn:microsoft.com/office/officeart/2016/7/layout/RepeatingBendingProcessNew"/>
    <dgm:cxn modelId="{7A5B3893-62D3-4038-B847-50A0AFE3F511}" type="presParOf" srcId="{9D9C6174-64B8-416C-828E-E45E7F30E6BB}" destId="{16166E26-EC20-4F86-A27C-7B9E795D1AFA}" srcOrd="5" destOrd="0" presId="urn:microsoft.com/office/officeart/2016/7/layout/RepeatingBendingProcessNew"/>
    <dgm:cxn modelId="{A9A10803-ACDE-4D84-A64E-0ABE44376099}" type="presParOf" srcId="{16166E26-EC20-4F86-A27C-7B9E795D1AFA}" destId="{5A9F0880-04AF-46BF-9504-A6C8AD8F973B}" srcOrd="0" destOrd="0" presId="urn:microsoft.com/office/officeart/2016/7/layout/RepeatingBendingProcessNew"/>
    <dgm:cxn modelId="{2B7D2F31-19AC-48DF-A3AE-EEFE12C3725F}" type="presParOf" srcId="{9D9C6174-64B8-416C-828E-E45E7F30E6BB}" destId="{F456B61C-44F1-4513-A127-C267436FF223}" srcOrd="6" destOrd="0" presId="urn:microsoft.com/office/officeart/2016/7/layout/RepeatingBendingProcessNew"/>
    <dgm:cxn modelId="{49570D8B-A3F7-47BF-91B1-5C82B551C33D}" type="presParOf" srcId="{9D9C6174-64B8-416C-828E-E45E7F30E6BB}" destId="{897110B5-AD6C-4FE4-A29E-2E619ED4030F}" srcOrd="7" destOrd="0" presId="urn:microsoft.com/office/officeart/2016/7/layout/RepeatingBendingProcessNew"/>
    <dgm:cxn modelId="{CF2FA6FE-A168-41BC-BA37-D7D04FA87480}" type="presParOf" srcId="{897110B5-AD6C-4FE4-A29E-2E619ED4030F}" destId="{F60136D3-62C1-4C35-B66E-82FB8BB20C4E}" srcOrd="0" destOrd="0" presId="urn:microsoft.com/office/officeart/2016/7/layout/RepeatingBendingProcessNew"/>
    <dgm:cxn modelId="{1CE6AD70-5C98-4591-9D04-DD401E2701B8}" type="presParOf" srcId="{9D9C6174-64B8-416C-828E-E45E7F30E6BB}" destId="{3E9C01E3-6666-4BCA-A8BC-B14E773B2F22}" srcOrd="8" destOrd="0" presId="urn:microsoft.com/office/officeart/2016/7/layout/RepeatingBendingProcessNew"/>
    <dgm:cxn modelId="{0D0D9CD7-F534-49BD-A1C2-D4BC3A89D7C2}" type="presParOf" srcId="{9D9C6174-64B8-416C-828E-E45E7F30E6BB}" destId="{BCDD7B23-B9B5-4034-8632-5215D5676952}" srcOrd="9" destOrd="0" presId="urn:microsoft.com/office/officeart/2016/7/layout/RepeatingBendingProcessNew"/>
    <dgm:cxn modelId="{34C05612-FB1D-45DF-A1ED-5251028C194E}" type="presParOf" srcId="{BCDD7B23-B9B5-4034-8632-5215D5676952}" destId="{A00F6B2F-2D51-4D4A-848D-EB06EE2F7287}" srcOrd="0" destOrd="0" presId="urn:microsoft.com/office/officeart/2016/7/layout/RepeatingBendingProcessNew"/>
    <dgm:cxn modelId="{4FC96501-FA00-4765-9ADB-3EBDF80C75D9}" type="presParOf" srcId="{9D9C6174-64B8-416C-828E-E45E7F30E6BB}" destId="{12A1C2F3-2028-49FF-9FDD-60244483575A}" srcOrd="10" destOrd="0" presId="urn:microsoft.com/office/officeart/2016/7/layout/RepeatingBendingProcessNew"/>
    <dgm:cxn modelId="{0F970FC1-FB34-40C4-88A9-5AA977A6A043}" type="presParOf" srcId="{9D9C6174-64B8-416C-828E-E45E7F30E6BB}" destId="{2B92EA4A-437A-49A6-8427-F28FCE1E7AAD}" srcOrd="11" destOrd="0" presId="urn:microsoft.com/office/officeart/2016/7/layout/RepeatingBendingProcessNew"/>
    <dgm:cxn modelId="{DE7E0AF0-79CC-4068-865F-4BC0839EFD57}" type="presParOf" srcId="{2B92EA4A-437A-49A6-8427-F28FCE1E7AAD}" destId="{720CF2B0-E6A1-408D-AFD6-AED1F5F7DCC0}" srcOrd="0" destOrd="0" presId="urn:microsoft.com/office/officeart/2016/7/layout/RepeatingBendingProcessNew"/>
    <dgm:cxn modelId="{2D3AF5C9-61B3-4B33-B1DB-A2DE10611243}" type="presParOf" srcId="{9D9C6174-64B8-416C-828E-E45E7F30E6BB}" destId="{397BC33D-8612-4665-851E-5CDBD492CA0A}" srcOrd="12" destOrd="0" presId="urn:microsoft.com/office/officeart/2016/7/layout/RepeatingBendingProcessNew"/>
    <dgm:cxn modelId="{E5C0CE6F-31DB-419F-9ACA-1C234166685B}" type="presParOf" srcId="{9D9C6174-64B8-416C-828E-E45E7F30E6BB}" destId="{6B49420A-A929-4891-9672-CEB0BD4183B5}" srcOrd="13" destOrd="0" presId="urn:microsoft.com/office/officeart/2016/7/layout/RepeatingBendingProcessNew"/>
    <dgm:cxn modelId="{3A8A25F6-2CBC-4E7F-98DB-E8F38497751A}" type="presParOf" srcId="{6B49420A-A929-4891-9672-CEB0BD4183B5}" destId="{B9FB4278-9CAF-462D-AFD5-81E4C47BA17A}" srcOrd="0" destOrd="0" presId="urn:microsoft.com/office/officeart/2016/7/layout/RepeatingBendingProcessNew"/>
    <dgm:cxn modelId="{579A7C36-DD9E-443F-9F18-35B1B2600544}" type="presParOf" srcId="{9D9C6174-64B8-416C-828E-E45E7F30E6BB}" destId="{B90D1CE2-1E3C-4F0A-B4B4-663D0E9E78D0}" srcOrd="14" destOrd="0" presId="urn:microsoft.com/office/officeart/2016/7/layout/RepeatingBendingProcessNew"/>
    <dgm:cxn modelId="{0ED8F931-E361-4CD7-9445-87F33DC87B38}" type="presParOf" srcId="{9D9C6174-64B8-416C-828E-E45E7F30E6BB}" destId="{384629EC-0A9F-4AE3-9B67-4506D67BEBD6}" srcOrd="15" destOrd="0" presId="urn:microsoft.com/office/officeart/2016/7/layout/RepeatingBendingProcessNew"/>
    <dgm:cxn modelId="{F7718F29-5375-4339-9E3E-BE284714866C}" type="presParOf" srcId="{384629EC-0A9F-4AE3-9B67-4506D67BEBD6}" destId="{64C90976-6AF9-4080-B3EE-CE962008819D}" srcOrd="0" destOrd="0" presId="urn:microsoft.com/office/officeart/2016/7/layout/RepeatingBendingProcessNew"/>
    <dgm:cxn modelId="{2162F41C-1841-4520-87E7-55AAE0DAF4AB}" type="presParOf" srcId="{9D9C6174-64B8-416C-828E-E45E7F30E6BB}" destId="{F5C1D23E-B11E-4BCB-AFD3-2E878D251501}" srcOrd="16" destOrd="0" presId="urn:microsoft.com/office/officeart/2016/7/layout/RepeatingBendingProcessNew"/>
    <dgm:cxn modelId="{E8E4B4B0-EE3C-441F-9767-93B1354958FF}" type="presParOf" srcId="{9D9C6174-64B8-416C-828E-E45E7F30E6BB}" destId="{7EAEE89A-866C-40F4-8A41-8AAB0BC856C7}" srcOrd="17" destOrd="0" presId="urn:microsoft.com/office/officeart/2016/7/layout/RepeatingBendingProcessNew"/>
    <dgm:cxn modelId="{CE65D866-F588-4F0D-BE38-14E658B75FBE}" type="presParOf" srcId="{7EAEE89A-866C-40F4-8A41-8AAB0BC856C7}" destId="{3E3DED32-1373-42F3-AD84-38C69189BEA2}" srcOrd="0" destOrd="0" presId="urn:microsoft.com/office/officeart/2016/7/layout/RepeatingBendingProcessNew"/>
    <dgm:cxn modelId="{16B12DD1-C13E-49C8-B540-73471496BD99}" type="presParOf" srcId="{9D9C6174-64B8-416C-828E-E45E7F30E6BB}" destId="{B68C0664-045F-4D94-9E23-69A6C30DDF32}"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29446B-A33B-4C39-9BEB-DA01AE3E4288}"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7CDF5235-2963-4AF6-A7D4-6F48CFBF79C5}">
      <dgm:prSet custT="1"/>
      <dgm:spPr/>
      <dgm:t>
        <a:bodyPr/>
        <a:lstStyle/>
        <a:p>
          <a:r>
            <a:rPr lang="en-US" sz="3000" b="1" dirty="0">
              <a:latin typeface="Times New Roman" panose="02020603050405020304" pitchFamily="18" charset="0"/>
              <a:cs typeface="Times New Roman" panose="02020603050405020304" pitchFamily="18" charset="0"/>
            </a:rPr>
            <a:t>Apparatus</a:t>
          </a:r>
          <a:endParaRPr lang="en-US" sz="3000" dirty="0">
            <a:latin typeface="Times New Roman" panose="02020603050405020304" pitchFamily="18" charset="0"/>
            <a:cs typeface="Times New Roman" panose="02020603050405020304" pitchFamily="18" charset="0"/>
          </a:endParaRPr>
        </a:p>
      </dgm:t>
    </dgm:pt>
    <dgm:pt modelId="{D4861B31-78D3-4351-945B-45A47F7E9BF5}" type="parTrans" cxnId="{B0D13E9F-468D-4F95-AFD6-674D65832404}">
      <dgm:prSet/>
      <dgm:spPr/>
      <dgm:t>
        <a:bodyPr/>
        <a:lstStyle/>
        <a:p>
          <a:endParaRPr lang="en-US"/>
        </a:p>
      </dgm:t>
    </dgm:pt>
    <dgm:pt modelId="{2811C308-B7D7-41E3-B47F-22F32D294831}" type="sibTrans" cxnId="{B0D13E9F-468D-4F95-AFD6-674D65832404}">
      <dgm:prSet/>
      <dgm:spPr/>
      <dgm:t>
        <a:bodyPr/>
        <a:lstStyle/>
        <a:p>
          <a:endParaRPr lang="en-US"/>
        </a:p>
      </dgm:t>
    </dgm:pt>
    <dgm:pt modelId="{5EDC1F38-D090-4DD9-88B4-44D60DB6A14C}">
      <dgm:prSet custT="1"/>
      <dgm:spPr/>
      <dgm:t>
        <a:bodyPr/>
        <a:lstStyle/>
        <a:p>
          <a:pPr>
            <a:lnSpc>
              <a:spcPct val="150000"/>
            </a:lnSpc>
          </a:pPr>
          <a:r>
            <a:rPr lang="en-US" sz="1800" dirty="0">
              <a:latin typeface="Times New Roman" panose="02020603050405020304" pitchFamily="18" charset="0"/>
              <a:cs typeface="Times New Roman" panose="02020603050405020304" pitchFamily="18" charset="0"/>
            </a:rPr>
            <a:t>Galvanometer</a:t>
          </a:r>
        </a:p>
      </dgm:t>
    </dgm:pt>
    <dgm:pt modelId="{18DE78CF-877E-4047-B464-8E9C125FCD0D}" type="parTrans" cxnId="{A41CD730-5123-4200-AA12-60AF39DDB27D}">
      <dgm:prSet/>
      <dgm:spPr/>
      <dgm:t>
        <a:bodyPr/>
        <a:lstStyle/>
        <a:p>
          <a:endParaRPr lang="en-US"/>
        </a:p>
      </dgm:t>
    </dgm:pt>
    <dgm:pt modelId="{BF8B1BB6-D759-4C71-8249-9812B77CACEC}" type="sibTrans" cxnId="{A41CD730-5123-4200-AA12-60AF39DDB27D}">
      <dgm:prSet/>
      <dgm:spPr/>
      <dgm:t>
        <a:bodyPr/>
        <a:lstStyle/>
        <a:p>
          <a:endParaRPr lang="en-US"/>
        </a:p>
      </dgm:t>
    </dgm:pt>
    <dgm:pt modelId="{1A644C11-EF18-44A6-80E2-17C1C29FB681}">
      <dgm:prSet custT="1"/>
      <dgm:spPr/>
      <dgm:t>
        <a:bodyPr/>
        <a:lstStyle/>
        <a:p>
          <a:pPr>
            <a:lnSpc>
              <a:spcPct val="150000"/>
            </a:lnSpc>
          </a:pPr>
          <a:r>
            <a:rPr lang="en-US" sz="1800">
              <a:latin typeface="Times New Roman" panose="02020603050405020304" pitchFamily="18" charset="0"/>
              <a:cs typeface="Times New Roman" panose="02020603050405020304" pitchFamily="18" charset="0"/>
            </a:rPr>
            <a:t>Battery (low voltage DC source)</a:t>
          </a:r>
        </a:p>
      </dgm:t>
    </dgm:pt>
    <dgm:pt modelId="{E57B07A3-4EB6-482E-8E7E-ADABB20720DB}" type="sibTrans" cxnId="{DC3B6D1C-EBA0-4FEA-9D11-E6E3BDC748EE}">
      <dgm:prSet/>
      <dgm:spPr/>
      <dgm:t>
        <a:bodyPr/>
        <a:lstStyle/>
        <a:p>
          <a:endParaRPr lang="en-US"/>
        </a:p>
      </dgm:t>
    </dgm:pt>
    <dgm:pt modelId="{CDA0D23F-0A26-4D07-B51D-527685A9E0A2}" type="parTrans" cxnId="{DC3B6D1C-EBA0-4FEA-9D11-E6E3BDC748EE}">
      <dgm:prSet/>
      <dgm:spPr/>
      <dgm:t>
        <a:bodyPr/>
        <a:lstStyle/>
        <a:p>
          <a:endParaRPr lang="en-US"/>
        </a:p>
      </dgm:t>
    </dgm:pt>
    <dgm:pt modelId="{C6A6AFD1-8250-4DCE-9FAB-D9BC026379FD}">
      <dgm:prSet custT="1"/>
      <dgm:spPr/>
      <dgm:t>
        <a:bodyPr/>
        <a:lstStyle/>
        <a:p>
          <a:pPr>
            <a:lnSpc>
              <a:spcPct val="150000"/>
            </a:lnSpc>
          </a:pPr>
          <a:r>
            <a:rPr lang="en-US" sz="1800">
              <a:latin typeface="Times New Roman" panose="02020603050405020304" pitchFamily="18" charset="0"/>
              <a:cs typeface="Times New Roman" panose="02020603050405020304" pitchFamily="18" charset="0"/>
            </a:rPr>
            <a:t>Rheostat</a:t>
          </a:r>
        </a:p>
      </dgm:t>
    </dgm:pt>
    <dgm:pt modelId="{2A4B9BBD-63C6-477B-BB70-0CF435D9F32F}" type="sibTrans" cxnId="{77030F7E-70D2-4D2C-8733-E93C73FE6018}">
      <dgm:prSet/>
      <dgm:spPr/>
      <dgm:t>
        <a:bodyPr/>
        <a:lstStyle/>
        <a:p>
          <a:endParaRPr lang="en-US"/>
        </a:p>
      </dgm:t>
    </dgm:pt>
    <dgm:pt modelId="{127BA6A0-3E2F-4E77-A2EC-E60B57E54667}" type="parTrans" cxnId="{77030F7E-70D2-4D2C-8733-E93C73FE6018}">
      <dgm:prSet/>
      <dgm:spPr/>
      <dgm:t>
        <a:bodyPr/>
        <a:lstStyle/>
        <a:p>
          <a:endParaRPr lang="en-US"/>
        </a:p>
      </dgm:t>
    </dgm:pt>
    <dgm:pt modelId="{F783DC10-3820-46B0-A235-B4CA822CC719}">
      <dgm:prSet custT="1"/>
      <dgm:spPr/>
      <dgm:t>
        <a:bodyPr/>
        <a:lstStyle/>
        <a:p>
          <a:pPr>
            <a:lnSpc>
              <a:spcPct val="150000"/>
            </a:lnSpc>
          </a:pPr>
          <a:r>
            <a:rPr lang="en-US" sz="1800" dirty="0">
              <a:latin typeface="Times New Roman" panose="02020603050405020304" pitchFamily="18" charset="0"/>
              <a:cs typeface="Times New Roman" panose="02020603050405020304" pitchFamily="18" charset="0"/>
            </a:rPr>
            <a:t>High resistance box</a:t>
          </a:r>
        </a:p>
      </dgm:t>
    </dgm:pt>
    <dgm:pt modelId="{2EE50014-FD6A-4742-ABFE-017DC2E5DBB2}" type="sibTrans" cxnId="{3F458E2E-3CBC-4903-803F-80A7F5DB377E}">
      <dgm:prSet/>
      <dgm:spPr/>
      <dgm:t>
        <a:bodyPr/>
        <a:lstStyle/>
        <a:p>
          <a:endParaRPr lang="en-US"/>
        </a:p>
      </dgm:t>
    </dgm:pt>
    <dgm:pt modelId="{5138BD3D-295D-495A-B362-4499B1C3707C}" type="parTrans" cxnId="{3F458E2E-3CBC-4903-803F-80A7F5DB377E}">
      <dgm:prSet/>
      <dgm:spPr/>
      <dgm:t>
        <a:bodyPr/>
        <a:lstStyle/>
        <a:p>
          <a:endParaRPr lang="en-US"/>
        </a:p>
      </dgm:t>
    </dgm:pt>
    <dgm:pt modelId="{0EC42C8D-6DB2-4491-8FD7-17494BC69FC1}">
      <dgm:prSet custT="1"/>
      <dgm:spPr/>
      <dgm:t>
        <a:bodyPr/>
        <a:lstStyle/>
        <a:p>
          <a:pPr>
            <a:lnSpc>
              <a:spcPct val="150000"/>
            </a:lnSpc>
          </a:pPr>
          <a:r>
            <a:rPr lang="en-US" sz="1800">
              <a:latin typeface="Times New Roman" panose="02020603050405020304" pitchFamily="18" charset="0"/>
              <a:cs typeface="Times New Roman" panose="02020603050405020304" pitchFamily="18" charset="0"/>
            </a:rPr>
            <a:t>Low resistance box</a:t>
          </a:r>
          <a:endParaRPr lang="en-US" sz="1800" dirty="0">
            <a:latin typeface="Times New Roman" panose="02020603050405020304" pitchFamily="18" charset="0"/>
            <a:cs typeface="Times New Roman" panose="02020603050405020304" pitchFamily="18" charset="0"/>
          </a:endParaRPr>
        </a:p>
      </dgm:t>
    </dgm:pt>
    <dgm:pt modelId="{B1B74600-E790-49C7-A01B-FF8177A4F373}" type="sibTrans" cxnId="{616C7341-C627-4CD7-9AE3-C90221528799}">
      <dgm:prSet/>
      <dgm:spPr/>
      <dgm:t>
        <a:bodyPr/>
        <a:lstStyle/>
        <a:p>
          <a:endParaRPr lang="en-US"/>
        </a:p>
      </dgm:t>
    </dgm:pt>
    <dgm:pt modelId="{8297D62F-0E42-4425-8921-6182952EF959}" type="parTrans" cxnId="{616C7341-C627-4CD7-9AE3-C90221528799}">
      <dgm:prSet/>
      <dgm:spPr/>
      <dgm:t>
        <a:bodyPr/>
        <a:lstStyle/>
        <a:p>
          <a:endParaRPr lang="en-US"/>
        </a:p>
      </dgm:t>
    </dgm:pt>
    <dgm:pt modelId="{120E2117-4E5E-4220-BCFB-35E0A3D76DEE}">
      <dgm:prSet custT="1"/>
      <dgm:spPr/>
      <dgm:t>
        <a:bodyPr/>
        <a:lstStyle/>
        <a:p>
          <a:pPr>
            <a:lnSpc>
              <a:spcPct val="150000"/>
            </a:lnSpc>
          </a:pPr>
          <a:r>
            <a:rPr lang="en-US" sz="1800">
              <a:latin typeface="Times New Roman" panose="02020603050405020304" pitchFamily="18" charset="0"/>
              <a:cs typeface="Times New Roman" panose="02020603050405020304" pitchFamily="18" charset="0"/>
            </a:rPr>
            <a:t>Key</a:t>
          </a:r>
        </a:p>
      </dgm:t>
    </dgm:pt>
    <dgm:pt modelId="{1DC2CB6A-0713-413F-BBE6-8A7A9EA1FA0B}" type="sibTrans" cxnId="{EEE80996-4F95-4DD0-A2BC-9F93C08BE568}">
      <dgm:prSet/>
      <dgm:spPr/>
      <dgm:t>
        <a:bodyPr/>
        <a:lstStyle/>
        <a:p>
          <a:endParaRPr lang="en-US"/>
        </a:p>
      </dgm:t>
    </dgm:pt>
    <dgm:pt modelId="{78993E9B-A2C9-46F4-8203-5D51A1BFACA9}" type="parTrans" cxnId="{EEE80996-4F95-4DD0-A2BC-9F93C08BE568}">
      <dgm:prSet/>
      <dgm:spPr/>
      <dgm:t>
        <a:bodyPr/>
        <a:lstStyle/>
        <a:p>
          <a:endParaRPr lang="en-US"/>
        </a:p>
      </dgm:t>
    </dgm:pt>
    <dgm:pt modelId="{7418F7C8-301D-41E4-B12F-36655A73B344}">
      <dgm:prSet custT="1"/>
      <dgm:spPr/>
      <dgm:t>
        <a:bodyPr/>
        <a:lstStyle/>
        <a:p>
          <a:pPr>
            <a:lnSpc>
              <a:spcPct val="150000"/>
            </a:lnSpc>
          </a:pPr>
          <a:r>
            <a:rPr lang="en-US" sz="1800" dirty="0">
              <a:latin typeface="Times New Roman" panose="02020603050405020304" pitchFamily="18" charset="0"/>
              <a:cs typeface="Times New Roman" panose="02020603050405020304" pitchFamily="18" charset="0"/>
            </a:rPr>
            <a:t>Connecting wires</a:t>
          </a:r>
        </a:p>
      </dgm:t>
    </dgm:pt>
    <dgm:pt modelId="{74E34249-3A52-4992-AFDC-05E34EEC7EED}" type="sibTrans" cxnId="{F9788007-3C1F-41CD-A0E0-73A87A635D96}">
      <dgm:prSet/>
      <dgm:spPr/>
      <dgm:t>
        <a:bodyPr/>
        <a:lstStyle/>
        <a:p>
          <a:endParaRPr lang="en-US"/>
        </a:p>
      </dgm:t>
    </dgm:pt>
    <dgm:pt modelId="{5CB29CCB-4463-46F4-A1F8-AFD9AA43E617}" type="parTrans" cxnId="{F9788007-3C1F-41CD-A0E0-73A87A635D96}">
      <dgm:prSet/>
      <dgm:spPr/>
      <dgm:t>
        <a:bodyPr/>
        <a:lstStyle/>
        <a:p>
          <a:endParaRPr lang="en-US"/>
        </a:p>
      </dgm:t>
    </dgm:pt>
    <dgm:pt modelId="{5AA59E41-8C87-4B6D-9288-87FEA017D3A1}" type="pres">
      <dgm:prSet presAssocID="{5F29446B-A33B-4C39-9BEB-DA01AE3E4288}" presName="linear" presStyleCnt="0">
        <dgm:presLayoutVars>
          <dgm:animLvl val="lvl"/>
          <dgm:resizeHandles val="exact"/>
        </dgm:presLayoutVars>
      </dgm:prSet>
      <dgm:spPr/>
    </dgm:pt>
    <dgm:pt modelId="{F1069AFB-E3A6-4F19-9B5C-E59D698A3DE1}" type="pres">
      <dgm:prSet presAssocID="{7CDF5235-2963-4AF6-A7D4-6F48CFBF79C5}" presName="parentText" presStyleLbl="node1" presStyleIdx="0" presStyleCnt="1">
        <dgm:presLayoutVars>
          <dgm:chMax val="0"/>
          <dgm:bulletEnabled val="1"/>
        </dgm:presLayoutVars>
      </dgm:prSet>
      <dgm:spPr/>
    </dgm:pt>
    <dgm:pt modelId="{382B3B19-C194-454B-9053-38A0BD031258}" type="pres">
      <dgm:prSet presAssocID="{7CDF5235-2963-4AF6-A7D4-6F48CFBF79C5}" presName="childText" presStyleLbl="revTx" presStyleIdx="0" presStyleCnt="1">
        <dgm:presLayoutVars>
          <dgm:bulletEnabled val="1"/>
        </dgm:presLayoutVars>
      </dgm:prSet>
      <dgm:spPr/>
    </dgm:pt>
  </dgm:ptLst>
  <dgm:cxnLst>
    <dgm:cxn modelId="{F9788007-3C1F-41CD-A0E0-73A87A635D96}" srcId="{7CDF5235-2963-4AF6-A7D4-6F48CFBF79C5}" destId="{7418F7C8-301D-41E4-B12F-36655A73B344}" srcOrd="6" destOrd="0" parTransId="{5CB29CCB-4463-46F4-A1F8-AFD9AA43E617}" sibTransId="{74E34249-3A52-4992-AFDC-05E34EEC7EED}"/>
    <dgm:cxn modelId="{7E0E1C1C-943E-44C9-B049-90311AB1DF55}" type="presOf" srcId="{5EDC1F38-D090-4DD9-88B4-44D60DB6A14C}" destId="{382B3B19-C194-454B-9053-38A0BD031258}" srcOrd="0" destOrd="0" presId="urn:microsoft.com/office/officeart/2005/8/layout/vList2"/>
    <dgm:cxn modelId="{DC3B6D1C-EBA0-4FEA-9D11-E6E3BDC748EE}" srcId="{7CDF5235-2963-4AF6-A7D4-6F48CFBF79C5}" destId="{1A644C11-EF18-44A6-80E2-17C1C29FB681}" srcOrd="1" destOrd="0" parTransId="{CDA0D23F-0A26-4D07-B51D-527685A9E0A2}" sibTransId="{E57B07A3-4EB6-482E-8E7E-ADABB20720DB}"/>
    <dgm:cxn modelId="{3F458E2E-3CBC-4903-803F-80A7F5DB377E}" srcId="{7CDF5235-2963-4AF6-A7D4-6F48CFBF79C5}" destId="{F783DC10-3820-46B0-A235-B4CA822CC719}" srcOrd="3" destOrd="0" parTransId="{5138BD3D-295D-495A-B362-4499B1C3707C}" sibTransId="{2EE50014-FD6A-4742-ABFE-017DC2E5DBB2}"/>
    <dgm:cxn modelId="{A41CD730-5123-4200-AA12-60AF39DDB27D}" srcId="{7CDF5235-2963-4AF6-A7D4-6F48CFBF79C5}" destId="{5EDC1F38-D090-4DD9-88B4-44D60DB6A14C}" srcOrd="0" destOrd="0" parTransId="{18DE78CF-877E-4047-B464-8E9C125FCD0D}" sibTransId="{BF8B1BB6-D759-4C71-8249-9812B77CACEC}"/>
    <dgm:cxn modelId="{B596833C-F872-45B7-AB83-A724010E50AE}" type="presOf" srcId="{120E2117-4E5E-4220-BCFB-35E0A3D76DEE}" destId="{382B3B19-C194-454B-9053-38A0BD031258}" srcOrd="0" destOrd="5" presId="urn:microsoft.com/office/officeart/2005/8/layout/vList2"/>
    <dgm:cxn modelId="{616C7341-C627-4CD7-9AE3-C90221528799}" srcId="{7CDF5235-2963-4AF6-A7D4-6F48CFBF79C5}" destId="{0EC42C8D-6DB2-4491-8FD7-17494BC69FC1}" srcOrd="4" destOrd="0" parTransId="{8297D62F-0E42-4425-8921-6182952EF959}" sibTransId="{B1B74600-E790-49C7-A01B-FF8177A4F373}"/>
    <dgm:cxn modelId="{4AD7196D-F296-473B-A1B1-4D25214A870F}" type="presOf" srcId="{5F29446B-A33B-4C39-9BEB-DA01AE3E4288}" destId="{5AA59E41-8C87-4B6D-9288-87FEA017D3A1}" srcOrd="0" destOrd="0" presId="urn:microsoft.com/office/officeart/2005/8/layout/vList2"/>
    <dgm:cxn modelId="{A93E5B77-5B91-419A-8737-8D056E8B0747}" type="presOf" srcId="{1A644C11-EF18-44A6-80E2-17C1C29FB681}" destId="{382B3B19-C194-454B-9053-38A0BD031258}" srcOrd="0" destOrd="1" presId="urn:microsoft.com/office/officeart/2005/8/layout/vList2"/>
    <dgm:cxn modelId="{0423027A-335A-4221-BBF8-B9B6685BA0D2}" type="presOf" srcId="{7418F7C8-301D-41E4-B12F-36655A73B344}" destId="{382B3B19-C194-454B-9053-38A0BD031258}" srcOrd="0" destOrd="6" presId="urn:microsoft.com/office/officeart/2005/8/layout/vList2"/>
    <dgm:cxn modelId="{77030F7E-70D2-4D2C-8733-E93C73FE6018}" srcId="{7CDF5235-2963-4AF6-A7D4-6F48CFBF79C5}" destId="{C6A6AFD1-8250-4DCE-9FAB-D9BC026379FD}" srcOrd="2" destOrd="0" parTransId="{127BA6A0-3E2F-4E77-A2EC-E60B57E54667}" sibTransId="{2A4B9BBD-63C6-477B-BB70-0CF435D9F32F}"/>
    <dgm:cxn modelId="{1619828E-14E5-4313-B114-C709EF21BC13}" type="presOf" srcId="{0EC42C8D-6DB2-4491-8FD7-17494BC69FC1}" destId="{382B3B19-C194-454B-9053-38A0BD031258}" srcOrd="0" destOrd="4" presId="urn:microsoft.com/office/officeart/2005/8/layout/vList2"/>
    <dgm:cxn modelId="{E1A34995-3DB9-4F5D-9961-9FF06C68FEB2}" type="presOf" srcId="{7CDF5235-2963-4AF6-A7D4-6F48CFBF79C5}" destId="{F1069AFB-E3A6-4F19-9B5C-E59D698A3DE1}" srcOrd="0" destOrd="0" presId="urn:microsoft.com/office/officeart/2005/8/layout/vList2"/>
    <dgm:cxn modelId="{EEE80996-4F95-4DD0-A2BC-9F93C08BE568}" srcId="{7CDF5235-2963-4AF6-A7D4-6F48CFBF79C5}" destId="{120E2117-4E5E-4220-BCFB-35E0A3D76DEE}" srcOrd="5" destOrd="0" parTransId="{78993E9B-A2C9-46F4-8203-5D51A1BFACA9}" sibTransId="{1DC2CB6A-0713-413F-BBE6-8A7A9EA1FA0B}"/>
    <dgm:cxn modelId="{B0D13E9F-468D-4F95-AFD6-674D65832404}" srcId="{5F29446B-A33B-4C39-9BEB-DA01AE3E4288}" destId="{7CDF5235-2963-4AF6-A7D4-6F48CFBF79C5}" srcOrd="0" destOrd="0" parTransId="{D4861B31-78D3-4351-945B-45A47F7E9BF5}" sibTransId="{2811C308-B7D7-41E3-B47F-22F32D294831}"/>
    <dgm:cxn modelId="{4AA900A4-97C6-454B-B422-CCC5F8F2295B}" type="presOf" srcId="{C6A6AFD1-8250-4DCE-9FAB-D9BC026379FD}" destId="{382B3B19-C194-454B-9053-38A0BD031258}" srcOrd="0" destOrd="2" presId="urn:microsoft.com/office/officeart/2005/8/layout/vList2"/>
    <dgm:cxn modelId="{A9CB97E7-DF04-4367-9009-1CF3A797F4B5}" type="presOf" srcId="{F783DC10-3820-46B0-A235-B4CA822CC719}" destId="{382B3B19-C194-454B-9053-38A0BD031258}" srcOrd="0" destOrd="3" presId="urn:microsoft.com/office/officeart/2005/8/layout/vList2"/>
    <dgm:cxn modelId="{E38CB5CA-7416-4906-8AA3-0160E4610B10}" type="presParOf" srcId="{5AA59E41-8C87-4B6D-9288-87FEA017D3A1}" destId="{F1069AFB-E3A6-4F19-9B5C-E59D698A3DE1}" srcOrd="0" destOrd="0" presId="urn:microsoft.com/office/officeart/2005/8/layout/vList2"/>
    <dgm:cxn modelId="{4E86B544-CB60-41D6-A84A-99D827AE63ED}" type="presParOf" srcId="{5AA59E41-8C87-4B6D-9288-87FEA017D3A1}" destId="{382B3B19-C194-454B-9053-38A0BD03125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300A23-D36A-427B-99F9-A60F154E0E2F}"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CE62D7A0-2BCD-423F-B454-A95C2050AE97}">
      <dgm:prSet/>
      <dgm:spPr/>
      <dgm:t>
        <a:bodyPr/>
        <a:lstStyle/>
        <a:p>
          <a:pPr algn="ctr"/>
          <a:r>
            <a:rPr lang="en-US" b="0">
              <a:latin typeface="Times New Roman" panose="02020603050405020304" pitchFamily="18" charset="0"/>
              <a:cs typeface="Times New Roman" panose="02020603050405020304" pitchFamily="18" charset="0"/>
            </a:rPr>
            <a:t>Procedure</a:t>
          </a:r>
        </a:p>
      </dgm:t>
    </dgm:pt>
    <dgm:pt modelId="{EFFF9C2A-A311-4083-8EE9-722175EEDA67}" type="parTrans" cxnId="{9C300247-96C5-466B-B5D1-A35DF43FD39B}">
      <dgm:prSet/>
      <dgm:spPr/>
      <dgm:t>
        <a:bodyPr/>
        <a:lstStyle/>
        <a:p>
          <a:endParaRPr lang="en-US"/>
        </a:p>
      </dgm:t>
    </dgm:pt>
    <dgm:pt modelId="{EA22E348-4774-4E34-9F53-C42D7246B747}" type="sibTrans" cxnId="{9C300247-96C5-466B-B5D1-A35DF43FD39B}">
      <dgm:prSet/>
      <dgm:spPr/>
      <dgm:t>
        <a:bodyPr/>
        <a:lstStyle/>
        <a:p>
          <a:endParaRPr lang="en-US"/>
        </a:p>
      </dgm:t>
    </dgm:pt>
    <dgm:pt modelId="{8D10793F-D5DD-48E8-8495-84A69DF791E9}">
      <dgm:prSet/>
      <dgm:spPr/>
      <dgm:t>
        <a:bodyPr/>
        <a:lstStyle/>
        <a:p>
          <a:pPr algn="ctr"/>
          <a:r>
            <a:rPr lang="en-US" b="0">
              <a:latin typeface="Times New Roman" panose="02020603050405020304" pitchFamily="18" charset="0"/>
              <a:cs typeface="Times New Roman" panose="02020603050405020304" pitchFamily="18" charset="0"/>
            </a:rPr>
            <a:t>1. Determination of Unknown Resistance</a:t>
          </a:r>
        </a:p>
      </dgm:t>
    </dgm:pt>
    <dgm:pt modelId="{26C5B025-98CA-490E-9392-F0B4521D9D16}" type="parTrans" cxnId="{5E78D503-C259-4342-B980-FF4B983C01D1}">
      <dgm:prSet/>
      <dgm:spPr/>
      <dgm:t>
        <a:bodyPr/>
        <a:lstStyle/>
        <a:p>
          <a:endParaRPr lang="en-US"/>
        </a:p>
      </dgm:t>
    </dgm:pt>
    <dgm:pt modelId="{3B9ECD75-553E-483D-9BB9-0B42F9DC9163}" type="sibTrans" cxnId="{5E78D503-C259-4342-B980-FF4B983C01D1}">
      <dgm:prSet/>
      <dgm:spPr/>
      <dgm:t>
        <a:bodyPr/>
        <a:lstStyle/>
        <a:p>
          <a:endParaRPr lang="en-US"/>
        </a:p>
      </dgm:t>
    </dgm:pt>
    <dgm:pt modelId="{1EDF5D4C-6DE3-4B44-A641-84A0413BAF8F}">
      <dgm:prSet/>
      <dgm:spPr/>
      <dgm:t>
        <a:bodyPr/>
        <a:lstStyle/>
        <a:p>
          <a:pPr algn="ctr"/>
          <a:r>
            <a:rPr lang="en-US" b="0" dirty="0">
              <a:latin typeface="Times New Roman" panose="02020603050405020304" pitchFamily="18" charset="0"/>
              <a:cs typeface="Times New Roman" panose="02020603050405020304" pitchFamily="18" charset="0"/>
            </a:rPr>
            <a:t>2. Connect the unknown resistance X in the right gap of the Post Office Box.</a:t>
          </a:r>
        </a:p>
      </dgm:t>
    </dgm:pt>
    <dgm:pt modelId="{35E9CE42-2240-43B9-8D02-9F8D70DC6306}" type="parTrans" cxnId="{7141B09C-FEA5-4EDF-ABAA-26E908B51B74}">
      <dgm:prSet/>
      <dgm:spPr/>
      <dgm:t>
        <a:bodyPr/>
        <a:lstStyle/>
        <a:p>
          <a:endParaRPr lang="en-US"/>
        </a:p>
      </dgm:t>
    </dgm:pt>
    <dgm:pt modelId="{155606A8-7797-484D-A913-FE13113E7F9C}" type="sibTrans" cxnId="{7141B09C-FEA5-4EDF-ABAA-26E908B51B74}">
      <dgm:prSet/>
      <dgm:spPr/>
      <dgm:t>
        <a:bodyPr/>
        <a:lstStyle/>
        <a:p>
          <a:endParaRPr lang="en-US"/>
        </a:p>
      </dgm:t>
    </dgm:pt>
    <dgm:pt modelId="{BB50A0EE-DED1-4711-BD5C-C709DE94209E}">
      <dgm:prSet/>
      <dgm:spPr/>
      <dgm:t>
        <a:bodyPr/>
        <a:lstStyle/>
        <a:p>
          <a:pPr algn="ctr"/>
          <a:r>
            <a:rPr lang="en-US" b="0" dirty="0">
              <a:latin typeface="Times New Roman" panose="02020603050405020304" pitchFamily="18" charset="0"/>
              <a:cs typeface="Times New Roman" panose="02020603050405020304" pitchFamily="18" charset="0"/>
            </a:rPr>
            <a:t>3. Select appropriate values for the known resistances P and Q.</a:t>
          </a:r>
        </a:p>
      </dgm:t>
    </dgm:pt>
    <dgm:pt modelId="{7A7BE3CD-6352-42CB-A962-7E3972D3E53F}" type="parTrans" cxnId="{D0F06FD0-58E1-4B71-84D9-3F84885CED61}">
      <dgm:prSet/>
      <dgm:spPr/>
      <dgm:t>
        <a:bodyPr/>
        <a:lstStyle/>
        <a:p>
          <a:endParaRPr lang="en-US"/>
        </a:p>
      </dgm:t>
    </dgm:pt>
    <dgm:pt modelId="{3B0FADFC-0589-4750-82EF-194F5690F7F7}" type="sibTrans" cxnId="{D0F06FD0-58E1-4B71-84D9-3F84885CED61}">
      <dgm:prSet/>
      <dgm:spPr/>
      <dgm:t>
        <a:bodyPr/>
        <a:lstStyle/>
        <a:p>
          <a:endParaRPr lang="en-US"/>
        </a:p>
      </dgm:t>
    </dgm:pt>
    <dgm:pt modelId="{7FC7B83C-2F6E-455C-9F7E-5994B0B5694D}">
      <dgm:prSet/>
      <dgm:spPr/>
      <dgm:t>
        <a:bodyPr/>
        <a:lstStyle/>
        <a:p>
          <a:pPr algn="ctr"/>
          <a:r>
            <a:rPr lang="en-US" b="0" dirty="0">
              <a:latin typeface="Times New Roman" panose="02020603050405020304" pitchFamily="18" charset="0"/>
              <a:cs typeface="Times New Roman" panose="02020603050405020304" pitchFamily="18" charset="0"/>
            </a:rPr>
            <a:t>4. Close the circuit and use the jockey to find the null point (zero deflection on the galvanometer).</a:t>
          </a:r>
        </a:p>
      </dgm:t>
    </dgm:pt>
    <dgm:pt modelId="{F9E77BAB-2F29-4078-B2CC-B0FB07B7C120}" type="parTrans" cxnId="{6C82689D-51DF-449A-A9B5-F34952D51C86}">
      <dgm:prSet/>
      <dgm:spPr/>
      <dgm:t>
        <a:bodyPr/>
        <a:lstStyle/>
        <a:p>
          <a:endParaRPr lang="en-US"/>
        </a:p>
      </dgm:t>
    </dgm:pt>
    <dgm:pt modelId="{983215E0-5422-4F6F-9761-7D383898717B}" type="sibTrans" cxnId="{6C82689D-51DF-449A-A9B5-F34952D51C86}">
      <dgm:prSet/>
      <dgm:spPr/>
      <dgm:t>
        <a:bodyPr/>
        <a:lstStyle/>
        <a:p>
          <a:endParaRPr lang="en-US"/>
        </a:p>
      </dgm:t>
    </dgm:pt>
    <dgm:pt modelId="{DF917538-6C23-46DE-A8CF-B1E0AB84DBA6}">
      <dgm:prSet/>
      <dgm:spPr/>
      <dgm:t>
        <a:bodyPr/>
        <a:lstStyle/>
        <a:p>
          <a:pPr algn="ctr"/>
          <a:r>
            <a:rPr lang="en-US" b="0" dirty="0">
              <a:latin typeface="Times New Roman" panose="02020603050405020304" pitchFamily="18" charset="0"/>
              <a:cs typeface="Times New Roman" panose="02020603050405020304" pitchFamily="18" charset="0"/>
            </a:rPr>
            <a:t>5. Adjust P and Q until the null point is found.</a:t>
          </a:r>
        </a:p>
      </dgm:t>
    </dgm:pt>
    <dgm:pt modelId="{52E51797-73F4-4166-AC5B-FCAEB71CBB60}" type="parTrans" cxnId="{0A9648A0-6848-4626-8337-BB62E47EAEED}">
      <dgm:prSet/>
      <dgm:spPr/>
      <dgm:t>
        <a:bodyPr/>
        <a:lstStyle/>
        <a:p>
          <a:endParaRPr lang="en-US"/>
        </a:p>
      </dgm:t>
    </dgm:pt>
    <dgm:pt modelId="{9CE8E000-891B-4750-BAB9-7D79767EAD82}" type="sibTrans" cxnId="{0A9648A0-6848-4626-8337-BB62E47EAEED}">
      <dgm:prSet/>
      <dgm:spPr/>
      <dgm:t>
        <a:bodyPr/>
        <a:lstStyle/>
        <a:p>
          <a:endParaRPr lang="en-US"/>
        </a:p>
      </dgm:t>
    </dgm:pt>
    <dgm:pt modelId="{0C40D16A-72ED-4E12-837C-657A9D81596F}">
      <dgm:prSet/>
      <dgm:spPr/>
      <dgm:t>
        <a:bodyPr/>
        <a:lstStyle/>
        <a:p>
          <a:pPr algn="ctr"/>
          <a:r>
            <a:rPr lang="en-US" b="0" dirty="0">
              <a:latin typeface="Times New Roman" panose="02020603050405020304" pitchFamily="18" charset="0"/>
              <a:cs typeface="Times New Roman" panose="02020603050405020304" pitchFamily="18" charset="0"/>
            </a:rPr>
            <a:t>6. Use the formula X=R×QP</a:t>
          </a:r>
          <a:br>
            <a:rPr lang="en-US" b="0" dirty="0">
              <a:latin typeface="Times New Roman" panose="02020603050405020304" pitchFamily="18" charset="0"/>
              <a:cs typeface="Times New Roman" panose="02020603050405020304" pitchFamily="18" charset="0"/>
            </a:rPr>
          </a:br>
          <a:r>
            <a:rPr lang="en-US" b="0" dirty="0">
              <a:latin typeface="Times New Roman" panose="02020603050405020304" pitchFamily="18" charset="0"/>
              <a:cs typeface="Times New Roman" panose="02020603050405020304" pitchFamily="18" charset="0"/>
            </a:rPr>
            <a:t>Measure two resistances</a:t>
          </a:r>
        </a:p>
      </dgm:t>
    </dgm:pt>
    <dgm:pt modelId="{0EB28C5E-88C0-4ED1-8356-4D8EB6E6FA47}" type="parTrans" cxnId="{7D8BE147-2993-4BEA-B6D0-13929156F632}">
      <dgm:prSet/>
      <dgm:spPr/>
      <dgm:t>
        <a:bodyPr/>
        <a:lstStyle/>
        <a:p>
          <a:endParaRPr lang="en-US"/>
        </a:p>
      </dgm:t>
    </dgm:pt>
    <dgm:pt modelId="{15B0596A-BD63-4A78-9FB0-37D3AC7A9D7F}" type="sibTrans" cxnId="{7D8BE147-2993-4BEA-B6D0-13929156F632}">
      <dgm:prSet/>
      <dgm:spPr/>
      <dgm:t>
        <a:bodyPr/>
        <a:lstStyle/>
        <a:p>
          <a:endParaRPr lang="en-US"/>
        </a:p>
      </dgm:t>
    </dgm:pt>
    <dgm:pt modelId="{C5534E82-DF5F-49BA-8EB7-326AA5DAC685}" type="pres">
      <dgm:prSet presAssocID="{AC300A23-D36A-427B-99F9-A60F154E0E2F}" presName="diagram" presStyleCnt="0">
        <dgm:presLayoutVars>
          <dgm:dir/>
          <dgm:resizeHandles val="exact"/>
        </dgm:presLayoutVars>
      </dgm:prSet>
      <dgm:spPr/>
    </dgm:pt>
    <dgm:pt modelId="{579C0044-8804-410F-BB18-2C801E8CF263}" type="pres">
      <dgm:prSet presAssocID="{CE62D7A0-2BCD-423F-B454-A95C2050AE97}" presName="node" presStyleLbl="node1" presStyleIdx="0" presStyleCnt="7">
        <dgm:presLayoutVars>
          <dgm:bulletEnabled val="1"/>
        </dgm:presLayoutVars>
      </dgm:prSet>
      <dgm:spPr/>
    </dgm:pt>
    <dgm:pt modelId="{66F4332F-02EA-4845-AD1B-2A62FEA013A5}" type="pres">
      <dgm:prSet presAssocID="{EA22E348-4774-4E34-9F53-C42D7246B747}" presName="sibTrans" presStyleCnt="0"/>
      <dgm:spPr/>
    </dgm:pt>
    <dgm:pt modelId="{13C5AA03-2E01-4456-B439-DED58882F7B0}" type="pres">
      <dgm:prSet presAssocID="{8D10793F-D5DD-48E8-8495-84A69DF791E9}" presName="node" presStyleLbl="node1" presStyleIdx="1" presStyleCnt="7">
        <dgm:presLayoutVars>
          <dgm:bulletEnabled val="1"/>
        </dgm:presLayoutVars>
      </dgm:prSet>
      <dgm:spPr/>
    </dgm:pt>
    <dgm:pt modelId="{4C23F21E-4F6A-45F7-8115-A7F132038683}" type="pres">
      <dgm:prSet presAssocID="{3B9ECD75-553E-483D-9BB9-0B42F9DC9163}" presName="sibTrans" presStyleCnt="0"/>
      <dgm:spPr/>
    </dgm:pt>
    <dgm:pt modelId="{89D2B583-48E3-4100-98FE-A5CF183C4AE0}" type="pres">
      <dgm:prSet presAssocID="{1EDF5D4C-6DE3-4B44-A641-84A0413BAF8F}" presName="node" presStyleLbl="node1" presStyleIdx="2" presStyleCnt="7">
        <dgm:presLayoutVars>
          <dgm:bulletEnabled val="1"/>
        </dgm:presLayoutVars>
      </dgm:prSet>
      <dgm:spPr/>
    </dgm:pt>
    <dgm:pt modelId="{3D682959-67E2-4C5B-8F03-0485B15D1701}" type="pres">
      <dgm:prSet presAssocID="{155606A8-7797-484D-A913-FE13113E7F9C}" presName="sibTrans" presStyleCnt="0"/>
      <dgm:spPr/>
    </dgm:pt>
    <dgm:pt modelId="{11231DF6-9D25-4B89-82BE-F11842CA4E55}" type="pres">
      <dgm:prSet presAssocID="{BB50A0EE-DED1-4711-BD5C-C709DE94209E}" presName="node" presStyleLbl="node1" presStyleIdx="3" presStyleCnt="7">
        <dgm:presLayoutVars>
          <dgm:bulletEnabled val="1"/>
        </dgm:presLayoutVars>
      </dgm:prSet>
      <dgm:spPr/>
    </dgm:pt>
    <dgm:pt modelId="{A983626C-F67C-4140-98B1-8ADD11DAA181}" type="pres">
      <dgm:prSet presAssocID="{3B0FADFC-0589-4750-82EF-194F5690F7F7}" presName="sibTrans" presStyleCnt="0"/>
      <dgm:spPr/>
    </dgm:pt>
    <dgm:pt modelId="{86EB95E2-F1A0-47B8-8447-4984F221AF6B}" type="pres">
      <dgm:prSet presAssocID="{7FC7B83C-2F6E-455C-9F7E-5994B0B5694D}" presName="node" presStyleLbl="node1" presStyleIdx="4" presStyleCnt="7">
        <dgm:presLayoutVars>
          <dgm:bulletEnabled val="1"/>
        </dgm:presLayoutVars>
      </dgm:prSet>
      <dgm:spPr/>
    </dgm:pt>
    <dgm:pt modelId="{5CC7B82B-0BF4-4697-954B-604B7A00D3D8}" type="pres">
      <dgm:prSet presAssocID="{983215E0-5422-4F6F-9761-7D383898717B}" presName="sibTrans" presStyleCnt="0"/>
      <dgm:spPr/>
    </dgm:pt>
    <dgm:pt modelId="{26B7B473-9B9B-4BFE-9C2E-64B2FAC3ED9A}" type="pres">
      <dgm:prSet presAssocID="{DF917538-6C23-46DE-A8CF-B1E0AB84DBA6}" presName="node" presStyleLbl="node1" presStyleIdx="5" presStyleCnt="7">
        <dgm:presLayoutVars>
          <dgm:bulletEnabled val="1"/>
        </dgm:presLayoutVars>
      </dgm:prSet>
      <dgm:spPr/>
    </dgm:pt>
    <dgm:pt modelId="{E1BC3944-EA05-4285-8B75-14F11AC02C1B}" type="pres">
      <dgm:prSet presAssocID="{9CE8E000-891B-4750-BAB9-7D79767EAD82}" presName="sibTrans" presStyleCnt="0"/>
      <dgm:spPr/>
    </dgm:pt>
    <dgm:pt modelId="{3C203043-69A3-47E3-B78B-B1B9F0AC886A}" type="pres">
      <dgm:prSet presAssocID="{0C40D16A-72ED-4E12-837C-657A9D81596F}" presName="node" presStyleLbl="node1" presStyleIdx="6" presStyleCnt="7">
        <dgm:presLayoutVars>
          <dgm:bulletEnabled val="1"/>
        </dgm:presLayoutVars>
      </dgm:prSet>
      <dgm:spPr/>
    </dgm:pt>
  </dgm:ptLst>
  <dgm:cxnLst>
    <dgm:cxn modelId="{96441503-0F77-4F10-AB01-0E6629D9CF63}" type="presOf" srcId="{DF917538-6C23-46DE-A8CF-B1E0AB84DBA6}" destId="{26B7B473-9B9B-4BFE-9C2E-64B2FAC3ED9A}" srcOrd="0" destOrd="0" presId="urn:microsoft.com/office/officeart/2005/8/layout/default"/>
    <dgm:cxn modelId="{5E78D503-C259-4342-B980-FF4B983C01D1}" srcId="{AC300A23-D36A-427B-99F9-A60F154E0E2F}" destId="{8D10793F-D5DD-48E8-8495-84A69DF791E9}" srcOrd="1" destOrd="0" parTransId="{26C5B025-98CA-490E-9392-F0B4521D9D16}" sibTransId="{3B9ECD75-553E-483D-9BB9-0B42F9DC9163}"/>
    <dgm:cxn modelId="{3568F50D-2191-43DE-BF5C-FF44B0A31FF9}" type="presOf" srcId="{0C40D16A-72ED-4E12-837C-657A9D81596F}" destId="{3C203043-69A3-47E3-B78B-B1B9F0AC886A}" srcOrd="0" destOrd="0" presId="urn:microsoft.com/office/officeart/2005/8/layout/default"/>
    <dgm:cxn modelId="{EEE83F1E-20A6-405F-86EA-53125B10D61C}" type="presOf" srcId="{AC300A23-D36A-427B-99F9-A60F154E0E2F}" destId="{C5534E82-DF5F-49BA-8EB7-326AA5DAC685}" srcOrd="0" destOrd="0" presId="urn:microsoft.com/office/officeart/2005/8/layout/default"/>
    <dgm:cxn modelId="{57D2B82F-29FE-4A93-A67C-4461ED5B637D}" type="presOf" srcId="{7FC7B83C-2F6E-455C-9F7E-5994B0B5694D}" destId="{86EB95E2-F1A0-47B8-8447-4984F221AF6B}" srcOrd="0" destOrd="0" presId="urn:microsoft.com/office/officeart/2005/8/layout/default"/>
    <dgm:cxn modelId="{9C300247-96C5-466B-B5D1-A35DF43FD39B}" srcId="{AC300A23-D36A-427B-99F9-A60F154E0E2F}" destId="{CE62D7A0-2BCD-423F-B454-A95C2050AE97}" srcOrd="0" destOrd="0" parTransId="{EFFF9C2A-A311-4083-8EE9-722175EEDA67}" sibTransId="{EA22E348-4774-4E34-9F53-C42D7246B747}"/>
    <dgm:cxn modelId="{7D8BE147-2993-4BEA-B6D0-13929156F632}" srcId="{AC300A23-D36A-427B-99F9-A60F154E0E2F}" destId="{0C40D16A-72ED-4E12-837C-657A9D81596F}" srcOrd="6" destOrd="0" parTransId="{0EB28C5E-88C0-4ED1-8356-4D8EB6E6FA47}" sibTransId="{15B0596A-BD63-4A78-9FB0-37D3AC7A9D7F}"/>
    <dgm:cxn modelId="{79334277-39DA-4746-BF5B-D0A2877621B1}" type="presOf" srcId="{1EDF5D4C-6DE3-4B44-A641-84A0413BAF8F}" destId="{89D2B583-48E3-4100-98FE-A5CF183C4AE0}" srcOrd="0" destOrd="0" presId="urn:microsoft.com/office/officeart/2005/8/layout/default"/>
    <dgm:cxn modelId="{3644927F-ED79-4F89-9D06-5D65F9684886}" type="presOf" srcId="{CE62D7A0-2BCD-423F-B454-A95C2050AE97}" destId="{579C0044-8804-410F-BB18-2C801E8CF263}" srcOrd="0" destOrd="0" presId="urn:microsoft.com/office/officeart/2005/8/layout/default"/>
    <dgm:cxn modelId="{7141B09C-FEA5-4EDF-ABAA-26E908B51B74}" srcId="{AC300A23-D36A-427B-99F9-A60F154E0E2F}" destId="{1EDF5D4C-6DE3-4B44-A641-84A0413BAF8F}" srcOrd="2" destOrd="0" parTransId="{35E9CE42-2240-43B9-8D02-9F8D70DC6306}" sibTransId="{155606A8-7797-484D-A913-FE13113E7F9C}"/>
    <dgm:cxn modelId="{6C82689D-51DF-449A-A9B5-F34952D51C86}" srcId="{AC300A23-D36A-427B-99F9-A60F154E0E2F}" destId="{7FC7B83C-2F6E-455C-9F7E-5994B0B5694D}" srcOrd="4" destOrd="0" parTransId="{F9E77BAB-2F29-4078-B2CC-B0FB07B7C120}" sibTransId="{983215E0-5422-4F6F-9761-7D383898717B}"/>
    <dgm:cxn modelId="{0A9648A0-6848-4626-8337-BB62E47EAEED}" srcId="{AC300A23-D36A-427B-99F9-A60F154E0E2F}" destId="{DF917538-6C23-46DE-A8CF-B1E0AB84DBA6}" srcOrd="5" destOrd="0" parTransId="{52E51797-73F4-4166-AC5B-FCAEB71CBB60}" sibTransId="{9CE8E000-891B-4750-BAB9-7D79767EAD82}"/>
    <dgm:cxn modelId="{3BEFD3B6-3772-4CD1-856D-5539B229EC94}" type="presOf" srcId="{8D10793F-D5DD-48E8-8495-84A69DF791E9}" destId="{13C5AA03-2E01-4456-B439-DED58882F7B0}" srcOrd="0" destOrd="0" presId="urn:microsoft.com/office/officeart/2005/8/layout/default"/>
    <dgm:cxn modelId="{D0F06FD0-58E1-4B71-84D9-3F84885CED61}" srcId="{AC300A23-D36A-427B-99F9-A60F154E0E2F}" destId="{BB50A0EE-DED1-4711-BD5C-C709DE94209E}" srcOrd="3" destOrd="0" parTransId="{7A7BE3CD-6352-42CB-A962-7E3972D3E53F}" sibTransId="{3B0FADFC-0589-4750-82EF-194F5690F7F7}"/>
    <dgm:cxn modelId="{7C7DB8FE-14E4-4E16-955A-2E9B38FA655C}" type="presOf" srcId="{BB50A0EE-DED1-4711-BD5C-C709DE94209E}" destId="{11231DF6-9D25-4B89-82BE-F11842CA4E55}" srcOrd="0" destOrd="0" presId="urn:microsoft.com/office/officeart/2005/8/layout/default"/>
    <dgm:cxn modelId="{E8354F2E-3119-40EC-879F-32A1CD61D37D}" type="presParOf" srcId="{C5534E82-DF5F-49BA-8EB7-326AA5DAC685}" destId="{579C0044-8804-410F-BB18-2C801E8CF263}" srcOrd="0" destOrd="0" presId="urn:microsoft.com/office/officeart/2005/8/layout/default"/>
    <dgm:cxn modelId="{6C2CA278-278F-4CF3-B802-24C48CD3218A}" type="presParOf" srcId="{C5534E82-DF5F-49BA-8EB7-326AA5DAC685}" destId="{66F4332F-02EA-4845-AD1B-2A62FEA013A5}" srcOrd="1" destOrd="0" presId="urn:microsoft.com/office/officeart/2005/8/layout/default"/>
    <dgm:cxn modelId="{5697DB93-569E-4FDA-ABFC-B91024A8AE7A}" type="presParOf" srcId="{C5534E82-DF5F-49BA-8EB7-326AA5DAC685}" destId="{13C5AA03-2E01-4456-B439-DED58882F7B0}" srcOrd="2" destOrd="0" presId="urn:microsoft.com/office/officeart/2005/8/layout/default"/>
    <dgm:cxn modelId="{8DBCAEAC-D821-4B35-9ED3-754E5B100809}" type="presParOf" srcId="{C5534E82-DF5F-49BA-8EB7-326AA5DAC685}" destId="{4C23F21E-4F6A-45F7-8115-A7F132038683}" srcOrd="3" destOrd="0" presId="urn:microsoft.com/office/officeart/2005/8/layout/default"/>
    <dgm:cxn modelId="{B8C58741-7FE8-4362-9B4D-7F979C0E6D0C}" type="presParOf" srcId="{C5534E82-DF5F-49BA-8EB7-326AA5DAC685}" destId="{89D2B583-48E3-4100-98FE-A5CF183C4AE0}" srcOrd="4" destOrd="0" presId="urn:microsoft.com/office/officeart/2005/8/layout/default"/>
    <dgm:cxn modelId="{DAE2D22F-9ED7-4D86-A7A5-13746D325428}" type="presParOf" srcId="{C5534E82-DF5F-49BA-8EB7-326AA5DAC685}" destId="{3D682959-67E2-4C5B-8F03-0485B15D1701}" srcOrd="5" destOrd="0" presId="urn:microsoft.com/office/officeart/2005/8/layout/default"/>
    <dgm:cxn modelId="{B4BAB075-FCC2-4DE7-9DFF-E68AA3F6EDF2}" type="presParOf" srcId="{C5534E82-DF5F-49BA-8EB7-326AA5DAC685}" destId="{11231DF6-9D25-4B89-82BE-F11842CA4E55}" srcOrd="6" destOrd="0" presId="urn:microsoft.com/office/officeart/2005/8/layout/default"/>
    <dgm:cxn modelId="{451E0D6B-8A2D-4344-A45B-D61C901F7519}" type="presParOf" srcId="{C5534E82-DF5F-49BA-8EB7-326AA5DAC685}" destId="{A983626C-F67C-4140-98B1-8ADD11DAA181}" srcOrd="7" destOrd="0" presId="urn:microsoft.com/office/officeart/2005/8/layout/default"/>
    <dgm:cxn modelId="{8DD7A1D1-3CE9-4206-8727-DD06BCF1FF88}" type="presParOf" srcId="{C5534E82-DF5F-49BA-8EB7-326AA5DAC685}" destId="{86EB95E2-F1A0-47B8-8447-4984F221AF6B}" srcOrd="8" destOrd="0" presId="urn:microsoft.com/office/officeart/2005/8/layout/default"/>
    <dgm:cxn modelId="{6C360F92-AC45-4FD6-98B9-C3A39E9EA8A1}" type="presParOf" srcId="{C5534E82-DF5F-49BA-8EB7-326AA5DAC685}" destId="{5CC7B82B-0BF4-4697-954B-604B7A00D3D8}" srcOrd="9" destOrd="0" presId="urn:microsoft.com/office/officeart/2005/8/layout/default"/>
    <dgm:cxn modelId="{9DA43E5B-E7CD-41BE-B7CC-66A4A2DCDD3C}" type="presParOf" srcId="{C5534E82-DF5F-49BA-8EB7-326AA5DAC685}" destId="{26B7B473-9B9B-4BFE-9C2E-64B2FAC3ED9A}" srcOrd="10" destOrd="0" presId="urn:microsoft.com/office/officeart/2005/8/layout/default"/>
    <dgm:cxn modelId="{448D75AE-1638-45CF-B794-CAFABFBA3DE3}" type="presParOf" srcId="{C5534E82-DF5F-49BA-8EB7-326AA5DAC685}" destId="{E1BC3944-EA05-4285-8B75-14F11AC02C1B}" srcOrd="11" destOrd="0" presId="urn:microsoft.com/office/officeart/2005/8/layout/default"/>
    <dgm:cxn modelId="{388C1722-DB5A-47A3-823D-5481F7396DAC}" type="presParOf" srcId="{C5534E82-DF5F-49BA-8EB7-326AA5DAC685}" destId="{3C203043-69A3-47E3-B78B-B1B9F0AC886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0926D7-0139-4D54-A9C6-ADCDC3E54DE9}"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0265583-0AD8-469D-9DB5-5364A1D308B8}">
      <dgm:prSet custT="1"/>
      <dgm:spPr/>
      <dgm:t>
        <a:bodyPr/>
        <a:lstStyle/>
        <a:p>
          <a:pPr algn="just"/>
          <a:r>
            <a:rPr lang="en-US" sz="1800" b="1" i="0" dirty="0">
              <a:latin typeface="Times New Roman" panose="02020603050405020304" pitchFamily="18" charset="0"/>
              <a:cs typeface="Times New Roman" panose="02020603050405020304" pitchFamily="18" charset="0"/>
            </a:rPr>
            <a:t>Procedure</a:t>
          </a:r>
          <a:endParaRPr lang="en-US" sz="1800" dirty="0">
            <a:latin typeface="Times New Roman" panose="02020603050405020304" pitchFamily="18" charset="0"/>
            <a:cs typeface="Times New Roman" panose="02020603050405020304" pitchFamily="18" charset="0"/>
          </a:endParaRPr>
        </a:p>
      </dgm:t>
    </dgm:pt>
    <dgm:pt modelId="{C4FCBAA1-DDE5-46DE-B995-B32A0D603E37}" type="parTrans" cxnId="{C76C9267-082E-4F9B-A1A8-7041FCDD40FA}">
      <dgm:prSet/>
      <dgm:spPr/>
      <dgm:t>
        <a:bodyPr/>
        <a:lstStyle/>
        <a:p>
          <a:endParaRPr lang="en-US"/>
        </a:p>
      </dgm:t>
    </dgm:pt>
    <dgm:pt modelId="{D35E46C9-3FDC-4FA5-8F9C-A12A2F5D1B02}" type="sibTrans" cxnId="{C76C9267-082E-4F9B-A1A8-7041FCDD40FA}">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8407FB7D-8766-4A03-B10B-CBD2256CDAB1}">
      <dgm:prSet custT="1"/>
      <dgm:spPr/>
      <dgm:t>
        <a:bodyPr/>
        <a:lstStyle/>
        <a:p>
          <a:pPr algn="just"/>
          <a:r>
            <a:rPr lang="en-US" sz="1800" b="0" i="0">
              <a:latin typeface="Times New Roman" panose="02020603050405020304" pitchFamily="18" charset="0"/>
              <a:cs typeface="Times New Roman" panose="02020603050405020304" pitchFamily="18" charset="0"/>
            </a:rPr>
            <a:t>Connect the circuit as shown in the figure.</a:t>
          </a:r>
          <a:endParaRPr lang="en-US" sz="1800">
            <a:latin typeface="Times New Roman" panose="02020603050405020304" pitchFamily="18" charset="0"/>
            <a:cs typeface="Times New Roman" panose="02020603050405020304" pitchFamily="18" charset="0"/>
          </a:endParaRPr>
        </a:p>
      </dgm:t>
    </dgm:pt>
    <dgm:pt modelId="{7AB96562-0364-4CEC-8F75-3E9CED6CC160}" type="parTrans" cxnId="{1414B26E-16FD-498D-98E8-0985EDF074A9}">
      <dgm:prSet/>
      <dgm:spPr/>
      <dgm:t>
        <a:bodyPr/>
        <a:lstStyle/>
        <a:p>
          <a:endParaRPr lang="en-US"/>
        </a:p>
      </dgm:t>
    </dgm:pt>
    <dgm:pt modelId="{81832C5A-0095-46BE-BE77-28507DBA46AC}" type="sibTrans" cxnId="{1414B26E-16FD-498D-98E8-0985EDF074A9}">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77A82356-F95A-4C61-A469-D3017D4C86E0}">
      <dgm:prSet custT="1"/>
      <dgm:spPr/>
      <dgm:t>
        <a:bodyPr/>
        <a:lstStyle/>
        <a:p>
          <a:pPr algn="just"/>
          <a:r>
            <a:rPr lang="en-US" sz="1800" b="0" i="0" dirty="0">
              <a:latin typeface="Times New Roman" panose="02020603050405020304" pitchFamily="18" charset="0"/>
              <a:cs typeface="Times New Roman" panose="02020603050405020304" pitchFamily="18" charset="0"/>
            </a:rPr>
            <a:t>With the help of sandpaper, remove the insulation from the ends of connecting copper wire.</a:t>
          </a:r>
          <a:endParaRPr lang="en-US" sz="1800" dirty="0">
            <a:latin typeface="Times New Roman" panose="02020603050405020304" pitchFamily="18" charset="0"/>
            <a:cs typeface="Times New Roman" panose="02020603050405020304" pitchFamily="18" charset="0"/>
          </a:endParaRPr>
        </a:p>
      </dgm:t>
    </dgm:pt>
    <dgm:pt modelId="{90EB58A5-F22A-4158-8B3E-59D6252B5F6E}" type="parTrans" cxnId="{79C05825-B19E-4C01-BD7B-CE3D666589F8}">
      <dgm:prSet/>
      <dgm:spPr/>
      <dgm:t>
        <a:bodyPr/>
        <a:lstStyle/>
        <a:p>
          <a:endParaRPr lang="en-US"/>
        </a:p>
      </dgm:t>
    </dgm:pt>
    <dgm:pt modelId="{2C137154-5E2C-42C7-B2AB-CCC1232AF279}" type="sibTrans" cxnId="{79C05825-B19E-4C01-BD7B-CE3D666589F8}">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4D1DB9ED-8078-4074-8B69-D9DC350739C2}">
      <dgm:prSet custT="1"/>
      <dgm:spPr/>
      <dgm:t>
        <a:bodyPr/>
        <a:lstStyle/>
        <a:p>
          <a:pPr algn="just"/>
          <a:r>
            <a:rPr lang="en-US" sz="1800" b="0" i="0">
              <a:latin typeface="Times New Roman" panose="02020603050405020304" pitchFamily="18" charset="0"/>
              <a:cs typeface="Times New Roman" panose="02020603050405020304" pitchFamily="18" charset="0"/>
            </a:rPr>
            <a:t>Measure the EMF (</a:t>
          </a:r>
          <a:r>
            <a:rPr lang="en-US" sz="1800" b="0" i="1">
              <a:latin typeface="Times New Roman" panose="02020603050405020304" pitchFamily="18" charset="0"/>
              <a:cs typeface="Times New Roman" panose="02020603050405020304" pitchFamily="18" charset="0"/>
            </a:rPr>
            <a:t>E</a:t>
          </a:r>
          <a:r>
            <a:rPr lang="en-US" sz="1800" b="0" i="0">
              <a:latin typeface="Times New Roman" panose="02020603050405020304" pitchFamily="18" charset="0"/>
              <a:cs typeface="Times New Roman" panose="02020603050405020304" pitchFamily="18" charset="0"/>
            </a:rPr>
            <a:t>) of the battery and the EMFs (</a:t>
          </a:r>
          <a:r>
            <a:rPr lang="en-US" sz="1800" b="0" i="1">
              <a:latin typeface="Times New Roman" panose="02020603050405020304" pitchFamily="18" charset="0"/>
              <a:cs typeface="Times New Roman" panose="02020603050405020304" pitchFamily="18" charset="0"/>
            </a:rPr>
            <a:t>E</a:t>
          </a:r>
          <a:r>
            <a:rPr lang="en-US" sz="1800" b="0" i="1" baseline="-25000">
              <a:latin typeface="Times New Roman" panose="02020603050405020304" pitchFamily="18" charset="0"/>
              <a:cs typeface="Times New Roman" panose="02020603050405020304" pitchFamily="18" charset="0"/>
            </a:rPr>
            <a:t>1</a:t>
          </a:r>
          <a:r>
            <a:rPr lang="en-US" sz="1800" b="0" i="0">
              <a:latin typeface="Times New Roman" panose="02020603050405020304" pitchFamily="18" charset="0"/>
              <a:cs typeface="Times New Roman" panose="02020603050405020304" pitchFamily="18" charset="0"/>
            </a:rPr>
            <a:t> and </a:t>
          </a:r>
          <a:r>
            <a:rPr lang="en-US" sz="1800" b="0" i="1">
              <a:latin typeface="Times New Roman" panose="02020603050405020304" pitchFamily="18" charset="0"/>
              <a:cs typeface="Times New Roman" panose="02020603050405020304" pitchFamily="18" charset="0"/>
            </a:rPr>
            <a:t>E</a:t>
          </a:r>
          <a:r>
            <a:rPr lang="en-US" sz="1800" b="0" i="1" baseline="-25000">
              <a:latin typeface="Times New Roman" panose="02020603050405020304" pitchFamily="18" charset="0"/>
              <a:cs typeface="Times New Roman" panose="02020603050405020304" pitchFamily="18" charset="0"/>
            </a:rPr>
            <a:t>2</a:t>
          </a:r>
          <a:r>
            <a:rPr lang="en-US" sz="1800" b="0" i="0">
              <a:latin typeface="Times New Roman" panose="02020603050405020304" pitchFamily="18" charset="0"/>
              <a:cs typeface="Times New Roman" panose="02020603050405020304" pitchFamily="18" charset="0"/>
            </a:rPr>
            <a:t>) of the cell and see if </a:t>
          </a:r>
          <a:r>
            <a:rPr lang="en-US" sz="1800" b="0" i="1">
              <a:latin typeface="Times New Roman" panose="02020603050405020304" pitchFamily="18" charset="0"/>
              <a:cs typeface="Times New Roman" panose="02020603050405020304" pitchFamily="18" charset="0"/>
            </a:rPr>
            <a:t>E</a:t>
          </a:r>
          <a:r>
            <a:rPr lang="en-US" sz="1800" b="0" i="1" baseline="-25000">
              <a:latin typeface="Times New Roman" panose="02020603050405020304" pitchFamily="18" charset="0"/>
              <a:cs typeface="Times New Roman" panose="02020603050405020304" pitchFamily="18" charset="0"/>
            </a:rPr>
            <a:t>1 </a:t>
          </a:r>
          <a:r>
            <a:rPr lang="en-US" sz="1800" b="0" i="0">
              <a:latin typeface="Times New Roman" panose="02020603050405020304" pitchFamily="18" charset="0"/>
              <a:cs typeface="Times New Roman" panose="02020603050405020304" pitchFamily="18" charset="0"/>
            </a:rPr>
            <a:t>&gt; </a:t>
          </a:r>
          <a:r>
            <a:rPr lang="en-US" sz="1800" b="0" i="1">
              <a:latin typeface="Times New Roman" panose="02020603050405020304" pitchFamily="18" charset="0"/>
              <a:cs typeface="Times New Roman" panose="02020603050405020304" pitchFamily="18" charset="0"/>
            </a:rPr>
            <a:t>E</a:t>
          </a:r>
          <a:r>
            <a:rPr lang="en-US" sz="1800" b="0" i="0">
              <a:latin typeface="Times New Roman" panose="02020603050405020304" pitchFamily="18" charset="0"/>
              <a:cs typeface="Times New Roman" panose="02020603050405020304" pitchFamily="18" charset="0"/>
            </a:rPr>
            <a:t> and </a:t>
          </a:r>
          <a:r>
            <a:rPr lang="en-US" sz="1800" b="0" i="1">
              <a:latin typeface="Times New Roman" panose="02020603050405020304" pitchFamily="18" charset="0"/>
              <a:cs typeface="Times New Roman" panose="02020603050405020304" pitchFamily="18" charset="0"/>
            </a:rPr>
            <a:t>E</a:t>
          </a:r>
          <a:r>
            <a:rPr lang="en-US" sz="1800" b="0" i="1" baseline="-25000">
              <a:latin typeface="Times New Roman" panose="02020603050405020304" pitchFamily="18" charset="0"/>
              <a:cs typeface="Times New Roman" panose="02020603050405020304" pitchFamily="18" charset="0"/>
            </a:rPr>
            <a:t>2</a:t>
          </a:r>
          <a:r>
            <a:rPr lang="en-US" sz="1800" b="0" i="0">
              <a:latin typeface="Times New Roman" panose="02020603050405020304" pitchFamily="18" charset="0"/>
              <a:cs typeface="Times New Roman" panose="02020603050405020304" pitchFamily="18" charset="0"/>
            </a:rPr>
            <a:t> &gt; </a:t>
          </a:r>
          <a:r>
            <a:rPr lang="en-US" sz="1800" b="0" i="1">
              <a:latin typeface="Times New Roman" panose="02020603050405020304" pitchFamily="18" charset="0"/>
              <a:cs typeface="Times New Roman" panose="02020603050405020304" pitchFamily="18" charset="0"/>
            </a:rPr>
            <a:t>E</a:t>
          </a:r>
          <a:r>
            <a:rPr lang="en-US" sz="1800" b="0" i="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dgm:t>
    </dgm:pt>
    <dgm:pt modelId="{0A3C7048-EDF6-4301-B4A5-DA3965AEA2AE}" type="parTrans" cxnId="{1F324033-04BB-45F7-85EA-63258956325B}">
      <dgm:prSet/>
      <dgm:spPr/>
      <dgm:t>
        <a:bodyPr/>
        <a:lstStyle/>
        <a:p>
          <a:endParaRPr lang="en-US"/>
        </a:p>
      </dgm:t>
    </dgm:pt>
    <dgm:pt modelId="{CC94F4B4-0FED-4A1E-8868-811EF1880BB4}" type="sibTrans" cxnId="{1F324033-04BB-45F7-85EA-63258956325B}">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F7951F00-9588-4DE0-BED4-ED2F790497FE}">
      <dgm:prSet custT="1"/>
      <dgm:spPr/>
      <dgm:t>
        <a:bodyPr/>
        <a:lstStyle/>
        <a:p>
          <a:pPr algn="just"/>
          <a:r>
            <a:rPr lang="en-US" sz="1800" b="0" i="0">
              <a:latin typeface="Times New Roman" panose="02020603050405020304" pitchFamily="18" charset="0"/>
              <a:cs typeface="Times New Roman" panose="02020603050405020304" pitchFamily="18" charset="0"/>
            </a:rPr>
            <a:t>Connect the positive pole of the battery to the zero ends (P) of the potentiometer and the negative pole through the one-way key, low resistance rheostat, and the ammeter to the other end of the potentiometer (Q).</a:t>
          </a:r>
          <a:endParaRPr lang="en-US" sz="1800">
            <a:latin typeface="Times New Roman" panose="02020603050405020304" pitchFamily="18" charset="0"/>
            <a:cs typeface="Times New Roman" panose="02020603050405020304" pitchFamily="18" charset="0"/>
          </a:endParaRPr>
        </a:p>
      </dgm:t>
    </dgm:pt>
    <dgm:pt modelId="{AA0DFB4E-AB0B-4BDA-95F5-B0EB0D871D91}" type="parTrans" cxnId="{1BBD9ABD-2E7F-4EA9-842C-C921844F0F3B}">
      <dgm:prSet/>
      <dgm:spPr/>
      <dgm:t>
        <a:bodyPr/>
        <a:lstStyle/>
        <a:p>
          <a:endParaRPr lang="en-US"/>
        </a:p>
      </dgm:t>
    </dgm:pt>
    <dgm:pt modelId="{6977C8D0-EA14-49A5-B3A2-A2B9C0350414}" type="sibTrans" cxnId="{1BBD9ABD-2E7F-4EA9-842C-C921844F0F3B}">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3FA13CC9-96EA-4DEC-9A91-12A7BF3DF5C1}">
      <dgm:prSet custT="1"/>
      <dgm:spPr/>
      <dgm:t>
        <a:bodyPr/>
        <a:lstStyle/>
        <a:p>
          <a:pPr algn="just"/>
          <a:r>
            <a:rPr lang="en-US" sz="1800" b="0" i="0" dirty="0">
              <a:latin typeface="Times New Roman" panose="02020603050405020304" pitchFamily="18" charset="0"/>
              <a:cs typeface="Times New Roman" panose="02020603050405020304" pitchFamily="18" charset="0"/>
            </a:rPr>
            <a:t>Connect the positive poles of the cells to the terminal at the zero ends (P) and the negative poles to the terminals </a:t>
          </a:r>
          <a:r>
            <a:rPr lang="en-US" sz="1800" b="0" i="1" dirty="0">
              <a:latin typeface="Times New Roman" panose="02020603050405020304" pitchFamily="18" charset="0"/>
              <a:cs typeface="Times New Roman" panose="02020603050405020304" pitchFamily="18" charset="0"/>
            </a:rPr>
            <a:t>a</a:t>
          </a:r>
          <a:r>
            <a:rPr lang="en-US" sz="1800" b="0" i="0" dirty="0">
              <a:latin typeface="Times New Roman" panose="02020603050405020304" pitchFamily="18" charset="0"/>
              <a:cs typeface="Times New Roman" panose="02020603050405020304" pitchFamily="18" charset="0"/>
            </a:rPr>
            <a:t> and</a:t>
          </a:r>
          <a:r>
            <a:rPr lang="en-US" sz="1800" b="0" i="1" dirty="0">
              <a:latin typeface="Times New Roman" panose="02020603050405020304" pitchFamily="18" charset="0"/>
              <a:cs typeface="Times New Roman" panose="02020603050405020304" pitchFamily="18" charset="0"/>
            </a:rPr>
            <a:t> b</a:t>
          </a:r>
          <a:r>
            <a:rPr lang="en-US" sz="1800" b="0" i="0" dirty="0">
              <a:latin typeface="Times New Roman" panose="02020603050405020304" pitchFamily="18" charset="0"/>
              <a:cs typeface="Times New Roman" panose="02020603050405020304" pitchFamily="18" charset="0"/>
            </a:rPr>
            <a:t> of the two-way key.</a:t>
          </a:r>
          <a:endParaRPr lang="en-US" sz="1800" dirty="0">
            <a:latin typeface="Times New Roman" panose="02020603050405020304" pitchFamily="18" charset="0"/>
            <a:cs typeface="Times New Roman" panose="02020603050405020304" pitchFamily="18" charset="0"/>
          </a:endParaRPr>
        </a:p>
      </dgm:t>
    </dgm:pt>
    <dgm:pt modelId="{CED55261-E0F3-43DC-AE82-752B57D260F1}" type="parTrans" cxnId="{179564A6-3830-4430-B1C5-6FAD874D08B0}">
      <dgm:prSet/>
      <dgm:spPr/>
      <dgm:t>
        <a:bodyPr/>
        <a:lstStyle/>
        <a:p>
          <a:endParaRPr lang="en-US"/>
        </a:p>
      </dgm:t>
    </dgm:pt>
    <dgm:pt modelId="{96148DCC-8182-4B84-AC77-5C1EE9850ECA}" type="sibTrans" cxnId="{179564A6-3830-4430-B1C5-6FAD874D08B0}">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5A820736-C3CB-453C-BADE-662710C23708}">
      <dgm:prSet custT="1"/>
      <dgm:spPr/>
      <dgm:t>
        <a:bodyPr/>
        <a:lstStyle/>
        <a:p>
          <a:pPr algn="just"/>
          <a:r>
            <a:rPr lang="en-US" sz="1800" b="0" i="0">
              <a:latin typeface="Times New Roman" panose="02020603050405020304" pitchFamily="18" charset="0"/>
              <a:cs typeface="Times New Roman" panose="02020603050405020304" pitchFamily="18" charset="0"/>
            </a:rPr>
            <a:t>Connect the common terminal</a:t>
          </a:r>
          <a:r>
            <a:rPr lang="en-US" sz="1800" b="0" i="1">
              <a:latin typeface="Times New Roman" panose="02020603050405020304" pitchFamily="18" charset="0"/>
              <a:cs typeface="Times New Roman" panose="02020603050405020304" pitchFamily="18" charset="0"/>
            </a:rPr>
            <a:t> c </a:t>
          </a:r>
          <a:r>
            <a:rPr lang="en-US" sz="1800" b="0" i="0">
              <a:latin typeface="Times New Roman" panose="02020603050405020304" pitchFamily="18" charset="0"/>
              <a:cs typeface="Times New Roman" panose="02020603050405020304" pitchFamily="18" charset="0"/>
            </a:rPr>
            <a:t>of the two-way key through a galvanometer (</a:t>
          </a:r>
          <a:r>
            <a:rPr lang="en-US" sz="1800" b="0" i="1">
              <a:latin typeface="Times New Roman" panose="02020603050405020304" pitchFamily="18" charset="0"/>
              <a:cs typeface="Times New Roman" panose="02020603050405020304" pitchFamily="18" charset="0"/>
            </a:rPr>
            <a:t>G</a:t>
          </a:r>
          <a:r>
            <a:rPr lang="en-US" sz="1800" b="0" i="0">
              <a:latin typeface="Times New Roman" panose="02020603050405020304" pitchFamily="18" charset="0"/>
              <a:cs typeface="Times New Roman" panose="02020603050405020304" pitchFamily="18" charset="0"/>
            </a:rPr>
            <a:t>) and a resistance box to the jockey </a:t>
          </a:r>
          <a:r>
            <a:rPr lang="en-US" sz="1800" b="0" i="1">
              <a:latin typeface="Times New Roman" panose="02020603050405020304" pitchFamily="18" charset="0"/>
              <a:cs typeface="Times New Roman" panose="02020603050405020304" pitchFamily="18" charset="0"/>
            </a:rPr>
            <a:t>J</a:t>
          </a:r>
          <a:r>
            <a:rPr lang="en-US" sz="1800" b="0" i="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dgm:t>
    </dgm:pt>
    <dgm:pt modelId="{9E2255D8-E74F-4A0F-BDE1-99651EB82135}" type="parTrans" cxnId="{18038CE5-B34D-4818-80AD-77EE1E23F8F1}">
      <dgm:prSet/>
      <dgm:spPr/>
      <dgm:t>
        <a:bodyPr/>
        <a:lstStyle/>
        <a:p>
          <a:endParaRPr lang="en-US"/>
        </a:p>
      </dgm:t>
    </dgm:pt>
    <dgm:pt modelId="{B8AE5E28-98D8-4ECC-B29E-6FDB4CA0340E}" type="sibTrans" cxnId="{18038CE5-B34D-4818-80AD-77EE1E23F8F1}">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7669141E-FDFD-477E-85C7-252910CE7D23}">
      <dgm:prSet custT="1"/>
      <dgm:spPr/>
      <dgm:t>
        <a:bodyPr/>
        <a:lstStyle/>
        <a:p>
          <a:pPr algn="just"/>
          <a:r>
            <a:rPr lang="en-US" sz="1800" b="0" i="0">
              <a:latin typeface="Times New Roman" panose="02020603050405020304" pitchFamily="18" charset="0"/>
              <a:cs typeface="Times New Roman" panose="02020603050405020304" pitchFamily="18" charset="0"/>
            </a:rPr>
            <a:t>Take maximum current from the battery by making the rheostat resistance zero.</a:t>
          </a:r>
          <a:endParaRPr lang="en-US" sz="1800">
            <a:latin typeface="Times New Roman" panose="02020603050405020304" pitchFamily="18" charset="0"/>
            <a:cs typeface="Times New Roman" panose="02020603050405020304" pitchFamily="18" charset="0"/>
          </a:endParaRPr>
        </a:p>
      </dgm:t>
    </dgm:pt>
    <dgm:pt modelId="{246DCDDA-91A7-43C9-A317-9FF2696290F3}" type="parTrans" cxnId="{55A25C97-66EA-46DD-B638-D993B88C33E6}">
      <dgm:prSet/>
      <dgm:spPr/>
      <dgm:t>
        <a:bodyPr/>
        <a:lstStyle/>
        <a:p>
          <a:endParaRPr lang="en-US"/>
        </a:p>
      </dgm:t>
    </dgm:pt>
    <dgm:pt modelId="{E689F34C-ACDE-4C8B-BAA8-C5D911B4A449}" type="sibTrans" cxnId="{55A25C97-66EA-46DD-B638-D993B88C33E6}">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3F1D7456-7C45-4966-8BD4-0D8EA9CDB93C}">
      <dgm:prSet custT="1"/>
      <dgm:spPr/>
      <dgm:t>
        <a:bodyPr/>
        <a:lstStyle/>
        <a:p>
          <a:pPr algn="just"/>
          <a:r>
            <a:rPr lang="en-US" sz="1800" b="0" i="0">
              <a:latin typeface="Times New Roman" panose="02020603050405020304" pitchFamily="18" charset="0"/>
              <a:cs typeface="Times New Roman" panose="02020603050405020304" pitchFamily="18" charset="0"/>
            </a:rPr>
            <a:t>Insert the plugin, the one-way key through the resistance box and the galvanometer to the jockey </a:t>
          </a:r>
          <a:r>
            <a:rPr lang="en-US" sz="1800" b="0" i="1">
              <a:latin typeface="Times New Roman" panose="02020603050405020304" pitchFamily="18" charset="0"/>
              <a:cs typeface="Times New Roman" panose="02020603050405020304" pitchFamily="18" charset="0"/>
            </a:rPr>
            <a:t>J</a:t>
          </a:r>
          <a:r>
            <a:rPr lang="en-US" sz="1800" b="0" i="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dgm:t>
    </dgm:pt>
    <dgm:pt modelId="{7825D024-8B78-4228-BA81-B2B3690BEAD0}" type="parTrans" cxnId="{9E146FB4-FD03-4116-AFEE-A4EA5DEA38CA}">
      <dgm:prSet/>
      <dgm:spPr/>
      <dgm:t>
        <a:bodyPr/>
        <a:lstStyle/>
        <a:p>
          <a:endParaRPr lang="en-US"/>
        </a:p>
      </dgm:t>
    </dgm:pt>
    <dgm:pt modelId="{D8C2BADF-5F3E-4DC4-B9B7-A20CB30CA6EC}" type="sibTrans" cxnId="{9E146FB4-FD03-4116-AFEE-A4EA5DEA38CA}">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AE74D239-02E3-4BF2-86F5-97FF6027EF56}">
      <dgm:prSet custT="1"/>
      <dgm:spPr/>
      <dgm:t>
        <a:bodyPr/>
        <a:lstStyle/>
        <a:p>
          <a:pPr algn="just"/>
          <a:r>
            <a:rPr lang="en-US" sz="1800" b="0" i="0">
              <a:latin typeface="Times New Roman" panose="02020603050405020304" pitchFamily="18" charset="0"/>
              <a:cs typeface="Times New Roman" panose="02020603050405020304" pitchFamily="18" charset="0"/>
            </a:rPr>
            <a:t>Take out the 2000 Ω plug from the resistance box.</a:t>
          </a:r>
          <a:endParaRPr lang="en-US" sz="1800">
            <a:latin typeface="Times New Roman" panose="02020603050405020304" pitchFamily="18" charset="0"/>
            <a:cs typeface="Times New Roman" panose="02020603050405020304" pitchFamily="18" charset="0"/>
          </a:endParaRPr>
        </a:p>
      </dgm:t>
    </dgm:pt>
    <dgm:pt modelId="{77070E99-A569-472C-B7E4-749B5936DBFF}" type="parTrans" cxnId="{3D2C95FB-35A9-45D9-9378-E708C83A1352}">
      <dgm:prSet/>
      <dgm:spPr/>
      <dgm:t>
        <a:bodyPr/>
        <a:lstStyle/>
        <a:p>
          <a:endParaRPr lang="en-US"/>
        </a:p>
      </dgm:t>
    </dgm:pt>
    <dgm:pt modelId="{49DD3E8E-C926-42E3-AF92-A988E3EF647E}" type="sibTrans" cxnId="{3D2C95FB-35A9-45D9-9378-E708C83A1352}">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FD260BC1-EC98-4295-AE4C-A2CF83400959}">
      <dgm:prSet custT="1"/>
      <dgm:spPr/>
      <dgm:t>
        <a:bodyPr/>
        <a:lstStyle/>
        <a:p>
          <a:pPr algn="just"/>
          <a:r>
            <a:rPr lang="en-US" sz="1800" b="0" i="0">
              <a:latin typeface="Times New Roman" panose="02020603050405020304" pitchFamily="18" charset="0"/>
              <a:cs typeface="Times New Roman" panose="02020603050405020304" pitchFamily="18" charset="0"/>
            </a:rPr>
            <a:t>Note down the direction of the deflection in the galvanometer by pressing the jockey at zero ends.</a:t>
          </a:r>
          <a:endParaRPr lang="en-US" sz="1800">
            <a:latin typeface="Times New Roman" panose="02020603050405020304" pitchFamily="18" charset="0"/>
            <a:cs typeface="Times New Roman" panose="02020603050405020304" pitchFamily="18" charset="0"/>
          </a:endParaRPr>
        </a:p>
      </dgm:t>
    </dgm:pt>
    <dgm:pt modelId="{43681FDD-01BC-416A-9A70-455665C0FA6A}" type="parTrans" cxnId="{69A34715-E447-48E2-8345-20CD474F48D8}">
      <dgm:prSet/>
      <dgm:spPr/>
      <dgm:t>
        <a:bodyPr/>
        <a:lstStyle/>
        <a:p>
          <a:endParaRPr lang="en-US"/>
        </a:p>
      </dgm:t>
    </dgm:pt>
    <dgm:pt modelId="{7445ECCA-87DC-4F01-B63C-07B441FC75DF}" type="sibTrans" cxnId="{69A34715-E447-48E2-8345-20CD474F48D8}">
      <dgm:prSet/>
      <dgm:spPr/>
      <dgm:t>
        <a:bodyPr/>
        <a:lstStyle/>
        <a:p>
          <a:endParaRPr lang="en-US"/>
        </a:p>
      </dgm:t>
    </dgm:pt>
    <dgm:pt modelId="{73DBED12-2D42-41BA-A743-7F71EA1118C0}" type="pres">
      <dgm:prSet presAssocID="{110926D7-0139-4D54-A9C6-ADCDC3E54DE9}" presName="Name0" presStyleCnt="0">
        <dgm:presLayoutVars>
          <dgm:dir/>
          <dgm:resizeHandles val="exact"/>
        </dgm:presLayoutVars>
      </dgm:prSet>
      <dgm:spPr/>
    </dgm:pt>
    <dgm:pt modelId="{976BBFC3-3F5A-4EB0-9DE3-005FA5D361D4}" type="pres">
      <dgm:prSet presAssocID="{E0265583-0AD8-469D-9DB5-5364A1D308B8}" presName="node" presStyleLbl="node1" presStyleIdx="0" presStyleCnt="11">
        <dgm:presLayoutVars>
          <dgm:bulletEnabled val="1"/>
        </dgm:presLayoutVars>
      </dgm:prSet>
      <dgm:spPr/>
    </dgm:pt>
    <dgm:pt modelId="{D4DA20C6-6E2E-4CC5-8088-7A7F2D85A972}" type="pres">
      <dgm:prSet presAssocID="{D35E46C9-3FDC-4FA5-8F9C-A12A2F5D1B02}" presName="sibTrans" presStyleLbl="sibTrans1D1" presStyleIdx="0" presStyleCnt="10"/>
      <dgm:spPr/>
    </dgm:pt>
    <dgm:pt modelId="{75B43F76-E715-4954-9926-561A097BD01E}" type="pres">
      <dgm:prSet presAssocID="{D35E46C9-3FDC-4FA5-8F9C-A12A2F5D1B02}" presName="connectorText" presStyleLbl="sibTrans1D1" presStyleIdx="0" presStyleCnt="10"/>
      <dgm:spPr/>
    </dgm:pt>
    <dgm:pt modelId="{9DDB2711-57AE-4776-8AD5-9010FCA2B823}" type="pres">
      <dgm:prSet presAssocID="{8407FB7D-8766-4A03-B10B-CBD2256CDAB1}" presName="node" presStyleLbl="node1" presStyleIdx="1" presStyleCnt="11">
        <dgm:presLayoutVars>
          <dgm:bulletEnabled val="1"/>
        </dgm:presLayoutVars>
      </dgm:prSet>
      <dgm:spPr/>
    </dgm:pt>
    <dgm:pt modelId="{35B53AFB-E773-4EAC-BD0A-0BB50A6CE440}" type="pres">
      <dgm:prSet presAssocID="{81832C5A-0095-46BE-BE77-28507DBA46AC}" presName="sibTrans" presStyleLbl="sibTrans1D1" presStyleIdx="1" presStyleCnt="10"/>
      <dgm:spPr/>
    </dgm:pt>
    <dgm:pt modelId="{2B70E21A-5D0F-4807-AE29-8C90C78C2E45}" type="pres">
      <dgm:prSet presAssocID="{81832C5A-0095-46BE-BE77-28507DBA46AC}" presName="connectorText" presStyleLbl="sibTrans1D1" presStyleIdx="1" presStyleCnt="10"/>
      <dgm:spPr/>
    </dgm:pt>
    <dgm:pt modelId="{3F40FB9B-FF77-4BBE-A934-ACCD7F99F2A1}" type="pres">
      <dgm:prSet presAssocID="{77A82356-F95A-4C61-A469-D3017D4C86E0}" presName="node" presStyleLbl="node1" presStyleIdx="2" presStyleCnt="11">
        <dgm:presLayoutVars>
          <dgm:bulletEnabled val="1"/>
        </dgm:presLayoutVars>
      </dgm:prSet>
      <dgm:spPr/>
    </dgm:pt>
    <dgm:pt modelId="{BCED283B-C687-40F6-85F1-9750E440FE1A}" type="pres">
      <dgm:prSet presAssocID="{2C137154-5E2C-42C7-B2AB-CCC1232AF279}" presName="sibTrans" presStyleLbl="sibTrans1D1" presStyleIdx="2" presStyleCnt="10"/>
      <dgm:spPr/>
    </dgm:pt>
    <dgm:pt modelId="{F3CE5A1E-4013-48A7-B133-E7C870D841E7}" type="pres">
      <dgm:prSet presAssocID="{2C137154-5E2C-42C7-B2AB-CCC1232AF279}" presName="connectorText" presStyleLbl="sibTrans1D1" presStyleIdx="2" presStyleCnt="10"/>
      <dgm:spPr/>
    </dgm:pt>
    <dgm:pt modelId="{C4EBF44F-46E1-46E7-84DA-0DBA67C77F17}" type="pres">
      <dgm:prSet presAssocID="{4D1DB9ED-8078-4074-8B69-D9DC350739C2}" presName="node" presStyleLbl="node1" presStyleIdx="3" presStyleCnt="11">
        <dgm:presLayoutVars>
          <dgm:bulletEnabled val="1"/>
        </dgm:presLayoutVars>
      </dgm:prSet>
      <dgm:spPr/>
    </dgm:pt>
    <dgm:pt modelId="{41D1E3B4-844F-427A-B631-A145E30AE991}" type="pres">
      <dgm:prSet presAssocID="{CC94F4B4-0FED-4A1E-8868-811EF1880BB4}" presName="sibTrans" presStyleLbl="sibTrans1D1" presStyleIdx="3" presStyleCnt="10"/>
      <dgm:spPr/>
    </dgm:pt>
    <dgm:pt modelId="{68DB5887-4DE8-42C4-87DF-DB3240C07AAC}" type="pres">
      <dgm:prSet presAssocID="{CC94F4B4-0FED-4A1E-8868-811EF1880BB4}" presName="connectorText" presStyleLbl="sibTrans1D1" presStyleIdx="3" presStyleCnt="10"/>
      <dgm:spPr/>
    </dgm:pt>
    <dgm:pt modelId="{F7460C10-A1F1-433C-B34C-3EE8932D9731}" type="pres">
      <dgm:prSet presAssocID="{F7951F00-9588-4DE0-BED4-ED2F790497FE}" presName="node" presStyleLbl="node1" presStyleIdx="4" presStyleCnt="11">
        <dgm:presLayoutVars>
          <dgm:bulletEnabled val="1"/>
        </dgm:presLayoutVars>
      </dgm:prSet>
      <dgm:spPr/>
    </dgm:pt>
    <dgm:pt modelId="{B1B9AABF-863F-4668-9A77-368B5D5C4E8B}" type="pres">
      <dgm:prSet presAssocID="{6977C8D0-EA14-49A5-B3A2-A2B9C0350414}" presName="sibTrans" presStyleLbl="sibTrans1D1" presStyleIdx="4" presStyleCnt="10"/>
      <dgm:spPr/>
    </dgm:pt>
    <dgm:pt modelId="{D0DFB66F-E76A-4B74-B3D2-EA4224FC2057}" type="pres">
      <dgm:prSet presAssocID="{6977C8D0-EA14-49A5-B3A2-A2B9C0350414}" presName="connectorText" presStyleLbl="sibTrans1D1" presStyleIdx="4" presStyleCnt="10"/>
      <dgm:spPr/>
    </dgm:pt>
    <dgm:pt modelId="{AF942180-F0E7-429A-BCB2-EF487A9D534A}" type="pres">
      <dgm:prSet presAssocID="{3FA13CC9-96EA-4DEC-9A91-12A7BF3DF5C1}" presName="node" presStyleLbl="node1" presStyleIdx="5" presStyleCnt="11" custScaleY="115109">
        <dgm:presLayoutVars>
          <dgm:bulletEnabled val="1"/>
        </dgm:presLayoutVars>
      </dgm:prSet>
      <dgm:spPr/>
    </dgm:pt>
    <dgm:pt modelId="{803A48DC-4049-4DDB-B7AF-58CF7EF1BB6F}" type="pres">
      <dgm:prSet presAssocID="{96148DCC-8182-4B84-AC77-5C1EE9850ECA}" presName="sibTrans" presStyleLbl="sibTrans1D1" presStyleIdx="5" presStyleCnt="10"/>
      <dgm:spPr/>
    </dgm:pt>
    <dgm:pt modelId="{4250C621-C9BA-4217-ACAC-3E0D0F50005A}" type="pres">
      <dgm:prSet presAssocID="{96148DCC-8182-4B84-AC77-5C1EE9850ECA}" presName="connectorText" presStyleLbl="sibTrans1D1" presStyleIdx="5" presStyleCnt="10"/>
      <dgm:spPr/>
    </dgm:pt>
    <dgm:pt modelId="{5B85C9F7-E89B-4DC3-AE4D-E80ABE7DDC11}" type="pres">
      <dgm:prSet presAssocID="{5A820736-C3CB-453C-BADE-662710C23708}" presName="node" presStyleLbl="node1" presStyleIdx="6" presStyleCnt="11">
        <dgm:presLayoutVars>
          <dgm:bulletEnabled val="1"/>
        </dgm:presLayoutVars>
      </dgm:prSet>
      <dgm:spPr/>
    </dgm:pt>
    <dgm:pt modelId="{67866639-5BE3-48E8-840B-CB8EE16A1D2D}" type="pres">
      <dgm:prSet presAssocID="{B8AE5E28-98D8-4ECC-B29E-6FDB4CA0340E}" presName="sibTrans" presStyleLbl="sibTrans1D1" presStyleIdx="6" presStyleCnt="10"/>
      <dgm:spPr/>
    </dgm:pt>
    <dgm:pt modelId="{517203E1-DD76-4B50-9F5E-DF54781BCC2F}" type="pres">
      <dgm:prSet presAssocID="{B8AE5E28-98D8-4ECC-B29E-6FDB4CA0340E}" presName="connectorText" presStyleLbl="sibTrans1D1" presStyleIdx="6" presStyleCnt="10"/>
      <dgm:spPr/>
    </dgm:pt>
    <dgm:pt modelId="{07990011-164B-42EE-908A-5F5A3571DDCC}" type="pres">
      <dgm:prSet presAssocID="{7669141E-FDFD-477E-85C7-252910CE7D23}" presName="node" presStyleLbl="node1" presStyleIdx="7" presStyleCnt="11">
        <dgm:presLayoutVars>
          <dgm:bulletEnabled val="1"/>
        </dgm:presLayoutVars>
      </dgm:prSet>
      <dgm:spPr/>
    </dgm:pt>
    <dgm:pt modelId="{DF96107D-0564-4EBA-B087-53F0D1625384}" type="pres">
      <dgm:prSet presAssocID="{E689F34C-ACDE-4C8B-BAA8-C5D911B4A449}" presName="sibTrans" presStyleLbl="sibTrans1D1" presStyleIdx="7" presStyleCnt="10"/>
      <dgm:spPr/>
    </dgm:pt>
    <dgm:pt modelId="{1C57A0BA-A9BA-4566-8B3D-FAB3BBCF6075}" type="pres">
      <dgm:prSet presAssocID="{E689F34C-ACDE-4C8B-BAA8-C5D911B4A449}" presName="connectorText" presStyleLbl="sibTrans1D1" presStyleIdx="7" presStyleCnt="10"/>
      <dgm:spPr/>
    </dgm:pt>
    <dgm:pt modelId="{78B05624-79C3-4A74-8248-7BB5338C6CC7}" type="pres">
      <dgm:prSet presAssocID="{3F1D7456-7C45-4966-8BD4-0D8EA9CDB93C}" presName="node" presStyleLbl="node1" presStyleIdx="8" presStyleCnt="11">
        <dgm:presLayoutVars>
          <dgm:bulletEnabled val="1"/>
        </dgm:presLayoutVars>
      </dgm:prSet>
      <dgm:spPr/>
    </dgm:pt>
    <dgm:pt modelId="{C7EE0656-CD69-43FA-839F-D16D45161F24}" type="pres">
      <dgm:prSet presAssocID="{D8C2BADF-5F3E-4DC4-B9B7-A20CB30CA6EC}" presName="sibTrans" presStyleLbl="sibTrans1D1" presStyleIdx="8" presStyleCnt="10"/>
      <dgm:spPr/>
    </dgm:pt>
    <dgm:pt modelId="{E90CFC2C-8EE1-4648-AF07-093FBE4FCAE3}" type="pres">
      <dgm:prSet presAssocID="{D8C2BADF-5F3E-4DC4-B9B7-A20CB30CA6EC}" presName="connectorText" presStyleLbl="sibTrans1D1" presStyleIdx="8" presStyleCnt="10"/>
      <dgm:spPr/>
    </dgm:pt>
    <dgm:pt modelId="{749C29F0-C797-4025-937E-0EE1573F78FC}" type="pres">
      <dgm:prSet presAssocID="{AE74D239-02E3-4BF2-86F5-97FF6027EF56}" presName="node" presStyleLbl="node1" presStyleIdx="9" presStyleCnt="11">
        <dgm:presLayoutVars>
          <dgm:bulletEnabled val="1"/>
        </dgm:presLayoutVars>
      </dgm:prSet>
      <dgm:spPr/>
    </dgm:pt>
    <dgm:pt modelId="{9E3E73D2-6CFD-4C20-BA28-B3755359D3C9}" type="pres">
      <dgm:prSet presAssocID="{49DD3E8E-C926-42E3-AF92-A988E3EF647E}" presName="sibTrans" presStyleLbl="sibTrans1D1" presStyleIdx="9" presStyleCnt="10"/>
      <dgm:spPr/>
    </dgm:pt>
    <dgm:pt modelId="{0F2E5113-26FC-40AA-B886-1936778535A2}" type="pres">
      <dgm:prSet presAssocID="{49DD3E8E-C926-42E3-AF92-A988E3EF647E}" presName="connectorText" presStyleLbl="sibTrans1D1" presStyleIdx="9" presStyleCnt="10"/>
      <dgm:spPr/>
    </dgm:pt>
    <dgm:pt modelId="{928C87E8-A85C-4894-B12A-A9756AF760AF}" type="pres">
      <dgm:prSet presAssocID="{FD260BC1-EC98-4295-AE4C-A2CF83400959}" presName="node" presStyleLbl="node1" presStyleIdx="10" presStyleCnt="11">
        <dgm:presLayoutVars>
          <dgm:bulletEnabled val="1"/>
        </dgm:presLayoutVars>
      </dgm:prSet>
      <dgm:spPr/>
    </dgm:pt>
  </dgm:ptLst>
  <dgm:cxnLst>
    <dgm:cxn modelId="{B9AED200-8838-40B7-A3F6-2007A374EE46}" type="presOf" srcId="{96148DCC-8182-4B84-AC77-5C1EE9850ECA}" destId="{4250C621-C9BA-4217-ACAC-3E0D0F50005A}" srcOrd="1" destOrd="0" presId="urn:microsoft.com/office/officeart/2016/7/layout/RepeatingBendingProcessNew"/>
    <dgm:cxn modelId="{59F57F06-92DB-4815-9750-44B48D87D2AE}" type="presOf" srcId="{E689F34C-ACDE-4C8B-BAA8-C5D911B4A449}" destId="{DF96107D-0564-4EBA-B087-53F0D1625384}" srcOrd="0" destOrd="0" presId="urn:microsoft.com/office/officeart/2016/7/layout/RepeatingBendingProcessNew"/>
    <dgm:cxn modelId="{379A4309-18B2-40CA-A754-49A34EC514C2}" type="presOf" srcId="{81832C5A-0095-46BE-BE77-28507DBA46AC}" destId="{2B70E21A-5D0F-4807-AE29-8C90C78C2E45}" srcOrd="1" destOrd="0" presId="urn:microsoft.com/office/officeart/2016/7/layout/RepeatingBendingProcessNew"/>
    <dgm:cxn modelId="{69A34715-E447-48E2-8345-20CD474F48D8}" srcId="{110926D7-0139-4D54-A9C6-ADCDC3E54DE9}" destId="{FD260BC1-EC98-4295-AE4C-A2CF83400959}" srcOrd="10" destOrd="0" parTransId="{43681FDD-01BC-416A-9A70-455665C0FA6A}" sibTransId="{7445ECCA-87DC-4F01-B63C-07B441FC75DF}"/>
    <dgm:cxn modelId="{7F171A1B-1EBE-4343-AD3B-3B89408A732E}" type="presOf" srcId="{D8C2BADF-5F3E-4DC4-B9B7-A20CB30CA6EC}" destId="{E90CFC2C-8EE1-4648-AF07-093FBE4FCAE3}" srcOrd="1" destOrd="0" presId="urn:microsoft.com/office/officeart/2016/7/layout/RepeatingBendingProcessNew"/>
    <dgm:cxn modelId="{98C10F1E-3F7E-46A4-A52B-9ACF970AC6D0}" type="presOf" srcId="{8407FB7D-8766-4A03-B10B-CBD2256CDAB1}" destId="{9DDB2711-57AE-4776-8AD5-9010FCA2B823}" srcOrd="0" destOrd="0" presId="urn:microsoft.com/office/officeart/2016/7/layout/RepeatingBendingProcessNew"/>
    <dgm:cxn modelId="{79C05825-B19E-4C01-BD7B-CE3D666589F8}" srcId="{110926D7-0139-4D54-A9C6-ADCDC3E54DE9}" destId="{77A82356-F95A-4C61-A469-D3017D4C86E0}" srcOrd="2" destOrd="0" parTransId="{90EB58A5-F22A-4158-8B3E-59D6252B5F6E}" sibTransId="{2C137154-5E2C-42C7-B2AB-CCC1232AF279}"/>
    <dgm:cxn modelId="{C9034B30-7A71-4F4D-A7DB-26A8C7BC32AE}" type="presOf" srcId="{FD260BC1-EC98-4295-AE4C-A2CF83400959}" destId="{928C87E8-A85C-4894-B12A-A9756AF760AF}" srcOrd="0" destOrd="0" presId="urn:microsoft.com/office/officeart/2016/7/layout/RepeatingBendingProcessNew"/>
    <dgm:cxn modelId="{5EF30032-F43B-4D27-AACB-7D1FA8A89BE5}" type="presOf" srcId="{81832C5A-0095-46BE-BE77-28507DBA46AC}" destId="{35B53AFB-E773-4EAC-BD0A-0BB50A6CE440}" srcOrd="0" destOrd="0" presId="urn:microsoft.com/office/officeart/2016/7/layout/RepeatingBendingProcessNew"/>
    <dgm:cxn modelId="{1F324033-04BB-45F7-85EA-63258956325B}" srcId="{110926D7-0139-4D54-A9C6-ADCDC3E54DE9}" destId="{4D1DB9ED-8078-4074-8B69-D9DC350739C2}" srcOrd="3" destOrd="0" parTransId="{0A3C7048-EDF6-4301-B4A5-DA3965AEA2AE}" sibTransId="{CC94F4B4-0FED-4A1E-8868-811EF1880BB4}"/>
    <dgm:cxn modelId="{CFAEF839-5272-400D-B6A3-1227FC4C2A29}" type="presOf" srcId="{D35E46C9-3FDC-4FA5-8F9C-A12A2F5D1B02}" destId="{75B43F76-E715-4954-9926-561A097BD01E}" srcOrd="1" destOrd="0" presId="urn:microsoft.com/office/officeart/2016/7/layout/RepeatingBendingProcessNew"/>
    <dgm:cxn modelId="{C4EA5D40-230A-4681-BEB6-CBA801630714}" type="presOf" srcId="{D8C2BADF-5F3E-4DC4-B9B7-A20CB30CA6EC}" destId="{C7EE0656-CD69-43FA-839F-D16D45161F24}" srcOrd="0" destOrd="0" presId="urn:microsoft.com/office/officeart/2016/7/layout/RepeatingBendingProcessNew"/>
    <dgm:cxn modelId="{C76C9267-082E-4F9B-A1A8-7041FCDD40FA}" srcId="{110926D7-0139-4D54-A9C6-ADCDC3E54DE9}" destId="{E0265583-0AD8-469D-9DB5-5364A1D308B8}" srcOrd="0" destOrd="0" parTransId="{C4FCBAA1-DDE5-46DE-B995-B32A0D603E37}" sibTransId="{D35E46C9-3FDC-4FA5-8F9C-A12A2F5D1B02}"/>
    <dgm:cxn modelId="{B01EFC6B-5254-4022-B8FB-708F02AF1753}" type="presOf" srcId="{5A820736-C3CB-453C-BADE-662710C23708}" destId="{5B85C9F7-E89B-4DC3-AE4D-E80ABE7DDC11}" srcOrd="0" destOrd="0" presId="urn:microsoft.com/office/officeart/2016/7/layout/RepeatingBendingProcessNew"/>
    <dgm:cxn modelId="{1414B26E-16FD-498D-98E8-0985EDF074A9}" srcId="{110926D7-0139-4D54-A9C6-ADCDC3E54DE9}" destId="{8407FB7D-8766-4A03-B10B-CBD2256CDAB1}" srcOrd="1" destOrd="0" parTransId="{7AB96562-0364-4CEC-8F75-3E9CED6CC160}" sibTransId="{81832C5A-0095-46BE-BE77-28507DBA46AC}"/>
    <dgm:cxn modelId="{7762EE75-9F9A-434E-92DA-064B43EE8C91}" type="presOf" srcId="{96148DCC-8182-4B84-AC77-5C1EE9850ECA}" destId="{803A48DC-4049-4DDB-B7AF-58CF7EF1BB6F}" srcOrd="0" destOrd="0" presId="urn:microsoft.com/office/officeart/2016/7/layout/RepeatingBendingProcessNew"/>
    <dgm:cxn modelId="{FFECCF58-7EFF-495F-9027-6FD79DE7DA9D}" type="presOf" srcId="{D35E46C9-3FDC-4FA5-8F9C-A12A2F5D1B02}" destId="{D4DA20C6-6E2E-4CC5-8088-7A7F2D85A972}" srcOrd="0" destOrd="0" presId="urn:microsoft.com/office/officeart/2016/7/layout/RepeatingBendingProcessNew"/>
    <dgm:cxn modelId="{0E3CDD78-71FB-4048-A78C-046FFB2933A4}" type="presOf" srcId="{E689F34C-ACDE-4C8B-BAA8-C5D911B4A449}" destId="{1C57A0BA-A9BA-4566-8B3D-FAB3BBCF6075}" srcOrd="1" destOrd="0" presId="urn:microsoft.com/office/officeart/2016/7/layout/RepeatingBendingProcessNew"/>
    <dgm:cxn modelId="{92861B7D-A8ED-4850-9902-DB37ADF6E18B}" type="presOf" srcId="{B8AE5E28-98D8-4ECC-B29E-6FDB4CA0340E}" destId="{67866639-5BE3-48E8-840B-CB8EE16A1D2D}" srcOrd="0" destOrd="0" presId="urn:microsoft.com/office/officeart/2016/7/layout/RepeatingBendingProcessNew"/>
    <dgm:cxn modelId="{C9167E7F-0858-4BF0-9436-925B69F67336}" type="presOf" srcId="{AE74D239-02E3-4BF2-86F5-97FF6027EF56}" destId="{749C29F0-C797-4025-937E-0EE1573F78FC}" srcOrd="0" destOrd="0" presId="urn:microsoft.com/office/officeart/2016/7/layout/RepeatingBendingProcessNew"/>
    <dgm:cxn modelId="{84C3CE84-E0C8-45A5-BADD-AC47F834FABC}" type="presOf" srcId="{3F1D7456-7C45-4966-8BD4-0D8EA9CDB93C}" destId="{78B05624-79C3-4A74-8248-7BB5338C6CC7}" srcOrd="0" destOrd="0" presId="urn:microsoft.com/office/officeart/2016/7/layout/RepeatingBendingProcessNew"/>
    <dgm:cxn modelId="{9CA36E8A-6F05-4872-A45F-304E429B7E50}" type="presOf" srcId="{49DD3E8E-C926-42E3-AF92-A988E3EF647E}" destId="{9E3E73D2-6CFD-4C20-BA28-B3755359D3C9}" srcOrd="0" destOrd="0" presId="urn:microsoft.com/office/officeart/2016/7/layout/RepeatingBendingProcessNew"/>
    <dgm:cxn modelId="{0029808E-79B4-4D79-9E43-64E1D21EA331}" type="presOf" srcId="{B8AE5E28-98D8-4ECC-B29E-6FDB4CA0340E}" destId="{517203E1-DD76-4B50-9F5E-DF54781BCC2F}" srcOrd="1" destOrd="0" presId="urn:microsoft.com/office/officeart/2016/7/layout/RepeatingBendingProcessNew"/>
    <dgm:cxn modelId="{4DFFD693-FAF8-46C7-935B-B5757E09B23E}" type="presOf" srcId="{E0265583-0AD8-469D-9DB5-5364A1D308B8}" destId="{976BBFC3-3F5A-4EB0-9DE3-005FA5D361D4}" srcOrd="0" destOrd="0" presId="urn:microsoft.com/office/officeart/2016/7/layout/RepeatingBendingProcessNew"/>
    <dgm:cxn modelId="{55A25C97-66EA-46DD-B638-D993B88C33E6}" srcId="{110926D7-0139-4D54-A9C6-ADCDC3E54DE9}" destId="{7669141E-FDFD-477E-85C7-252910CE7D23}" srcOrd="7" destOrd="0" parTransId="{246DCDDA-91A7-43C9-A317-9FF2696290F3}" sibTransId="{E689F34C-ACDE-4C8B-BAA8-C5D911B4A449}"/>
    <dgm:cxn modelId="{4AAD7A9E-ABB4-4B50-AED3-CB0A5D36DF96}" type="presOf" srcId="{CC94F4B4-0FED-4A1E-8868-811EF1880BB4}" destId="{41D1E3B4-844F-427A-B631-A145E30AE991}" srcOrd="0" destOrd="0" presId="urn:microsoft.com/office/officeart/2016/7/layout/RepeatingBendingProcessNew"/>
    <dgm:cxn modelId="{0EC17F9E-6AE9-4BFE-A36B-FB6EA0ED4DB0}" type="presOf" srcId="{2C137154-5E2C-42C7-B2AB-CCC1232AF279}" destId="{BCED283B-C687-40F6-85F1-9750E440FE1A}" srcOrd="0" destOrd="0" presId="urn:microsoft.com/office/officeart/2016/7/layout/RepeatingBendingProcessNew"/>
    <dgm:cxn modelId="{2D6E169F-44E3-4640-8BC3-817EE9C33B6B}" type="presOf" srcId="{F7951F00-9588-4DE0-BED4-ED2F790497FE}" destId="{F7460C10-A1F1-433C-B34C-3EE8932D9731}" srcOrd="0" destOrd="0" presId="urn:microsoft.com/office/officeart/2016/7/layout/RepeatingBendingProcessNew"/>
    <dgm:cxn modelId="{60B822A0-06C7-4746-A5E9-C707B869D1B1}" type="presOf" srcId="{3FA13CC9-96EA-4DEC-9A91-12A7BF3DF5C1}" destId="{AF942180-F0E7-429A-BCB2-EF487A9D534A}" srcOrd="0" destOrd="0" presId="urn:microsoft.com/office/officeart/2016/7/layout/RepeatingBendingProcessNew"/>
    <dgm:cxn modelId="{179564A6-3830-4430-B1C5-6FAD874D08B0}" srcId="{110926D7-0139-4D54-A9C6-ADCDC3E54DE9}" destId="{3FA13CC9-96EA-4DEC-9A91-12A7BF3DF5C1}" srcOrd="5" destOrd="0" parTransId="{CED55261-E0F3-43DC-AE82-752B57D260F1}" sibTransId="{96148DCC-8182-4B84-AC77-5C1EE9850ECA}"/>
    <dgm:cxn modelId="{B9F440AA-A080-4A46-97D9-3FA7A1A83198}" type="presOf" srcId="{49DD3E8E-C926-42E3-AF92-A988E3EF647E}" destId="{0F2E5113-26FC-40AA-B886-1936778535A2}" srcOrd="1" destOrd="0" presId="urn:microsoft.com/office/officeart/2016/7/layout/RepeatingBendingProcessNew"/>
    <dgm:cxn modelId="{7478C5AB-CA18-4D3B-8F9E-BFA1247D4943}" type="presOf" srcId="{6977C8D0-EA14-49A5-B3A2-A2B9C0350414}" destId="{D0DFB66F-E76A-4B74-B3D2-EA4224FC2057}" srcOrd="1" destOrd="0" presId="urn:microsoft.com/office/officeart/2016/7/layout/RepeatingBendingProcessNew"/>
    <dgm:cxn modelId="{D2E202AC-BC67-41FA-A29B-BDB95B4038DD}" type="presOf" srcId="{6977C8D0-EA14-49A5-B3A2-A2B9C0350414}" destId="{B1B9AABF-863F-4668-9A77-368B5D5C4E8B}" srcOrd="0" destOrd="0" presId="urn:microsoft.com/office/officeart/2016/7/layout/RepeatingBendingProcessNew"/>
    <dgm:cxn modelId="{9E146FB4-FD03-4116-AFEE-A4EA5DEA38CA}" srcId="{110926D7-0139-4D54-A9C6-ADCDC3E54DE9}" destId="{3F1D7456-7C45-4966-8BD4-0D8EA9CDB93C}" srcOrd="8" destOrd="0" parTransId="{7825D024-8B78-4228-BA81-B2B3690BEAD0}" sibTransId="{D8C2BADF-5F3E-4DC4-B9B7-A20CB30CA6EC}"/>
    <dgm:cxn modelId="{1BBD9ABD-2E7F-4EA9-842C-C921844F0F3B}" srcId="{110926D7-0139-4D54-A9C6-ADCDC3E54DE9}" destId="{F7951F00-9588-4DE0-BED4-ED2F790497FE}" srcOrd="4" destOrd="0" parTransId="{AA0DFB4E-AB0B-4BDA-95F5-B0EB0D871D91}" sibTransId="{6977C8D0-EA14-49A5-B3A2-A2B9C0350414}"/>
    <dgm:cxn modelId="{99EC11C3-CAEB-4B78-9E93-CB9D65F3B2A0}" type="presOf" srcId="{CC94F4B4-0FED-4A1E-8868-811EF1880BB4}" destId="{68DB5887-4DE8-42C4-87DF-DB3240C07AAC}" srcOrd="1" destOrd="0" presId="urn:microsoft.com/office/officeart/2016/7/layout/RepeatingBendingProcessNew"/>
    <dgm:cxn modelId="{C71CC2CB-8170-4D8A-A66F-D0D5E81B13FC}" type="presOf" srcId="{2C137154-5E2C-42C7-B2AB-CCC1232AF279}" destId="{F3CE5A1E-4013-48A7-B133-E7C870D841E7}" srcOrd="1" destOrd="0" presId="urn:microsoft.com/office/officeart/2016/7/layout/RepeatingBendingProcessNew"/>
    <dgm:cxn modelId="{324EF7CD-5742-480A-A257-6C931BEA2253}" type="presOf" srcId="{110926D7-0139-4D54-A9C6-ADCDC3E54DE9}" destId="{73DBED12-2D42-41BA-A743-7F71EA1118C0}" srcOrd="0" destOrd="0" presId="urn:microsoft.com/office/officeart/2016/7/layout/RepeatingBendingProcessNew"/>
    <dgm:cxn modelId="{E1F2A0D5-3222-47E8-B021-39BF7916C000}" type="presOf" srcId="{7669141E-FDFD-477E-85C7-252910CE7D23}" destId="{07990011-164B-42EE-908A-5F5A3571DDCC}" srcOrd="0" destOrd="0" presId="urn:microsoft.com/office/officeart/2016/7/layout/RepeatingBendingProcessNew"/>
    <dgm:cxn modelId="{201D67D9-F09C-4FC3-9E23-71A9D30F6E31}" type="presOf" srcId="{4D1DB9ED-8078-4074-8B69-D9DC350739C2}" destId="{C4EBF44F-46E1-46E7-84DA-0DBA67C77F17}" srcOrd="0" destOrd="0" presId="urn:microsoft.com/office/officeart/2016/7/layout/RepeatingBendingProcessNew"/>
    <dgm:cxn modelId="{4E0151DF-77B7-41E6-90E9-8DDF81099714}" type="presOf" srcId="{77A82356-F95A-4C61-A469-D3017D4C86E0}" destId="{3F40FB9B-FF77-4BBE-A934-ACCD7F99F2A1}" srcOrd="0" destOrd="0" presId="urn:microsoft.com/office/officeart/2016/7/layout/RepeatingBendingProcessNew"/>
    <dgm:cxn modelId="{18038CE5-B34D-4818-80AD-77EE1E23F8F1}" srcId="{110926D7-0139-4D54-A9C6-ADCDC3E54DE9}" destId="{5A820736-C3CB-453C-BADE-662710C23708}" srcOrd="6" destOrd="0" parTransId="{9E2255D8-E74F-4A0F-BDE1-99651EB82135}" sibTransId="{B8AE5E28-98D8-4ECC-B29E-6FDB4CA0340E}"/>
    <dgm:cxn modelId="{3D2C95FB-35A9-45D9-9378-E708C83A1352}" srcId="{110926D7-0139-4D54-A9C6-ADCDC3E54DE9}" destId="{AE74D239-02E3-4BF2-86F5-97FF6027EF56}" srcOrd="9" destOrd="0" parTransId="{77070E99-A569-472C-B7E4-749B5936DBFF}" sibTransId="{49DD3E8E-C926-42E3-AF92-A988E3EF647E}"/>
    <dgm:cxn modelId="{9EF976AE-3927-4166-A023-A178BDD9B487}" type="presParOf" srcId="{73DBED12-2D42-41BA-A743-7F71EA1118C0}" destId="{976BBFC3-3F5A-4EB0-9DE3-005FA5D361D4}" srcOrd="0" destOrd="0" presId="urn:microsoft.com/office/officeart/2016/7/layout/RepeatingBendingProcessNew"/>
    <dgm:cxn modelId="{C06FA710-E978-46FB-BC55-6719FB9F45E2}" type="presParOf" srcId="{73DBED12-2D42-41BA-A743-7F71EA1118C0}" destId="{D4DA20C6-6E2E-4CC5-8088-7A7F2D85A972}" srcOrd="1" destOrd="0" presId="urn:microsoft.com/office/officeart/2016/7/layout/RepeatingBendingProcessNew"/>
    <dgm:cxn modelId="{DC66A34B-A926-4018-9684-8D509FCA3E8D}" type="presParOf" srcId="{D4DA20C6-6E2E-4CC5-8088-7A7F2D85A972}" destId="{75B43F76-E715-4954-9926-561A097BD01E}" srcOrd="0" destOrd="0" presId="urn:microsoft.com/office/officeart/2016/7/layout/RepeatingBendingProcessNew"/>
    <dgm:cxn modelId="{A8D980B8-79C2-4296-BBEF-1F381FE74078}" type="presParOf" srcId="{73DBED12-2D42-41BA-A743-7F71EA1118C0}" destId="{9DDB2711-57AE-4776-8AD5-9010FCA2B823}" srcOrd="2" destOrd="0" presId="urn:microsoft.com/office/officeart/2016/7/layout/RepeatingBendingProcessNew"/>
    <dgm:cxn modelId="{D0E2F692-B70E-42D7-A43F-EE897B433339}" type="presParOf" srcId="{73DBED12-2D42-41BA-A743-7F71EA1118C0}" destId="{35B53AFB-E773-4EAC-BD0A-0BB50A6CE440}" srcOrd="3" destOrd="0" presId="urn:microsoft.com/office/officeart/2016/7/layout/RepeatingBendingProcessNew"/>
    <dgm:cxn modelId="{1E41AF17-A0DA-4106-B101-336025FE97CC}" type="presParOf" srcId="{35B53AFB-E773-4EAC-BD0A-0BB50A6CE440}" destId="{2B70E21A-5D0F-4807-AE29-8C90C78C2E45}" srcOrd="0" destOrd="0" presId="urn:microsoft.com/office/officeart/2016/7/layout/RepeatingBendingProcessNew"/>
    <dgm:cxn modelId="{9E3CE183-AFE1-4004-AA5F-EE1935A0BE83}" type="presParOf" srcId="{73DBED12-2D42-41BA-A743-7F71EA1118C0}" destId="{3F40FB9B-FF77-4BBE-A934-ACCD7F99F2A1}" srcOrd="4" destOrd="0" presId="urn:microsoft.com/office/officeart/2016/7/layout/RepeatingBendingProcessNew"/>
    <dgm:cxn modelId="{C5657365-8C80-47C1-B709-168BD9AD1C11}" type="presParOf" srcId="{73DBED12-2D42-41BA-A743-7F71EA1118C0}" destId="{BCED283B-C687-40F6-85F1-9750E440FE1A}" srcOrd="5" destOrd="0" presId="urn:microsoft.com/office/officeart/2016/7/layout/RepeatingBendingProcessNew"/>
    <dgm:cxn modelId="{874E606B-96AB-4669-A25B-DDC6F85543EE}" type="presParOf" srcId="{BCED283B-C687-40F6-85F1-9750E440FE1A}" destId="{F3CE5A1E-4013-48A7-B133-E7C870D841E7}" srcOrd="0" destOrd="0" presId="urn:microsoft.com/office/officeart/2016/7/layout/RepeatingBendingProcessNew"/>
    <dgm:cxn modelId="{B3F47A14-B3C1-434B-AF3D-4288FB58D555}" type="presParOf" srcId="{73DBED12-2D42-41BA-A743-7F71EA1118C0}" destId="{C4EBF44F-46E1-46E7-84DA-0DBA67C77F17}" srcOrd="6" destOrd="0" presId="urn:microsoft.com/office/officeart/2016/7/layout/RepeatingBendingProcessNew"/>
    <dgm:cxn modelId="{9DAFF504-0179-418F-9680-393FBC02EECD}" type="presParOf" srcId="{73DBED12-2D42-41BA-A743-7F71EA1118C0}" destId="{41D1E3B4-844F-427A-B631-A145E30AE991}" srcOrd="7" destOrd="0" presId="urn:microsoft.com/office/officeart/2016/7/layout/RepeatingBendingProcessNew"/>
    <dgm:cxn modelId="{081E8FC4-C117-40D5-8F6F-1C8D6F3170D1}" type="presParOf" srcId="{41D1E3B4-844F-427A-B631-A145E30AE991}" destId="{68DB5887-4DE8-42C4-87DF-DB3240C07AAC}" srcOrd="0" destOrd="0" presId="urn:microsoft.com/office/officeart/2016/7/layout/RepeatingBendingProcessNew"/>
    <dgm:cxn modelId="{05E05BCA-DB7D-45BE-975D-D27CCF23D58D}" type="presParOf" srcId="{73DBED12-2D42-41BA-A743-7F71EA1118C0}" destId="{F7460C10-A1F1-433C-B34C-3EE8932D9731}" srcOrd="8" destOrd="0" presId="urn:microsoft.com/office/officeart/2016/7/layout/RepeatingBendingProcessNew"/>
    <dgm:cxn modelId="{1A135D23-3145-4527-A490-59DDA2A52AAD}" type="presParOf" srcId="{73DBED12-2D42-41BA-A743-7F71EA1118C0}" destId="{B1B9AABF-863F-4668-9A77-368B5D5C4E8B}" srcOrd="9" destOrd="0" presId="urn:microsoft.com/office/officeart/2016/7/layout/RepeatingBendingProcessNew"/>
    <dgm:cxn modelId="{3357CB6E-BED5-47F9-AAF7-9B1AB187B2E0}" type="presParOf" srcId="{B1B9AABF-863F-4668-9A77-368B5D5C4E8B}" destId="{D0DFB66F-E76A-4B74-B3D2-EA4224FC2057}" srcOrd="0" destOrd="0" presId="urn:microsoft.com/office/officeart/2016/7/layout/RepeatingBendingProcessNew"/>
    <dgm:cxn modelId="{894F45B3-2FC4-4036-9BDF-980BBA8EE30E}" type="presParOf" srcId="{73DBED12-2D42-41BA-A743-7F71EA1118C0}" destId="{AF942180-F0E7-429A-BCB2-EF487A9D534A}" srcOrd="10" destOrd="0" presId="urn:microsoft.com/office/officeart/2016/7/layout/RepeatingBendingProcessNew"/>
    <dgm:cxn modelId="{59A26892-8F61-45F1-A3A2-3867523E6471}" type="presParOf" srcId="{73DBED12-2D42-41BA-A743-7F71EA1118C0}" destId="{803A48DC-4049-4DDB-B7AF-58CF7EF1BB6F}" srcOrd="11" destOrd="0" presId="urn:microsoft.com/office/officeart/2016/7/layout/RepeatingBendingProcessNew"/>
    <dgm:cxn modelId="{D1F52948-C8A2-4301-B413-CB9BD99FF654}" type="presParOf" srcId="{803A48DC-4049-4DDB-B7AF-58CF7EF1BB6F}" destId="{4250C621-C9BA-4217-ACAC-3E0D0F50005A}" srcOrd="0" destOrd="0" presId="urn:microsoft.com/office/officeart/2016/7/layout/RepeatingBendingProcessNew"/>
    <dgm:cxn modelId="{CE1764B4-FC69-466F-895C-AB10E35BB7A7}" type="presParOf" srcId="{73DBED12-2D42-41BA-A743-7F71EA1118C0}" destId="{5B85C9F7-E89B-4DC3-AE4D-E80ABE7DDC11}" srcOrd="12" destOrd="0" presId="urn:microsoft.com/office/officeart/2016/7/layout/RepeatingBendingProcessNew"/>
    <dgm:cxn modelId="{7A6161FF-0E57-4B54-8851-ED27618EE75F}" type="presParOf" srcId="{73DBED12-2D42-41BA-A743-7F71EA1118C0}" destId="{67866639-5BE3-48E8-840B-CB8EE16A1D2D}" srcOrd="13" destOrd="0" presId="urn:microsoft.com/office/officeart/2016/7/layout/RepeatingBendingProcessNew"/>
    <dgm:cxn modelId="{DF322FA3-9B67-48A0-841C-E44B6CC1F6C5}" type="presParOf" srcId="{67866639-5BE3-48E8-840B-CB8EE16A1D2D}" destId="{517203E1-DD76-4B50-9F5E-DF54781BCC2F}" srcOrd="0" destOrd="0" presId="urn:microsoft.com/office/officeart/2016/7/layout/RepeatingBendingProcessNew"/>
    <dgm:cxn modelId="{3A03AC16-8DCF-4C82-945F-DBE8C86400F6}" type="presParOf" srcId="{73DBED12-2D42-41BA-A743-7F71EA1118C0}" destId="{07990011-164B-42EE-908A-5F5A3571DDCC}" srcOrd="14" destOrd="0" presId="urn:microsoft.com/office/officeart/2016/7/layout/RepeatingBendingProcessNew"/>
    <dgm:cxn modelId="{AA0DAC9D-2655-4A4B-AC79-36B7232474D4}" type="presParOf" srcId="{73DBED12-2D42-41BA-A743-7F71EA1118C0}" destId="{DF96107D-0564-4EBA-B087-53F0D1625384}" srcOrd="15" destOrd="0" presId="urn:microsoft.com/office/officeart/2016/7/layout/RepeatingBendingProcessNew"/>
    <dgm:cxn modelId="{06D65E54-0C8D-4D9B-AB4F-FB2F89C754B1}" type="presParOf" srcId="{DF96107D-0564-4EBA-B087-53F0D1625384}" destId="{1C57A0BA-A9BA-4566-8B3D-FAB3BBCF6075}" srcOrd="0" destOrd="0" presId="urn:microsoft.com/office/officeart/2016/7/layout/RepeatingBendingProcessNew"/>
    <dgm:cxn modelId="{6A2D2D14-DB8B-442E-8791-22784DA817EA}" type="presParOf" srcId="{73DBED12-2D42-41BA-A743-7F71EA1118C0}" destId="{78B05624-79C3-4A74-8248-7BB5338C6CC7}" srcOrd="16" destOrd="0" presId="urn:microsoft.com/office/officeart/2016/7/layout/RepeatingBendingProcessNew"/>
    <dgm:cxn modelId="{78C79E97-170C-4CB6-8E45-10313D42CFDF}" type="presParOf" srcId="{73DBED12-2D42-41BA-A743-7F71EA1118C0}" destId="{C7EE0656-CD69-43FA-839F-D16D45161F24}" srcOrd="17" destOrd="0" presId="urn:microsoft.com/office/officeart/2016/7/layout/RepeatingBendingProcessNew"/>
    <dgm:cxn modelId="{468CE9AC-427F-460A-A956-7679D82E7AAA}" type="presParOf" srcId="{C7EE0656-CD69-43FA-839F-D16D45161F24}" destId="{E90CFC2C-8EE1-4648-AF07-093FBE4FCAE3}" srcOrd="0" destOrd="0" presId="urn:microsoft.com/office/officeart/2016/7/layout/RepeatingBendingProcessNew"/>
    <dgm:cxn modelId="{C4C078B7-2519-4B8D-ABE8-28E83EE777DC}" type="presParOf" srcId="{73DBED12-2D42-41BA-A743-7F71EA1118C0}" destId="{749C29F0-C797-4025-937E-0EE1573F78FC}" srcOrd="18" destOrd="0" presId="urn:microsoft.com/office/officeart/2016/7/layout/RepeatingBendingProcessNew"/>
    <dgm:cxn modelId="{C8F99397-4909-4F9C-9564-6013215C212E}" type="presParOf" srcId="{73DBED12-2D42-41BA-A743-7F71EA1118C0}" destId="{9E3E73D2-6CFD-4C20-BA28-B3755359D3C9}" srcOrd="19" destOrd="0" presId="urn:microsoft.com/office/officeart/2016/7/layout/RepeatingBendingProcessNew"/>
    <dgm:cxn modelId="{0679736D-1D62-49F0-A903-A61318835E48}" type="presParOf" srcId="{9E3E73D2-6CFD-4C20-BA28-B3755359D3C9}" destId="{0F2E5113-26FC-40AA-B886-1936778535A2}" srcOrd="0" destOrd="0" presId="urn:microsoft.com/office/officeart/2016/7/layout/RepeatingBendingProcessNew"/>
    <dgm:cxn modelId="{A1054BDE-05B9-4097-BEAB-85123FC1C48A}" type="presParOf" srcId="{73DBED12-2D42-41BA-A743-7F71EA1118C0}" destId="{928C87E8-A85C-4894-B12A-A9756AF760AF}" srcOrd="2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B4DDBF-B042-4804-A022-D342E1C6709F}"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A5DC0E8E-C2A0-4F4C-802E-AF22F582CC24}">
      <dgm:prSet custT="1"/>
      <dgm:spPr/>
      <dgm:t>
        <a:bodyPr/>
        <a:lstStyle/>
        <a:p>
          <a:pPr algn="just"/>
          <a:r>
            <a:rPr lang="en-US" sz="1800" b="0" i="0" dirty="0">
              <a:latin typeface="Times New Roman" panose="02020603050405020304" pitchFamily="18" charset="0"/>
              <a:cs typeface="Times New Roman" panose="02020603050405020304" pitchFamily="18" charset="0"/>
            </a:rPr>
            <a:t>11. Now, press the jockey at the other end of the potentiometer wire. If the deflection is in the opposite direction to that in the first case, the connections are correct.</a:t>
          </a:r>
          <a:endParaRPr lang="en-US" sz="1800" dirty="0">
            <a:latin typeface="Times New Roman" panose="02020603050405020304" pitchFamily="18" charset="0"/>
            <a:cs typeface="Times New Roman" panose="02020603050405020304" pitchFamily="18" charset="0"/>
          </a:endParaRPr>
        </a:p>
      </dgm:t>
    </dgm:pt>
    <dgm:pt modelId="{F0798CF4-B2A5-4C3F-97E2-EF6661A789CC}" type="parTrans" cxnId="{842B84FD-0347-4F98-BC5D-97D3437F5096}">
      <dgm:prSet/>
      <dgm:spPr/>
      <dgm:t>
        <a:bodyPr/>
        <a:lstStyle/>
        <a:p>
          <a:endParaRPr lang="en-US"/>
        </a:p>
      </dgm:t>
    </dgm:pt>
    <dgm:pt modelId="{10954634-7DB4-4722-8929-EE0C392DFD53}" type="sibTrans" cxnId="{842B84FD-0347-4F98-BC5D-97D3437F5096}">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63619BB6-BE90-4C1B-A413-D968BB12788B}">
      <dgm:prSet custT="1"/>
      <dgm:spPr/>
      <dgm:t>
        <a:bodyPr/>
        <a:lstStyle/>
        <a:p>
          <a:pPr algn="just"/>
          <a:r>
            <a:rPr lang="en-US" sz="1800" b="0" i="0" dirty="0">
              <a:latin typeface="Times New Roman" panose="02020603050405020304" pitchFamily="18" charset="0"/>
              <a:cs typeface="Times New Roman" panose="02020603050405020304" pitchFamily="18" charset="0"/>
            </a:rPr>
            <a:t>12. Push the jockey smoothly over the potentiometer up to a point where the galvanometer shows no deflection.</a:t>
          </a:r>
          <a:endParaRPr lang="en-US" sz="1800" dirty="0">
            <a:latin typeface="Times New Roman" panose="02020603050405020304" pitchFamily="18" charset="0"/>
            <a:cs typeface="Times New Roman" panose="02020603050405020304" pitchFamily="18" charset="0"/>
          </a:endParaRPr>
        </a:p>
      </dgm:t>
    </dgm:pt>
    <dgm:pt modelId="{D161F5D7-4200-4724-AE74-2FA5A2525D88}" type="parTrans" cxnId="{0F643C7D-AA7A-4B4C-B166-0128221DC3B3}">
      <dgm:prSet/>
      <dgm:spPr/>
      <dgm:t>
        <a:bodyPr/>
        <a:lstStyle/>
        <a:p>
          <a:endParaRPr lang="en-US"/>
        </a:p>
      </dgm:t>
    </dgm:pt>
    <dgm:pt modelId="{8F0701C7-4B03-4127-AC52-5318FE7A60B8}" type="sibTrans" cxnId="{0F643C7D-AA7A-4B4C-B166-0128221DC3B3}">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B690CD5D-CA53-4767-976C-376EE9E85042}">
      <dgm:prSet custT="1"/>
      <dgm:spPr/>
      <dgm:t>
        <a:bodyPr/>
        <a:lstStyle/>
        <a:p>
          <a:pPr algn="just"/>
          <a:r>
            <a:rPr lang="en-US" sz="1800" b="0" i="0" dirty="0">
              <a:latin typeface="Times New Roman" panose="02020603050405020304" pitchFamily="18" charset="0"/>
              <a:cs typeface="Times New Roman" panose="02020603050405020304" pitchFamily="18" charset="0"/>
            </a:rPr>
            <a:t>13. Put the 2000 Ω plug back into the resistance box and obtain the null point position accurately with the help of the set square.</a:t>
          </a:r>
          <a:endParaRPr lang="en-US" sz="1800" dirty="0">
            <a:latin typeface="Times New Roman" panose="02020603050405020304" pitchFamily="18" charset="0"/>
            <a:cs typeface="Times New Roman" panose="02020603050405020304" pitchFamily="18" charset="0"/>
          </a:endParaRPr>
        </a:p>
      </dgm:t>
    </dgm:pt>
    <dgm:pt modelId="{30CD57C1-2D37-44E9-BD21-43FFDABA2EEF}" type="parTrans" cxnId="{D4B3895C-E5F0-4B53-A691-92D5DA2998B8}">
      <dgm:prSet/>
      <dgm:spPr/>
      <dgm:t>
        <a:bodyPr/>
        <a:lstStyle/>
        <a:p>
          <a:endParaRPr lang="en-US"/>
        </a:p>
      </dgm:t>
    </dgm:pt>
    <dgm:pt modelId="{5015C4D7-B958-4844-9EDB-E37E3E5D54A2}" type="sibTrans" cxnId="{D4B3895C-E5F0-4B53-A691-92D5DA2998B8}">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867A385E-8174-4F10-9485-48580D7CBFC6}">
      <dgm:prSet custT="1"/>
      <dgm:spPr/>
      <dgm:t>
        <a:bodyPr/>
        <a:lstStyle/>
        <a:p>
          <a:pPr algn="just"/>
          <a:r>
            <a:rPr lang="en-US" sz="1800" b="0" i="0">
              <a:latin typeface="Times New Roman" panose="02020603050405020304" pitchFamily="18" charset="0"/>
              <a:cs typeface="Times New Roman" panose="02020603050405020304" pitchFamily="18" charset="0"/>
            </a:rPr>
            <a:t>14. Note the length</a:t>
          </a:r>
          <a:r>
            <a:rPr lang="en-US" sz="1800" b="0" i="1">
              <a:latin typeface="Times New Roman" panose="02020603050405020304" pitchFamily="18" charset="0"/>
              <a:cs typeface="Times New Roman" panose="02020603050405020304" pitchFamily="18" charset="0"/>
            </a:rPr>
            <a:t> l</a:t>
          </a:r>
          <a:r>
            <a:rPr lang="en-US" sz="1800" b="0" i="1" baseline="-25000">
              <a:latin typeface="Times New Roman" panose="02020603050405020304" pitchFamily="18" charset="0"/>
              <a:cs typeface="Times New Roman" panose="02020603050405020304" pitchFamily="18" charset="0"/>
            </a:rPr>
            <a:t>1</a:t>
          </a:r>
          <a:r>
            <a:rPr lang="en-US" sz="1800" b="0" i="1">
              <a:latin typeface="Times New Roman" panose="02020603050405020304" pitchFamily="18" charset="0"/>
              <a:cs typeface="Times New Roman" panose="02020603050405020304" pitchFamily="18" charset="0"/>
            </a:rPr>
            <a:t> </a:t>
          </a:r>
          <a:r>
            <a:rPr lang="en-US" sz="1800" b="0" i="0">
              <a:latin typeface="Times New Roman" panose="02020603050405020304" pitchFamily="18" charset="0"/>
              <a:cs typeface="Times New Roman" panose="02020603050405020304" pitchFamily="18" charset="0"/>
            </a:rPr>
            <a:t>of the wire for the cell E</a:t>
          </a:r>
          <a:r>
            <a:rPr lang="en-US" sz="1800" b="0" i="0" baseline="-25000">
              <a:latin typeface="Times New Roman" panose="02020603050405020304" pitchFamily="18" charset="0"/>
              <a:cs typeface="Times New Roman" panose="02020603050405020304" pitchFamily="18" charset="0"/>
            </a:rPr>
            <a:t>1</a:t>
          </a:r>
          <a:r>
            <a:rPr lang="en-US" sz="1800" b="0" i="0">
              <a:latin typeface="Times New Roman" panose="02020603050405020304" pitchFamily="18" charset="0"/>
              <a:cs typeface="Times New Roman" panose="02020603050405020304" pitchFamily="18" charset="0"/>
            </a:rPr>
            <a:t>.15. Note the current as indicated by the ammeter.</a:t>
          </a:r>
          <a:endParaRPr lang="en-US" sz="1800">
            <a:latin typeface="Times New Roman" panose="02020603050405020304" pitchFamily="18" charset="0"/>
            <a:cs typeface="Times New Roman" panose="02020603050405020304" pitchFamily="18" charset="0"/>
          </a:endParaRPr>
        </a:p>
      </dgm:t>
    </dgm:pt>
    <dgm:pt modelId="{5217BF87-523F-4EDF-982E-77602C591487}" type="parTrans" cxnId="{636C1ACD-7E4E-4510-96D9-E688DE641922}">
      <dgm:prSet/>
      <dgm:spPr/>
      <dgm:t>
        <a:bodyPr/>
        <a:lstStyle/>
        <a:p>
          <a:endParaRPr lang="en-US"/>
        </a:p>
      </dgm:t>
    </dgm:pt>
    <dgm:pt modelId="{9703E07C-8055-4B9F-AA76-8C500A378B18}" type="sibTrans" cxnId="{636C1ACD-7E4E-4510-96D9-E688DE641922}">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9CB18FC9-D62D-4361-9177-096C2F3A9178}">
      <dgm:prSet custT="1"/>
      <dgm:spPr/>
      <dgm:t>
        <a:bodyPr/>
        <a:lstStyle/>
        <a:p>
          <a:pPr algn="just"/>
          <a:r>
            <a:rPr lang="en-US" sz="1800" b="0" i="0">
              <a:latin typeface="Times New Roman" panose="02020603050405020304" pitchFamily="18" charset="0"/>
              <a:cs typeface="Times New Roman" panose="02020603050405020304" pitchFamily="18" charset="0"/>
            </a:rPr>
            <a:t>15. Disconnect the cell E</a:t>
          </a:r>
          <a:r>
            <a:rPr lang="en-US" sz="1800" b="0" i="0" baseline="-25000">
              <a:latin typeface="Times New Roman" panose="02020603050405020304" pitchFamily="18" charset="0"/>
              <a:cs typeface="Times New Roman" panose="02020603050405020304" pitchFamily="18" charset="0"/>
            </a:rPr>
            <a:t>1</a:t>
          </a:r>
          <a:r>
            <a:rPr lang="en-US" sz="1800" b="0" i="0">
              <a:latin typeface="Times New Roman" panose="02020603050405020304" pitchFamily="18" charset="0"/>
              <a:cs typeface="Times New Roman" panose="02020603050405020304" pitchFamily="18" charset="0"/>
            </a:rPr>
            <a:t> from the plug</a:t>
          </a:r>
          <a:endParaRPr lang="en-US" sz="1800">
            <a:latin typeface="Times New Roman" panose="02020603050405020304" pitchFamily="18" charset="0"/>
            <a:cs typeface="Times New Roman" panose="02020603050405020304" pitchFamily="18" charset="0"/>
          </a:endParaRPr>
        </a:p>
      </dgm:t>
    </dgm:pt>
    <dgm:pt modelId="{9FC3AA35-52B5-465C-9109-EF3CB9165D8D}" type="parTrans" cxnId="{A9222F07-D931-40E1-BCA5-0D167716709E}">
      <dgm:prSet/>
      <dgm:spPr/>
      <dgm:t>
        <a:bodyPr/>
        <a:lstStyle/>
        <a:p>
          <a:endParaRPr lang="en-US"/>
        </a:p>
      </dgm:t>
    </dgm:pt>
    <dgm:pt modelId="{535CE5EE-B86F-4B25-9A4A-F72798F96E00}" type="sibTrans" cxnId="{A9222F07-D931-40E1-BCA5-0D167716709E}">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2B5A9840-0BBE-4A4F-A575-685A34792E6A}">
      <dgm:prSet custT="1"/>
      <dgm:spPr/>
      <dgm:t>
        <a:bodyPr/>
        <a:lstStyle/>
        <a:p>
          <a:pPr algn="just"/>
          <a:r>
            <a:rPr lang="en-US" sz="1800" b="0" i="0" dirty="0">
              <a:latin typeface="Times New Roman" panose="02020603050405020304" pitchFamily="18" charset="0"/>
              <a:cs typeface="Times New Roman" panose="02020603050405020304" pitchFamily="18" charset="0"/>
            </a:rPr>
            <a:t>16. Connect E</a:t>
          </a:r>
          <a:r>
            <a:rPr lang="en-US" sz="1800" b="0" i="0" baseline="-25000" dirty="0">
              <a:latin typeface="Times New Roman" panose="02020603050405020304" pitchFamily="18" charset="0"/>
              <a:cs typeface="Times New Roman" panose="02020603050405020304" pitchFamily="18" charset="0"/>
            </a:rPr>
            <a:t>2</a:t>
          </a:r>
          <a:r>
            <a:rPr lang="en-US" sz="1800" b="0" i="0" dirty="0">
              <a:latin typeface="Times New Roman" panose="02020603050405020304" pitchFamily="18" charset="0"/>
              <a:cs typeface="Times New Roman" panose="02020603050405020304" pitchFamily="18" charset="0"/>
            </a:rPr>
            <a:t> by inserting the plug into the gap of the two-way key.</a:t>
          </a:r>
          <a:endParaRPr lang="en-US" sz="1800" dirty="0">
            <a:latin typeface="Times New Roman" panose="02020603050405020304" pitchFamily="18" charset="0"/>
            <a:cs typeface="Times New Roman" panose="02020603050405020304" pitchFamily="18" charset="0"/>
          </a:endParaRPr>
        </a:p>
      </dgm:t>
    </dgm:pt>
    <dgm:pt modelId="{12FC1DBD-65DD-4C8A-894A-2D7BCA9EF037}" type="parTrans" cxnId="{B3267E1A-6403-4BC7-A399-EF8F686FDFEC}">
      <dgm:prSet/>
      <dgm:spPr/>
      <dgm:t>
        <a:bodyPr/>
        <a:lstStyle/>
        <a:p>
          <a:endParaRPr lang="en-US"/>
        </a:p>
      </dgm:t>
    </dgm:pt>
    <dgm:pt modelId="{CA913DBE-7235-4CA6-811A-143D4E44A91C}" type="sibTrans" cxnId="{B3267E1A-6403-4BC7-A399-EF8F686FDFEC}">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6CE85316-3487-45FB-A1EB-F5C0F7005607}">
      <dgm:prSet custT="1"/>
      <dgm:spPr/>
      <dgm:t>
        <a:bodyPr/>
        <a:lstStyle/>
        <a:p>
          <a:pPr algn="just"/>
          <a:r>
            <a:rPr lang="en-US" sz="1800" b="0" i="0" dirty="0">
              <a:latin typeface="Times New Roman" panose="02020603050405020304" pitchFamily="18" charset="0"/>
              <a:cs typeface="Times New Roman" panose="02020603050405020304" pitchFamily="18" charset="0"/>
            </a:rPr>
            <a:t>17. Take out a 2000 ohms plug from the resistance box and slide the jockey along the potentiometer wire and obtain no deflection position.</a:t>
          </a:r>
          <a:endParaRPr lang="en-US" sz="1800" dirty="0">
            <a:latin typeface="Times New Roman" panose="02020603050405020304" pitchFamily="18" charset="0"/>
            <a:cs typeface="Times New Roman" panose="02020603050405020304" pitchFamily="18" charset="0"/>
          </a:endParaRPr>
        </a:p>
      </dgm:t>
    </dgm:pt>
    <dgm:pt modelId="{EC458064-FA07-446F-B222-6312F8CF0BA7}" type="parTrans" cxnId="{82E15D7D-F20E-4A91-BD43-CC26DDC10127}">
      <dgm:prSet/>
      <dgm:spPr/>
      <dgm:t>
        <a:bodyPr/>
        <a:lstStyle/>
        <a:p>
          <a:endParaRPr lang="en-US"/>
        </a:p>
      </dgm:t>
    </dgm:pt>
    <dgm:pt modelId="{0A159E74-7442-498E-8F15-9DD44D51876C}" type="sibTrans" cxnId="{82E15D7D-F20E-4A91-BD43-CC26DDC10127}">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623E04FB-0ABE-4121-B907-8A080D435087}">
      <dgm:prSet custT="1"/>
      <dgm:spPr/>
      <dgm:t>
        <a:bodyPr/>
        <a:lstStyle/>
        <a:p>
          <a:pPr algn="just"/>
          <a:r>
            <a:rPr lang="en-US" sz="1800" b="0" i="0">
              <a:latin typeface="Times New Roman" panose="02020603050405020304" pitchFamily="18" charset="0"/>
              <a:cs typeface="Times New Roman" panose="02020603050405020304" pitchFamily="18" charset="0"/>
            </a:rPr>
            <a:t>18. Put 2000 ohms plug back in the RB and obtain null for E</a:t>
          </a:r>
          <a:r>
            <a:rPr lang="en-US" sz="1800" b="0" i="0" baseline="-25000">
              <a:latin typeface="Times New Roman" panose="02020603050405020304" pitchFamily="18" charset="0"/>
              <a:cs typeface="Times New Roman" panose="02020603050405020304" pitchFamily="18" charset="0"/>
            </a:rPr>
            <a:t>2</a:t>
          </a:r>
          <a:r>
            <a:rPr lang="en-US" sz="1800" b="0" i="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dgm:t>
    </dgm:pt>
    <dgm:pt modelId="{FBB6247F-DE40-4D98-86C0-0E935F4D3E0A}" type="parTrans" cxnId="{FCCFA0DD-17F3-40BA-8463-D96CCAE385F7}">
      <dgm:prSet/>
      <dgm:spPr/>
      <dgm:t>
        <a:bodyPr/>
        <a:lstStyle/>
        <a:p>
          <a:endParaRPr lang="en-US"/>
        </a:p>
      </dgm:t>
    </dgm:pt>
    <dgm:pt modelId="{3BD7E49D-365C-4824-8DA9-03167865D5AD}" type="sibTrans" cxnId="{FCCFA0DD-17F3-40BA-8463-D96CCAE385F7}">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5010A33E-19BF-4639-9ED8-88083097AD16}">
      <dgm:prSet custT="1"/>
      <dgm:spPr/>
      <dgm:t>
        <a:bodyPr/>
        <a:lstStyle/>
        <a:p>
          <a:pPr algn="just"/>
          <a:r>
            <a:rPr lang="en-US" sz="1800" b="0" i="0">
              <a:latin typeface="Times New Roman" panose="02020603050405020304" pitchFamily="18" charset="0"/>
              <a:cs typeface="Times New Roman" panose="02020603050405020304" pitchFamily="18" charset="0"/>
            </a:rPr>
            <a:t>19. Note the length L</a:t>
          </a:r>
          <a:r>
            <a:rPr lang="en-US" sz="1800" b="0" i="0" baseline="-25000">
              <a:latin typeface="Times New Roman" panose="02020603050405020304" pitchFamily="18" charset="0"/>
              <a:cs typeface="Times New Roman" panose="02020603050405020304" pitchFamily="18" charset="0"/>
            </a:rPr>
            <a:t>2</a:t>
          </a:r>
          <a:r>
            <a:rPr lang="en-US" sz="1800" b="0" i="0">
              <a:latin typeface="Times New Roman" panose="02020603050405020304" pitchFamily="18" charset="0"/>
              <a:cs typeface="Times New Roman" panose="02020603050405020304" pitchFamily="18" charset="0"/>
            </a:rPr>
            <a:t> of wire in this position for the cell E</a:t>
          </a:r>
          <a:r>
            <a:rPr lang="en-US" sz="1800" b="0" i="0" baseline="-25000">
              <a:latin typeface="Times New Roman" panose="02020603050405020304" pitchFamily="18" charset="0"/>
              <a:cs typeface="Times New Roman" panose="02020603050405020304" pitchFamily="18" charset="0"/>
            </a:rPr>
            <a:t>2</a:t>
          </a:r>
          <a:r>
            <a:rPr lang="en-US" sz="1800" b="0" i="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dgm:t>
    </dgm:pt>
    <dgm:pt modelId="{955443EB-2B6C-4140-A8B0-1941F842189A}" type="parTrans" cxnId="{826F4C70-4763-4381-9370-28035B4FBBC5}">
      <dgm:prSet/>
      <dgm:spPr/>
      <dgm:t>
        <a:bodyPr/>
        <a:lstStyle/>
        <a:p>
          <a:endParaRPr lang="en-US"/>
        </a:p>
      </dgm:t>
    </dgm:pt>
    <dgm:pt modelId="{1947D1BE-17BE-432E-9CC6-AD0975002EF9}" type="sibTrans" cxnId="{826F4C70-4763-4381-9370-28035B4FBBC5}">
      <dgm:prSet custT="1"/>
      <dgm:spPr/>
      <dgm:t>
        <a:bodyPr/>
        <a:lstStyle/>
        <a:p>
          <a:pPr algn="just"/>
          <a:endParaRPr lang="en-US" sz="1800">
            <a:latin typeface="Times New Roman" panose="02020603050405020304" pitchFamily="18" charset="0"/>
            <a:cs typeface="Times New Roman" panose="02020603050405020304" pitchFamily="18" charset="0"/>
          </a:endParaRPr>
        </a:p>
      </dgm:t>
    </dgm:pt>
    <dgm:pt modelId="{25E5FAA5-96E5-417C-86F2-38F66EE10364}">
      <dgm:prSet custT="1"/>
      <dgm:spPr/>
      <dgm:t>
        <a:bodyPr/>
        <a:lstStyle/>
        <a:p>
          <a:pPr algn="just"/>
          <a:r>
            <a:rPr lang="en-US" sz="1800" b="0" i="0">
              <a:latin typeface="Times New Roman" panose="02020603050405020304" pitchFamily="18" charset="0"/>
              <a:cs typeface="Times New Roman" panose="02020603050405020304" pitchFamily="18" charset="0"/>
            </a:rPr>
            <a:t>20. By increasing the current and adjusting the rheostat, we get three sets of observations.</a:t>
          </a:r>
          <a:endParaRPr lang="en-US" sz="1800">
            <a:latin typeface="Times New Roman" panose="02020603050405020304" pitchFamily="18" charset="0"/>
            <a:cs typeface="Times New Roman" panose="02020603050405020304" pitchFamily="18" charset="0"/>
          </a:endParaRPr>
        </a:p>
      </dgm:t>
    </dgm:pt>
    <dgm:pt modelId="{81904002-BECA-4BD3-B8BA-254953C5E3E9}" type="parTrans" cxnId="{B93FA444-59F4-4A66-A68E-90D6F7AC7F00}">
      <dgm:prSet/>
      <dgm:spPr/>
      <dgm:t>
        <a:bodyPr/>
        <a:lstStyle/>
        <a:p>
          <a:endParaRPr lang="en-US"/>
        </a:p>
      </dgm:t>
    </dgm:pt>
    <dgm:pt modelId="{B2FAF060-C5C2-4A9E-87DC-8BA92B257A09}" type="sibTrans" cxnId="{B93FA444-59F4-4A66-A68E-90D6F7AC7F00}">
      <dgm:prSet/>
      <dgm:spPr/>
      <dgm:t>
        <a:bodyPr/>
        <a:lstStyle/>
        <a:p>
          <a:endParaRPr lang="en-US"/>
        </a:p>
      </dgm:t>
    </dgm:pt>
    <dgm:pt modelId="{ABAC054A-98ED-4BBD-9272-2C430CAE976E}" type="pres">
      <dgm:prSet presAssocID="{52B4DDBF-B042-4804-A022-D342E1C6709F}" presName="Name0" presStyleCnt="0">
        <dgm:presLayoutVars>
          <dgm:dir/>
          <dgm:resizeHandles val="exact"/>
        </dgm:presLayoutVars>
      </dgm:prSet>
      <dgm:spPr/>
    </dgm:pt>
    <dgm:pt modelId="{0A252189-14C3-4666-BD66-5D8022739A5B}" type="pres">
      <dgm:prSet presAssocID="{A5DC0E8E-C2A0-4F4C-802E-AF22F582CC24}" presName="node" presStyleLbl="node1" presStyleIdx="0" presStyleCnt="10" custScaleY="146976">
        <dgm:presLayoutVars>
          <dgm:bulletEnabled val="1"/>
        </dgm:presLayoutVars>
      </dgm:prSet>
      <dgm:spPr/>
    </dgm:pt>
    <dgm:pt modelId="{02E46DFF-6B4F-457C-97AE-86109DA8866F}" type="pres">
      <dgm:prSet presAssocID="{10954634-7DB4-4722-8929-EE0C392DFD53}" presName="sibTrans" presStyleLbl="sibTrans1D1" presStyleIdx="0" presStyleCnt="9"/>
      <dgm:spPr/>
    </dgm:pt>
    <dgm:pt modelId="{B5C21719-7009-468C-9001-D5797290A20A}" type="pres">
      <dgm:prSet presAssocID="{10954634-7DB4-4722-8929-EE0C392DFD53}" presName="connectorText" presStyleLbl="sibTrans1D1" presStyleIdx="0" presStyleCnt="9"/>
      <dgm:spPr/>
    </dgm:pt>
    <dgm:pt modelId="{FAE9D50C-DE55-423D-8A92-198341DC7ADD}" type="pres">
      <dgm:prSet presAssocID="{63619BB6-BE90-4C1B-A413-D968BB12788B}" presName="node" presStyleLbl="node1" presStyleIdx="1" presStyleCnt="10">
        <dgm:presLayoutVars>
          <dgm:bulletEnabled val="1"/>
        </dgm:presLayoutVars>
      </dgm:prSet>
      <dgm:spPr/>
    </dgm:pt>
    <dgm:pt modelId="{A9B5918A-4DE4-4C0B-B914-BE36C2930A46}" type="pres">
      <dgm:prSet presAssocID="{8F0701C7-4B03-4127-AC52-5318FE7A60B8}" presName="sibTrans" presStyleLbl="sibTrans1D1" presStyleIdx="1" presStyleCnt="9"/>
      <dgm:spPr/>
    </dgm:pt>
    <dgm:pt modelId="{811E4721-F9F1-4C98-91CB-7A3AB31D09F3}" type="pres">
      <dgm:prSet presAssocID="{8F0701C7-4B03-4127-AC52-5318FE7A60B8}" presName="connectorText" presStyleLbl="sibTrans1D1" presStyleIdx="1" presStyleCnt="9"/>
      <dgm:spPr/>
    </dgm:pt>
    <dgm:pt modelId="{2772338A-3D55-4038-9460-D67715C81729}" type="pres">
      <dgm:prSet presAssocID="{B690CD5D-CA53-4767-976C-376EE9E85042}" presName="node" presStyleLbl="node1" presStyleIdx="2" presStyleCnt="10">
        <dgm:presLayoutVars>
          <dgm:bulletEnabled val="1"/>
        </dgm:presLayoutVars>
      </dgm:prSet>
      <dgm:spPr/>
    </dgm:pt>
    <dgm:pt modelId="{F6A66611-CDE9-4865-98BF-B7DAD4AE20FB}" type="pres">
      <dgm:prSet presAssocID="{5015C4D7-B958-4844-9EDB-E37E3E5D54A2}" presName="sibTrans" presStyleLbl="sibTrans1D1" presStyleIdx="2" presStyleCnt="9"/>
      <dgm:spPr/>
    </dgm:pt>
    <dgm:pt modelId="{52B9DD13-36C7-4A8E-AA13-8298E8EE37CC}" type="pres">
      <dgm:prSet presAssocID="{5015C4D7-B958-4844-9EDB-E37E3E5D54A2}" presName="connectorText" presStyleLbl="sibTrans1D1" presStyleIdx="2" presStyleCnt="9"/>
      <dgm:spPr/>
    </dgm:pt>
    <dgm:pt modelId="{457076A9-86FA-4EB2-A7B1-5ABD51AD4D8C}" type="pres">
      <dgm:prSet presAssocID="{867A385E-8174-4F10-9485-48580D7CBFC6}" presName="node" presStyleLbl="node1" presStyleIdx="3" presStyleCnt="10">
        <dgm:presLayoutVars>
          <dgm:bulletEnabled val="1"/>
        </dgm:presLayoutVars>
      </dgm:prSet>
      <dgm:spPr/>
    </dgm:pt>
    <dgm:pt modelId="{F7B627BF-4688-4B58-A11F-7140F478BED7}" type="pres">
      <dgm:prSet presAssocID="{9703E07C-8055-4B9F-AA76-8C500A378B18}" presName="sibTrans" presStyleLbl="sibTrans1D1" presStyleIdx="3" presStyleCnt="9"/>
      <dgm:spPr/>
    </dgm:pt>
    <dgm:pt modelId="{17F84A9A-D7D0-4E78-BF47-6B723FF50BC1}" type="pres">
      <dgm:prSet presAssocID="{9703E07C-8055-4B9F-AA76-8C500A378B18}" presName="connectorText" presStyleLbl="sibTrans1D1" presStyleIdx="3" presStyleCnt="9"/>
      <dgm:spPr/>
    </dgm:pt>
    <dgm:pt modelId="{96A32C55-BCCF-4754-BEF5-929F365C2759}" type="pres">
      <dgm:prSet presAssocID="{9CB18FC9-D62D-4361-9177-096C2F3A9178}" presName="node" presStyleLbl="node1" presStyleIdx="4" presStyleCnt="10">
        <dgm:presLayoutVars>
          <dgm:bulletEnabled val="1"/>
        </dgm:presLayoutVars>
      </dgm:prSet>
      <dgm:spPr/>
    </dgm:pt>
    <dgm:pt modelId="{990422A5-71B6-4FCD-BC8A-131EAAB4D221}" type="pres">
      <dgm:prSet presAssocID="{535CE5EE-B86F-4B25-9A4A-F72798F96E00}" presName="sibTrans" presStyleLbl="sibTrans1D1" presStyleIdx="4" presStyleCnt="9"/>
      <dgm:spPr/>
    </dgm:pt>
    <dgm:pt modelId="{F2021503-E479-4DD3-85F2-9ABF7EE602CD}" type="pres">
      <dgm:prSet presAssocID="{535CE5EE-B86F-4B25-9A4A-F72798F96E00}" presName="connectorText" presStyleLbl="sibTrans1D1" presStyleIdx="4" presStyleCnt="9"/>
      <dgm:spPr/>
    </dgm:pt>
    <dgm:pt modelId="{FD7E666E-BC69-424D-8433-A047CC23508C}" type="pres">
      <dgm:prSet presAssocID="{2B5A9840-0BBE-4A4F-A575-685A34792E6A}" presName="node" presStyleLbl="node1" presStyleIdx="5" presStyleCnt="10">
        <dgm:presLayoutVars>
          <dgm:bulletEnabled val="1"/>
        </dgm:presLayoutVars>
      </dgm:prSet>
      <dgm:spPr/>
    </dgm:pt>
    <dgm:pt modelId="{EC35732D-403E-4CFA-87CD-5FB30A397DA6}" type="pres">
      <dgm:prSet presAssocID="{CA913DBE-7235-4CA6-811A-143D4E44A91C}" presName="sibTrans" presStyleLbl="sibTrans1D1" presStyleIdx="5" presStyleCnt="9"/>
      <dgm:spPr/>
    </dgm:pt>
    <dgm:pt modelId="{F860E1FD-95B9-4732-A1C3-D7AC23352A84}" type="pres">
      <dgm:prSet presAssocID="{CA913DBE-7235-4CA6-811A-143D4E44A91C}" presName="connectorText" presStyleLbl="sibTrans1D1" presStyleIdx="5" presStyleCnt="9"/>
      <dgm:spPr/>
    </dgm:pt>
    <dgm:pt modelId="{B74BE894-4CA9-488B-A16B-8BE625AA9B1D}" type="pres">
      <dgm:prSet presAssocID="{6CE85316-3487-45FB-A1EB-F5C0F7005607}" presName="node" presStyleLbl="node1" presStyleIdx="6" presStyleCnt="10" custScaleY="120291">
        <dgm:presLayoutVars>
          <dgm:bulletEnabled val="1"/>
        </dgm:presLayoutVars>
      </dgm:prSet>
      <dgm:spPr/>
    </dgm:pt>
    <dgm:pt modelId="{EFFE75E7-753F-4C97-A304-6C8A98EA9C7B}" type="pres">
      <dgm:prSet presAssocID="{0A159E74-7442-498E-8F15-9DD44D51876C}" presName="sibTrans" presStyleLbl="sibTrans1D1" presStyleIdx="6" presStyleCnt="9"/>
      <dgm:spPr/>
    </dgm:pt>
    <dgm:pt modelId="{F5DC4B24-D0FC-4BCF-A536-02B9E5388839}" type="pres">
      <dgm:prSet presAssocID="{0A159E74-7442-498E-8F15-9DD44D51876C}" presName="connectorText" presStyleLbl="sibTrans1D1" presStyleIdx="6" presStyleCnt="9"/>
      <dgm:spPr/>
    </dgm:pt>
    <dgm:pt modelId="{1C772719-7D32-42B4-8EB3-F34C8B751402}" type="pres">
      <dgm:prSet presAssocID="{623E04FB-0ABE-4121-B907-8A080D435087}" presName="node" presStyleLbl="node1" presStyleIdx="7" presStyleCnt="10">
        <dgm:presLayoutVars>
          <dgm:bulletEnabled val="1"/>
        </dgm:presLayoutVars>
      </dgm:prSet>
      <dgm:spPr/>
    </dgm:pt>
    <dgm:pt modelId="{8EA4116A-AE7F-4FE1-9EB1-4CBA91D60F43}" type="pres">
      <dgm:prSet presAssocID="{3BD7E49D-365C-4824-8DA9-03167865D5AD}" presName="sibTrans" presStyleLbl="sibTrans1D1" presStyleIdx="7" presStyleCnt="9"/>
      <dgm:spPr/>
    </dgm:pt>
    <dgm:pt modelId="{C592525E-769F-4870-9EEB-521B07785312}" type="pres">
      <dgm:prSet presAssocID="{3BD7E49D-365C-4824-8DA9-03167865D5AD}" presName="connectorText" presStyleLbl="sibTrans1D1" presStyleIdx="7" presStyleCnt="9"/>
      <dgm:spPr/>
    </dgm:pt>
    <dgm:pt modelId="{19F48F9F-4252-4006-9B3D-B1FD97F6284D}" type="pres">
      <dgm:prSet presAssocID="{5010A33E-19BF-4639-9ED8-88083097AD16}" presName="node" presStyleLbl="node1" presStyleIdx="8" presStyleCnt="10">
        <dgm:presLayoutVars>
          <dgm:bulletEnabled val="1"/>
        </dgm:presLayoutVars>
      </dgm:prSet>
      <dgm:spPr/>
    </dgm:pt>
    <dgm:pt modelId="{F0660F8D-6E79-4460-BC7D-612434E87A66}" type="pres">
      <dgm:prSet presAssocID="{1947D1BE-17BE-432E-9CC6-AD0975002EF9}" presName="sibTrans" presStyleLbl="sibTrans1D1" presStyleIdx="8" presStyleCnt="9"/>
      <dgm:spPr/>
    </dgm:pt>
    <dgm:pt modelId="{EFE36DA7-2916-4E1D-A720-EEC0694E173B}" type="pres">
      <dgm:prSet presAssocID="{1947D1BE-17BE-432E-9CC6-AD0975002EF9}" presName="connectorText" presStyleLbl="sibTrans1D1" presStyleIdx="8" presStyleCnt="9"/>
      <dgm:spPr/>
    </dgm:pt>
    <dgm:pt modelId="{113226AC-0B94-4502-97E8-FC67E3687F04}" type="pres">
      <dgm:prSet presAssocID="{25E5FAA5-96E5-417C-86F2-38F66EE10364}" presName="node" presStyleLbl="node1" presStyleIdx="9" presStyleCnt="10">
        <dgm:presLayoutVars>
          <dgm:bulletEnabled val="1"/>
        </dgm:presLayoutVars>
      </dgm:prSet>
      <dgm:spPr/>
    </dgm:pt>
  </dgm:ptLst>
  <dgm:cxnLst>
    <dgm:cxn modelId="{AC269000-ED9D-4BE3-8765-9C368DDD1746}" type="presOf" srcId="{10954634-7DB4-4722-8929-EE0C392DFD53}" destId="{02E46DFF-6B4F-457C-97AE-86109DA8866F}" srcOrd="0" destOrd="0" presId="urn:microsoft.com/office/officeart/2016/7/layout/RepeatingBendingProcessNew"/>
    <dgm:cxn modelId="{A9222F07-D931-40E1-BCA5-0D167716709E}" srcId="{52B4DDBF-B042-4804-A022-D342E1C6709F}" destId="{9CB18FC9-D62D-4361-9177-096C2F3A9178}" srcOrd="4" destOrd="0" parTransId="{9FC3AA35-52B5-465C-9109-EF3CB9165D8D}" sibTransId="{535CE5EE-B86F-4B25-9A4A-F72798F96E00}"/>
    <dgm:cxn modelId="{43B2F50D-17AA-45ED-8B22-BA3E768B4511}" type="presOf" srcId="{8F0701C7-4B03-4127-AC52-5318FE7A60B8}" destId="{A9B5918A-4DE4-4C0B-B914-BE36C2930A46}" srcOrd="0" destOrd="0" presId="urn:microsoft.com/office/officeart/2016/7/layout/RepeatingBendingProcessNew"/>
    <dgm:cxn modelId="{AC405217-427A-48B1-A235-2F63C12DB147}" type="presOf" srcId="{B690CD5D-CA53-4767-976C-376EE9E85042}" destId="{2772338A-3D55-4038-9460-D67715C81729}" srcOrd="0" destOrd="0" presId="urn:microsoft.com/office/officeart/2016/7/layout/RepeatingBendingProcessNew"/>
    <dgm:cxn modelId="{B3267E1A-6403-4BC7-A399-EF8F686FDFEC}" srcId="{52B4DDBF-B042-4804-A022-D342E1C6709F}" destId="{2B5A9840-0BBE-4A4F-A575-685A34792E6A}" srcOrd="5" destOrd="0" parTransId="{12FC1DBD-65DD-4C8A-894A-2D7BCA9EF037}" sibTransId="{CA913DBE-7235-4CA6-811A-143D4E44A91C}"/>
    <dgm:cxn modelId="{58658227-38B0-46C1-A967-C4C64815C543}" type="presOf" srcId="{3BD7E49D-365C-4824-8DA9-03167865D5AD}" destId="{C592525E-769F-4870-9EEB-521B07785312}" srcOrd="1" destOrd="0" presId="urn:microsoft.com/office/officeart/2016/7/layout/RepeatingBendingProcessNew"/>
    <dgm:cxn modelId="{AAC39534-5B4D-4812-9C24-810D0CDD30CA}" type="presOf" srcId="{CA913DBE-7235-4CA6-811A-143D4E44A91C}" destId="{F860E1FD-95B9-4732-A1C3-D7AC23352A84}" srcOrd="1" destOrd="0" presId="urn:microsoft.com/office/officeart/2016/7/layout/RepeatingBendingProcessNew"/>
    <dgm:cxn modelId="{1B4E0240-CFF8-4F3D-914A-4057251CDCDB}" type="presOf" srcId="{CA913DBE-7235-4CA6-811A-143D4E44A91C}" destId="{EC35732D-403E-4CFA-87CD-5FB30A397DA6}" srcOrd="0" destOrd="0" presId="urn:microsoft.com/office/officeart/2016/7/layout/RepeatingBendingProcessNew"/>
    <dgm:cxn modelId="{0CF72740-DB5F-45DC-84B1-D198CD88B7EA}" type="presOf" srcId="{1947D1BE-17BE-432E-9CC6-AD0975002EF9}" destId="{EFE36DA7-2916-4E1D-A720-EEC0694E173B}" srcOrd="1" destOrd="0" presId="urn:microsoft.com/office/officeart/2016/7/layout/RepeatingBendingProcessNew"/>
    <dgm:cxn modelId="{429C5C5B-06CC-43BA-9727-63FA4186D212}" type="presOf" srcId="{535CE5EE-B86F-4B25-9A4A-F72798F96E00}" destId="{F2021503-E479-4DD3-85F2-9ABF7EE602CD}" srcOrd="1" destOrd="0" presId="urn:microsoft.com/office/officeart/2016/7/layout/RepeatingBendingProcessNew"/>
    <dgm:cxn modelId="{D4B3895C-E5F0-4B53-A691-92D5DA2998B8}" srcId="{52B4DDBF-B042-4804-A022-D342E1C6709F}" destId="{B690CD5D-CA53-4767-976C-376EE9E85042}" srcOrd="2" destOrd="0" parTransId="{30CD57C1-2D37-44E9-BD21-43FFDABA2EEF}" sibTransId="{5015C4D7-B958-4844-9EDB-E37E3E5D54A2}"/>
    <dgm:cxn modelId="{33FB5863-B4BF-4688-BA44-12A2809341BD}" type="presOf" srcId="{A5DC0E8E-C2A0-4F4C-802E-AF22F582CC24}" destId="{0A252189-14C3-4666-BD66-5D8022739A5B}" srcOrd="0" destOrd="0" presId="urn:microsoft.com/office/officeart/2016/7/layout/RepeatingBendingProcessNew"/>
    <dgm:cxn modelId="{0152CE43-D463-4281-97F1-EB6DA6822EB4}" type="presOf" srcId="{10954634-7DB4-4722-8929-EE0C392DFD53}" destId="{B5C21719-7009-468C-9001-D5797290A20A}" srcOrd="1" destOrd="0" presId="urn:microsoft.com/office/officeart/2016/7/layout/RepeatingBendingProcessNew"/>
    <dgm:cxn modelId="{B93FA444-59F4-4A66-A68E-90D6F7AC7F00}" srcId="{52B4DDBF-B042-4804-A022-D342E1C6709F}" destId="{25E5FAA5-96E5-417C-86F2-38F66EE10364}" srcOrd="9" destOrd="0" parTransId="{81904002-BECA-4BD3-B8BA-254953C5E3E9}" sibTransId="{B2FAF060-C5C2-4A9E-87DC-8BA92B257A09}"/>
    <dgm:cxn modelId="{D425656A-EC2A-4005-A597-FEEFCAD3D9E4}" type="presOf" srcId="{9CB18FC9-D62D-4361-9177-096C2F3A9178}" destId="{96A32C55-BCCF-4754-BEF5-929F365C2759}" srcOrd="0" destOrd="0" presId="urn:microsoft.com/office/officeart/2016/7/layout/RepeatingBendingProcessNew"/>
    <dgm:cxn modelId="{826F4C70-4763-4381-9370-28035B4FBBC5}" srcId="{52B4DDBF-B042-4804-A022-D342E1C6709F}" destId="{5010A33E-19BF-4639-9ED8-88083097AD16}" srcOrd="8" destOrd="0" parTransId="{955443EB-2B6C-4140-A8B0-1941F842189A}" sibTransId="{1947D1BE-17BE-432E-9CC6-AD0975002EF9}"/>
    <dgm:cxn modelId="{0ECDAA73-0A74-4BE5-9088-FBAA5D1B9F8E}" type="presOf" srcId="{5015C4D7-B958-4844-9EDB-E37E3E5D54A2}" destId="{F6A66611-CDE9-4865-98BF-B7DAD4AE20FB}" srcOrd="0" destOrd="0" presId="urn:microsoft.com/office/officeart/2016/7/layout/RepeatingBendingProcessNew"/>
    <dgm:cxn modelId="{26D2017D-BF43-498D-B188-D912B0FAE18D}" type="presOf" srcId="{5015C4D7-B958-4844-9EDB-E37E3E5D54A2}" destId="{52B9DD13-36C7-4A8E-AA13-8298E8EE37CC}" srcOrd="1" destOrd="0" presId="urn:microsoft.com/office/officeart/2016/7/layout/RepeatingBendingProcessNew"/>
    <dgm:cxn modelId="{0F643C7D-AA7A-4B4C-B166-0128221DC3B3}" srcId="{52B4DDBF-B042-4804-A022-D342E1C6709F}" destId="{63619BB6-BE90-4C1B-A413-D968BB12788B}" srcOrd="1" destOrd="0" parTransId="{D161F5D7-4200-4724-AE74-2FA5A2525D88}" sibTransId="{8F0701C7-4B03-4127-AC52-5318FE7A60B8}"/>
    <dgm:cxn modelId="{82E15D7D-F20E-4A91-BD43-CC26DDC10127}" srcId="{52B4DDBF-B042-4804-A022-D342E1C6709F}" destId="{6CE85316-3487-45FB-A1EB-F5C0F7005607}" srcOrd="6" destOrd="0" parTransId="{EC458064-FA07-446F-B222-6312F8CF0BA7}" sibTransId="{0A159E74-7442-498E-8F15-9DD44D51876C}"/>
    <dgm:cxn modelId="{C820AC7D-058A-496C-9E5D-97F916633D45}" type="presOf" srcId="{6CE85316-3487-45FB-A1EB-F5C0F7005607}" destId="{B74BE894-4CA9-488B-A16B-8BE625AA9B1D}" srcOrd="0" destOrd="0" presId="urn:microsoft.com/office/officeart/2016/7/layout/RepeatingBendingProcessNew"/>
    <dgm:cxn modelId="{17ACEA7E-B278-450E-A6E0-F99F1FA80F53}" type="presOf" srcId="{9703E07C-8055-4B9F-AA76-8C500A378B18}" destId="{17F84A9A-D7D0-4E78-BF47-6B723FF50BC1}" srcOrd="1" destOrd="0" presId="urn:microsoft.com/office/officeart/2016/7/layout/RepeatingBendingProcessNew"/>
    <dgm:cxn modelId="{F4BF688D-0A51-496C-9C26-64F9DBCEF293}" type="presOf" srcId="{0A159E74-7442-498E-8F15-9DD44D51876C}" destId="{F5DC4B24-D0FC-4BCF-A536-02B9E5388839}" srcOrd="1" destOrd="0" presId="urn:microsoft.com/office/officeart/2016/7/layout/RepeatingBendingProcessNew"/>
    <dgm:cxn modelId="{45C4A192-B79C-4476-84FB-8A904108568F}" type="presOf" srcId="{535CE5EE-B86F-4B25-9A4A-F72798F96E00}" destId="{990422A5-71B6-4FCD-BC8A-131EAAB4D221}" srcOrd="0" destOrd="0" presId="urn:microsoft.com/office/officeart/2016/7/layout/RepeatingBendingProcessNew"/>
    <dgm:cxn modelId="{4EE2A892-77DC-41D0-BB56-700C2E2D7C2C}" type="presOf" srcId="{5010A33E-19BF-4639-9ED8-88083097AD16}" destId="{19F48F9F-4252-4006-9B3D-B1FD97F6284D}" srcOrd="0" destOrd="0" presId="urn:microsoft.com/office/officeart/2016/7/layout/RepeatingBendingProcessNew"/>
    <dgm:cxn modelId="{5F716094-296D-4D90-A4C5-3A99D3540678}" type="presOf" srcId="{25E5FAA5-96E5-417C-86F2-38F66EE10364}" destId="{113226AC-0B94-4502-97E8-FC67E3687F04}" srcOrd="0" destOrd="0" presId="urn:microsoft.com/office/officeart/2016/7/layout/RepeatingBendingProcessNew"/>
    <dgm:cxn modelId="{D1751E95-8BC9-468F-86F2-B63B847B1ACE}" type="presOf" srcId="{0A159E74-7442-498E-8F15-9DD44D51876C}" destId="{EFFE75E7-753F-4C97-A304-6C8A98EA9C7B}" srcOrd="0" destOrd="0" presId="urn:microsoft.com/office/officeart/2016/7/layout/RepeatingBendingProcessNew"/>
    <dgm:cxn modelId="{EC7F2F9F-D613-4A51-A19F-F61A31384765}" type="presOf" srcId="{52B4DDBF-B042-4804-A022-D342E1C6709F}" destId="{ABAC054A-98ED-4BBD-9272-2C430CAE976E}" srcOrd="0" destOrd="0" presId="urn:microsoft.com/office/officeart/2016/7/layout/RepeatingBendingProcessNew"/>
    <dgm:cxn modelId="{6C8E3EA6-817E-451B-A618-537199AA99FC}" type="presOf" srcId="{867A385E-8174-4F10-9485-48580D7CBFC6}" destId="{457076A9-86FA-4EB2-A7B1-5ABD51AD4D8C}" srcOrd="0" destOrd="0" presId="urn:microsoft.com/office/officeart/2016/7/layout/RepeatingBendingProcessNew"/>
    <dgm:cxn modelId="{9AD5C1B0-4EBE-4910-8D35-8D7264030615}" type="presOf" srcId="{63619BB6-BE90-4C1B-A413-D968BB12788B}" destId="{FAE9D50C-DE55-423D-8A92-198341DC7ADD}" srcOrd="0" destOrd="0" presId="urn:microsoft.com/office/officeart/2016/7/layout/RepeatingBendingProcessNew"/>
    <dgm:cxn modelId="{603A72B7-3FC0-4682-A41D-E716C5769FA3}" type="presOf" srcId="{9703E07C-8055-4B9F-AA76-8C500A378B18}" destId="{F7B627BF-4688-4B58-A11F-7140F478BED7}" srcOrd="0" destOrd="0" presId="urn:microsoft.com/office/officeart/2016/7/layout/RepeatingBendingProcessNew"/>
    <dgm:cxn modelId="{F334E8C4-B6EE-4147-923F-5BDD9036192F}" type="presOf" srcId="{623E04FB-0ABE-4121-B907-8A080D435087}" destId="{1C772719-7D32-42B4-8EB3-F34C8B751402}" srcOrd="0" destOrd="0" presId="urn:microsoft.com/office/officeart/2016/7/layout/RepeatingBendingProcessNew"/>
    <dgm:cxn modelId="{636C1ACD-7E4E-4510-96D9-E688DE641922}" srcId="{52B4DDBF-B042-4804-A022-D342E1C6709F}" destId="{867A385E-8174-4F10-9485-48580D7CBFC6}" srcOrd="3" destOrd="0" parTransId="{5217BF87-523F-4EDF-982E-77602C591487}" sibTransId="{9703E07C-8055-4B9F-AA76-8C500A378B18}"/>
    <dgm:cxn modelId="{FCCFA0DD-17F3-40BA-8463-D96CCAE385F7}" srcId="{52B4DDBF-B042-4804-A022-D342E1C6709F}" destId="{623E04FB-0ABE-4121-B907-8A080D435087}" srcOrd="7" destOrd="0" parTransId="{FBB6247F-DE40-4D98-86C0-0E935F4D3E0A}" sibTransId="{3BD7E49D-365C-4824-8DA9-03167865D5AD}"/>
    <dgm:cxn modelId="{9ECBEEDD-A07D-49E3-91AB-9A35E1386FC3}" type="presOf" srcId="{3BD7E49D-365C-4824-8DA9-03167865D5AD}" destId="{8EA4116A-AE7F-4FE1-9EB1-4CBA91D60F43}" srcOrd="0" destOrd="0" presId="urn:microsoft.com/office/officeart/2016/7/layout/RepeatingBendingProcessNew"/>
    <dgm:cxn modelId="{DF3079F6-B19C-42EE-B414-EB70DB28A3A4}" type="presOf" srcId="{1947D1BE-17BE-432E-9CC6-AD0975002EF9}" destId="{F0660F8D-6E79-4460-BC7D-612434E87A66}" srcOrd="0" destOrd="0" presId="urn:microsoft.com/office/officeart/2016/7/layout/RepeatingBendingProcessNew"/>
    <dgm:cxn modelId="{3DACE4FB-FBD4-44FC-9068-E06210145940}" type="presOf" srcId="{2B5A9840-0BBE-4A4F-A575-685A34792E6A}" destId="{FD7E666E-BC69-424D-8433-A047CC23508C}" srcOrd="0" destOrd="0" presId="urn:microsoft.com/office/officeart/2016/7/layout/RepeatingBendingProcessNew"/>
    <dgm:cxn modelId="{842B84FD-0347-4F98-BC5D-97D3437F5096}" srcId="{52B4DDBF-B042-4804-A022-D342E1C6709F}" destId="{A5DC0E8E-C2A0-4F4C-802E-AF22F582CC24}" srcOrd="0" destOrd="0" parTransId="{F0798CF4-B2A5-4C3F-97E2-EF6661A789CC}" sibTransId="{10954634-7DB4-4722-8929-EE0C392DFD53}"/>
    <dgm:cxn modelId="{6C91DFFD-F40B-4875-A7B7-50C60A0AB2FC}" type="presOf" srcId="{8F0701C7-4B03-4127-AC52-5318FE7A60B8}" destId="{811E4721-F9F1-4C98-91CB-7A3AB31D09F3}" srcOrd="1" destOrd="0" presId="urn:microsoft.com/office/officeart/2016/7/layout/RepeatingBendingProcessNew"/>
    <dgm:cxn modelId="{BB960994-5201-47C6-AB0F-29F40783CEB1}" type="presParOf" srcId="{ABAC054A-98ED-4BBD-9272-2C430CAE976E}" destId="{0A252189-14C3-4666-BD66-5D8022739A5B}" srcOrd="0" destOrd="0" presId="urn:microsoft.com/office/officeart/2016/7/layout/RepeatingBendingProcessNew"/>
    <dgm:cxn modelId="{509BE740-2F33-4E67-8FE4-8905FFE235E4}" type="presParOf" srcId="{ABAC054A-98ED-4BBD-9272-2C430CAE976E}" destId="{02E46DFF-6B4F-457C-97AE-86109DA8866F}" srcOrd="1" destOrd="0" presId="urn:microsoft.com/office/officeart/2016/7/layout/RepeatingBendingProcessNew"/>
    <dgm:cxn modelId="{DAF4DEE4-1A9D-46E1-BB3C-A64637B96D77}" type="presParOf" srcId="{02E46DFF-6B4F-457C-97AE-86109DA8866F}" destId="{B5C21719-7009-468C-9001-D5797290A20A}" srcOrd="0" destOrd="0" presId="urn:microsoft.com/office/officeart/2016/7/layout/RepeatingBendingProcessNew"/>
    <dgm:cxn modelId="{5237BD70-A613-4AD0-B790-63BBB60EA67D}" type="presParOf" srcId="{ABAC054A-98ED-4BBD-9272-2C430CAE976E}" destId="{FAE9D50C-DE55-423D-8A92-198341DC7ADD}" srcOrd="2" destOrd="0" presId="urn:microsoft.com/office/officeart/2016/7/layout/RepeatingBendingProcessNew"/>
    <dgm:cxn modelId="{57038B58-2A80-44D5-9EDE-27989B740A8E}" type="presParOf" srcId="{ABAC054A-98ED-4BBD-9272-2C430CAE976E}" destId="{A9B5918A-4DE4-4C0B-B914-BE36C2930A46}" srcOrd="3" destOrd="0" presId="urn:microsoft.com/office/officeart/2016/7/layout/RepeatingBendingProcessNew"/>
    <dgm:cxn modelId="{E77171D8-7423-4B6E-B811-A0C38DE6A461}" type="presParOf" srcId="{A9B5918A-4DE4-4C0B-B914-BE36C2930A46}" destId="{811E4721-F9F1-4C98-91CB-7A3AB31D09F3}" srcOrd="0" destOrd="0" presId="urn:microsoft.com/office/officeart/2016/7/layout/RepeatingBendingProcessNew"/>
    <dgm:cxn modelId="{32E3E8E4-5C13-46D3-8BA4-7B38E5698AAA}" type="presParOf" srcId="{ABAC054A-98ED-4BBD-9272-2C430CAE976E}" destId="{2772338A-3D55-4038-9460-D67715C81729}" srcOrd="4" destOrd="0" presId="urn:microsoft.com/office/officeart/2016/7/layout/RepeatingBendingProcessNew"/>
    <dgm:cxn modelId="{C623335F-0392-4AC5-8254-9BA73DE2F5E2}" type="presParOf" srcId="{ABAC054A-98ED-4BBD-9272-2C430CAE976E}" destId="{F6A66611-CDE9-4865-98BF-B7DAD4AE20FB}" srcOrd="5" destOrd="0" presId="urn:microsoft.com/office/officeart/2016/7/layout/RepeatingBendingProcessNew"/>
    <dgm:cxn modelId="{FFFF7900-0572-42CD-BDC0-6F9A8869FC72}" type="presParOf" srcId="{F6A66611-CDE9-4865-98BF-B7DAD4AE20FB}" destId="{52B9DD13-36C7-4A8E-AA13-8298E8EE37CC}" srcOrd="0" destOrd="0" presId="urn:microsoft.com/office/officeart/2016/7/layout/RepeatingBendingProcessNew"/>
    <dgm:cxn modelId="{E826C740-7DD1-4891-B4A4-DBB871E11D63}" type="presParOf" srcId="{ABAC054A-98ED-4BBD-9272-2C430CAE976E}" destId="{457076A9-86FA-4EB2-A7B1-5ABD51AD4D8C}" srcOrd="6" destOrd="0" presId="urn:microsoft.com/office/officeart/2016/7/layout/RepeatingBendingProcessNew"/>
    <dgm:cxn modelId="{249677C9-FD00-43CD-B14F-223C9E4A414D}" type="presParOf" srcId="{ABAC054A-98ED-4BBD-9272-2C430CAE976E}" destId="{F7B627BF-4688-4B58-A11F-7140F478BED7}" srcOrd="7" destOrd="0" presId="urn:microsoft.com/office/officeart/2016/7/layout/RepeatingBendingProcessNew"/>
    <dgm:cxn modelId="{ECF0D460-30F2-4F40-BA31-D17FC37A66B0}" type="presParOf" srcId="{F7B627BF-4688-4B58-A11F-7140F478BED7}" destId="{17F84A9A-D7D0-4E78-BF47-6B723FF50BC1}" srcOrd="0" destOrd="0" presId="urn:microsoft.com/office/officeart/2016/7/layout/RepeatingBendingProcessNew"/>
    <dgm:cxn modelId="{7D0D3EE4-B70C-43C2-9D71-102F355A2112}" type="presParOf" srcId="{ABAC054A-98ED-4BBD-9272-2C430CAE976E}" destId="{96A32C55-BCCF-4754-BEF5-929F365C2759}" srcOrd="8" destOrd="0" presId="urn:microsoft.com/office/officeart/2016/7/layout/RepeatingBendingProcessNew"/>
    <dgm:cxn modelId="{3B166346-2D51-4671-94EA-42BF47CCFDA1}" type="presParOf" srcId="{ABAC054A-98ED-4BBD-9272-2C430CAE976E}" destId="{990422A5-71B6-4FCD-BC8A-131EAAB4D221}" srcOrd="9" destOrd="0" presId="urn:microsoft.com/office/officeart/2016/7/layout/RepeatingBendingProcessNew"/>
    <dgm:cxn modelId="{AC8E9858-7C69-49CE-9EED-B1D66F0AB706}" type="presParOf" srcId="{990422A5-71B6-4FCD-BC8A-131EAAB4D221}" destId="{F2021503-E479-4DD3-85F2-9ABF7EE602CD}" srcOrd="0" destOrd="0" presId="urn:microsoft.com/office/officeart/2016/7/layout/RepeatingBendingProcessNew"/>
    <dgm:cxn modelId="{A1E209E5-2B6B-45EF-944B-A48693321D37}" type="presParOf" srcId="{ABAC054A-98ED-4BBD-9272-2C430CAE976E}" destId="{FD7E666E-BC69-424D-8433-A047CC23508C}" srcOrd="10" destOrd="0" presId="urn:microsoft.com/office/officeart/2016/7/layout/RepeatingBendingProcessNew"/>
    <dgm:cxn modelId="{8C04BA8A-85C2-4A7F-BD3A-9288F427395C}" type="presParOf" srcId="{ABAC054A-98ED-4BBD-9272-2C430CAE976E}" destId="{EC35732D-403E-4CFA-87CD-5FB30A397DA6}" srcOrd="11" destOrd="0" presId="urn:microsoft.com/office/officeart/2016/7/layout/RepeatingBendingProcessNew"/>
    <dgm:cxn modelId="{B707E69C-DC7F-476B-BB9E-5D74C41C559E}" type="presParOf" srcId="{EC35732D-403E-4CFA-87CD-5FB30A397DA6}" destId="{F860E1FD-95B9-4732-A1C3-D7AC23352A84}" srcOrd="0" destOrd="0" presId="urn:microsoft.com/office/officeart/2016/7/layout/RepeatingBendingProcessNew"/>
    <dgm:cxn modelId="{C1546DE8-CF09-4D1A-BAB9-20EC4C318B5E}" type="presParOf" srcId="{ABAC054A-98ED-4BBD-9272-2C430CAE976E}" destId="{B74BE894-4CA9-488B-A16B-8BE625AA9B1D}" srcOrd="12" destOrd="0" presId="urn:microsoft.com/office/officeart/2016/7/layout/RepeatingBendingProcessNew"/>
    <dgm:cxn modelId="{41239BBE-6036-4CD3-863C-F0CAC7E9D4B9}" type="presParOf" srcId="{ABAC054A-98ED-4BBD-9272-2C430CAE976E}" destId="{EFFE75E7-753F-4C97-A304-6C8A98EA9C7B}" srcOrd="13" destOrd="0" presId="urn:microsoft.com/office/officeart/2016/7/layout/RepeatingBendingProcessNew"/>
    <dgm:cxn modelId="{128B7E92-51D2-4363-9365-844A233AD742}" type="presParOf" srcId="{EFFE75E7-753F-4C97-A304-6C8A98EA9C7B}" destId="{F5DC4B24-D0FC-4BCF-A536-02B9E5388839}" srcOrd="0" destOrd="0" presId="urn:microsoft.com/office/officeart/2016/7/layout/RepeatingBendingProcessNew"/>
    <dgm:cxn modelId="{15DFBE85-602F-44FE-8CFE-7D90123ACF68}" type="presParOf" srcId="{ABAC054A-98ED-4BBD-9272-2C430CAE976E}" destId="{1C772719-7D32-42B4-8EB3-F34C8B751402}" srcOrd="14" destOrd="0" presId="urn:microsoft.com/office/officeart/2016/7/layout/RepeatingBendingProcessNew"/>
    <dgm:cxn modelId="{653A7649-5334-4656-A399-61760AE57CC5}" type="presParOf" srcId="{ABAC054A-98ED-4BBD-9272-2C430CAE976E}" destId="{8EA4116A-AE7F-4FE1-9EB1-4CBA91D60F43}" srcOrd="15" destOrd="0" presId="urn:microsoft.com/office/officeart/2016/7/layout/RepeatingBendingProcessNew"/>
    <dgm:cxn modelId="{E7A4C1A9-4DF4-40A4-9FCE-13E709FD756E}" type="presParOf" srcId="{8EA4116A-AE7F-4FE1-9EB1-4CBA91D60F43}" destId="{C592525E-769F-4870-9EEB-521B07785312}" srcOrd="0" destOrd="0" presId="urn:microsoft.com/office/officeart/2016/7/layout/RepeatingBendingProcessNew"/>
    <dgm:cxn modelId="{E5022CEA-A76A-48F6-8D36-819B3CFDFD02}" type="presParOf" srcId="{ABAC054A-98ED-4BBD-9272-2C430CAE976E}" destId="{19F48F9F-4252-4006-9B3D-B1FD97F6284D}" srcOrd="16" destOrd="0" presId="urn:microsoft.com/office/officeart/2016/7/layout/RepeatingBendingProcessNew"/>
    <dgm:cxn modelId="{43181890-79C7-4FB0-83F5-AF78876E9757}" type="presParOf" srcId="{ABAC054A-98ED-4BBD-9272-2C430CAE976E}" destId="{F0660F8D-6E79-4460-BC7D-612434E87A66}" srcOrd="17" destOrd="0" presId="urn:microsoft.com/office/officeart/2016/7/layout/RepeatingBendingProcessNew"/>
    <dgm:cxn modelId="{390C3D61-DDB8-4F56-BD6B-DD14CBB6495E}" type="presParOf" srcId="{F0660F8D-6E79-4460-BC7D-612434E87A66}" destId="{EFE36DA7-2916-4E1D-A720-EEC0694E173B}" srcOrd="0" destOrd="0" presId="urn:microsoft.com/office/officeart/2016/7/layout/RepeatingBendingProcessNew"/>
    <dgm:cxn modelId="{CFE292F1-1993-470D-91D4-52199587BA35}" type="presParOf" srcId="{ABAC054A-98ED-4BBD-9272-2C430CAE976E}" destId="{113226AC-0B94-4502-97E8-FC67E3687F04}"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D4578-D1AF-49C6-BB2C-2F655C9E359C}">
      <dsp:nvSpPr>
        <dsp:cNvPr id="0" name=""/>
        <dsp:cNvSpPr/>
      </dsp:nvSpPr>
      <dsp:spPr>
        <a:xfrm>
          <a:off x="55798" y="621246"/>
          <a:ext cx="921311" cy="92131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208E2-51CF-4F0D-9426-E95AF56A6217}">
      <dsp:nvSpPr>
        <dsp:cNvPr id="0" name=""/>
        <dsp:cNvSpPr/>
      </dsp:nvSpPr>
      <dsp:spPr>
        <a:xfrm>
          <a:off x="249274" y="814721"/>
          <a:ext cx="534360" cy="534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88BE49D-2FDC-438C-9FBB-80B344E9FA10}">
      <dsp:nvSpPr>
        <dsp:cNvPr id="0" name=""/>
        <dsp:cNvSpPr/>
      </dsp:nvSpPr>
      <dsp:spPr>
        <a:xfrm>
          <a:off x="1027110" y="923547"/>
          <a:ext cx="2685152" cy="92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CLO 1: </a:t>
          </a:r>
        </a:p>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Demonstrate the ability to measure physical quantities such as acceleration due to gravity, spring constant, resistance, and modulus of rigidity using standard experimental techniques and apparatus.</a:t>
          </a:r>
        </a:p>
      </dsp:txBody>
      <dsp:txXfrm>
        <a:off x="1027110" y="923547"/>
        <a:ext cx="2685152" cy="921311"/>
      </dsp:txXfrm>
    </dsp:sp>
    <dsp:sp modelId="{8D008A7F-828E-4704-BF16-BE72A3962458}">
      <dsp:nvSpPr>
        <dsp:cNvPr id="0" name=""/>
        <dsp:cNvSpPr/>
      </dsp:nvSpPr>
      <dsp:spPr>
        <a:xfrm>
          <a:off x="3981337" y="621246"/>
          <a:ext cx="921311" cy="92131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0C07D-7F93-482D-8126-2E8E2FB7450A}">
      <dsp:nvSpPr>
        <dsp:cNvPr id="0" name=""/>
        <dsp:cNvSpPr/>
      </dsp:nvSpPr>
      <dsp:spPr>
        <a:xfrm>
          <a:off x="4174812" y="814721"/>
          <a:ext cx="534360" cy="534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B62D79-CAB2-4D2A-9381-700FCE8C1CE6}">
      <dsp:nvSpPr>
        <dsp:cNvPr id="0" name=""/>
        <dsp:cNvSpPr/>
      </dsp:nvSpPr>
      <dsp:spPr>
        <a:xfrm>
          <a:off x="5043131" y="1009560"/>
          <a:ext cx="2171662" cy="92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CLO 2: </a:t>
          </a:r>
        </a:p>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Analyze and interpret experimental data to determine electrical properties like specific resistance, internal resistance, and EMF, applying concepts of electricity and magnetism effectively.</a:t>
          </a:r>
        </a:p>
      </dsp:txBody>
      <dsp:txXfrm>
        <a:off x="5043131" y="1009560"/>
        <a:ext cx="2171662" cy="921311"/>
      </dsp:txXfrm>
    </dsp:sp>
    <dsp:sp modelId="{7E0D18C0-DE8C-4B12-9450-2BAB67A08961}">
      <dsp:nvSpPr>
        <dsp:cNvPr id="0" name=""/>
        <dsp:cNvSpPr/>
      </dsp:nvSpPr>
      <dsp:spPr>
        <a:xfrm>
          <a:off x="55798" y="3176369"/>
          <a:ext cx="921311" cy="92131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2A8BA-8FC6-47AB-836D-D40AC307357D}">
      <dsp:nvSpPr>
        <dsp:cNvPr id="0" name=""/>
        <dsp:cNvSpPr/>
      </dsp:nvSpPr>
      <dsp:spPr>
        <a:xfrm>
          <a:off x="249274" y="3369845"/>
          <a:ext cx="534360" cy="534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203F6F-0234-4A4E-A99A-5B27117A407F}">
      <dsp:nvSpPr>
        <dsp:cNvPr id="0" name=""/>
        <dsp:cNvSpPr/>
      </dsp:nvSpPr>
      <dsp:spPr>
        <a:xfrm>
          <a:off x="1073942" y="3026822"/>
          <a:ext cx="2398210" cy="2342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CLO 3: </a:t>
          </a:r>
        </a:p>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Apply problem-solving skills to verify fundamental laws of physics, such as the laws of series and parallel resistances and the principles of oscillatory motion and magnetism.</a:t>
          </a:r>
        </a:p>
      </dsp:txBody>
      <dsp:txXfrm>
        <a:off x="1073942" y="3026822"/>
        <a:ext cx="2398210" cy="2342839"/>
      </dsp:txXfrm>
    </dsp:sp>
    <dsp:sp modelId="{2CB51BE0-E6F9-437F-9FC0-BAFB2B60F1FA}">
      <dsp:nvSpPr>
        <dsp:cNvPr id="0" name=""/>
        <dsp:cNvSpPr/>
      </dsp:nvSpPr>
      <dsp:spPr>
        <a:xfrm>
          <a:off x="3837866" y="3176369"/>
          <a:ext cx="921311" cy="92131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867CC-1A66-4FE9-954E-92EB95552B4D}">
      <dsp:nvSpPr>
        <dsp:cNvPr id="0" name=""/>
        <dsp:cNvSpPr/>
      </dsp:nvSpPr>
      <dsp:spPr>
        <a:xfrm>
          <a:off x="4031341" y="3369845"/>
          <a:ext cx="534360" cy="5343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3F2947-389F-43F2-9682-BBA6BF18EE96}">
      <dsp:nvSpPr>
        <dsp:cNvPr id="0" name=""/>
        <dsp:cNvSpPr/>
      </dsp:nvSpPr>
      <dsp:spPr>
        <a:xfrm>
          <a:off x="4897011" y="3698430"/>
          <a:ext cx="2171662" cy="92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CLO 4: </a:t>
          </a:r>
        </a:p>
        <a:p>
          <a:pPr marL="0" lvl="0" indent="0" algn="just"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Develop proficiency in using laboratory instruments and tools, while enhancing data accuracy, teamwork, and reporting skills through experimental practice.</a:t>
          </a:r>
        </a:p>
      </dsp:txBody>
      <dsp:txXfrm>
        <a:off x="4897011" y="3698430"/>
        <a:ext cx="2171662" cy="921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2573B-E1D6-4A25-8F8E-F2378D148A13}">
      <dsp:nvSpPr>
        <dsp:cNvPr id="0" name=""/>
        <dsp:cNvSpPr/>
      </dsp:nvSpPr>
      <dsp:spPr>
        <a:xfrm>
          <a:off x="0" y="1535243"/>
          <a:ext cx="6391275" cy="9828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05CD01-B372-40A8-AF0D-9B4AB243B8E6}">
      <dsp:nvSpPr>
        <dsp:cNvPr id="0" name=""/>
        <dsp:cNvSpPr/>
      </dsp:nvSpPr>
      <dsp:spPr>
        <a:xfrm>
          <a:off x="319563" y="959603"/>
          <a:ext cx="4473892" cy="115128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102" tIns="0" rIns="169102" bIns="0" numCol="1" spcCol="1270" anchor="ctr" anchorCtr="0">
          <a:noAutofit/>
        </a:bodyPr>
        <a:lstStyle/>
        <a:p>
          <a:pPr marL="0" lvl="0" indent="0" algn="l"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1</a:t>
          </a:r>
          <a:r>
            <a:rPr lang="en-US" sz="3900" b="1" kern="1200" baseline="30000" dirty="0">
              <a:latin typeface="Times New Roman" panose="02020603050405020304" pitchFamily="18" charset="0"/>
              <a:cs typeface="Times New Roman" panose="02020603050405020304" pitchFamily="18" charset="0"/>
            </a:rPr>
            <a:t>st</a:t>
          </a:r>
          <a:r>
            <a:rPr lang="en-US" sz="3900" b="1" kern="1200" dirty="0">
              <a:latin typeface="Times New Roman" panose="02020603050405020304" pitchFamily="18" charset="0"/>
              <a:cs typeface="Times New Roman" panose="02020603050405020304" pitchFamily="18" charset="0"/>
            </a:rPr>
            <a:t> Week</a:t>
          </a:r>
          <a:endParaRPr lang="en-US" sz="3900" kern="1200" dirty="0">
            <a:latin typeface="Times New Roman" panose="02020603050405020304" pitchFamily="18" charset="0"/>
            <a:cs typeface="Times New Roman" panose="02020603050405020304" pitchFamily="18" charset="0"/>
          </a:endParaRPr>
        </a:p>
      </dsp:txBody>
      <dsp:txXfrm>
        <a:off x="375764" y="1015804"/>
        <a:ext cx="4361490" cy="1038878"/>
      </dsp:txXfrm>
    </dsp:sp>
    <dsp:sp modelId="{1007E5B1-7431-492D-9447-2DA225F363A1}">
      <dsp:nvSpPr>
        <dsp:cNvPr id="0" name=""/>
        <dsp:cNvSpPr/>
      </dsp:nvSpPr>
      <dsp:spPr>
        <a:xfrm>
          <a:off x="0" y="3304283"/>
          <a:ext cx="6391275" cy="982800"/>
        </a:xfrm>
        <a:prstGeom prst="rect">
          <a:avLst/>
        </a:prstGeom>
        <a:solidFill>
          <a:schemeClr val="lt1">
            <a:alpha val="90000"/>
            <a:hueOff val="0"/>
            <a:satOff val="0"/>
            <a:lumOff val="0"/>
            <a:alphaOff val="0"/>
          </a:schemeClr>
        </a:solidFill>
        <a:ln w="19050" cap="rnd" cmpd="sng" algn="ctr">
          <a:solidFill>
            <a:schemeClr val="accent2">
              <a:hueOff val="-19765721"/>
              <a:satOff val="901"/>
              <a:lumOff val="0"/>
              <a:alphaOff val="0"/>
            </a:schemeClr>
          </a:solidFill>
          <a:prstDash val="solid"/>
        </a:ln>
        <a:effectLst/>
      </dsp:spPr>
      <dsp:style>
        <a:lnRef idx="2">
          <a:scrgbClr r="0" g="0" b="0"/>
        </a:lnRef>
        <a:fillRef idx="1">
          <a:scrgbClr r="0" g="0" b="0"/>
        </a:fillRef>
        <a:effectRef idx="0">
          <a:scrgbClr r="0" g="0" b="0"/>
        </a:effectRef>
        <a:fontRef idx="minor"/>
      </dsp:style>
    </dsp:sp>
    <dsp:sp modelId="{850A31C8-3541-4EE1-B263-933CFB30BAA9}">
      <dsp:nvSpPr>
        <dsp:cNvPr id="0" name=""/>
        <dsp:cNvSpPr/>
      </dsp:nvSpPr>
      <dsp:spPr>
        <a:xfrm>
          <a:off x="319563" y="2728643"/>
          <a:ext cx="4473892" cy="115128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102" tIns="0" rIns="169102" bIns="0" numCol="1" spcCol="1270" anchor="ctr" anchorCtr="0">
          <a:noAutofit/>
        </a:bodyPr>
        <a:lstStyle/>
        <a:p>
          <a:pPr marL="0" lvl="0" indent="0" algn="l"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Topic: Introductory Class</a:t>
          </a:r>
          <a:endParaRPr lang="en-US" sz="3900" kern="1200" dirty="0">
            <a:latin typeface="Times New Roman" panose="02020603050405020304" pitchFamily="18" charset="0"/>
            <a:cs typeface="Times New Roman" panose="02020603050405020304" pitchFamily="18" charset="0"/>
          </a:endParaRPr>
        </a:p>
      </dsp:txBody>
      <dsp:txXfrm>
        <a:off x="375764" y="2784844"/>
        <a:ext cx="4361490" cy="1038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47A37-DF5E-4E7C-9742-B527262EE3C6}">
      <dsp:nvSpPr>
        <dsp:cNvPr id="0" name=""/>
        <dsp:cNvSpPr/>
      </dsp:nvSpPr>
      <dsp:spPr>
        <a:xfrm>
          <a:off x="2382895" y="2299479"/>
          <a:ext cx="430121" cy="91440"/>
        </a:xfrm>
        <a:custGeom>
          <a:avLst/>
          <a:gdLst/>
          <a:ahLst/>
          <a:cxnLst/>
          <a:rect l="0" t="0" r="0" b="0"/>
          <a:pathLst>
            <a:path>
              <a:moveTo>
                <a:pt x="0" y="90093"/>
              </a:moveTo>
              <a:lnTo>
                <a:pt x="232160" y="90093"/>
              </a:lnTo>
              <a:lnTo>
                <a:pt x="232160" y="45720"/>
              </a:lnTo>
              <a:lnTo>
                <a:pt x="430121"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solidFill>
          </a:endParaRPr>
        </a:p>
      </dsp:txBody>
      <dsp:txXfrm>
        <a:off x="2586385" y="2342893"/>
        <a:ext cx="23142" cy="4611"/>
      </dsp:txXfrm>
    </dsp:sp>
    <dsp:sp modelId="{6CA8C924-5970-46C4-B802-BB088F440DFF}">
      <dsp:nvSpPr>
        <dsp:cNvPr id="0" name=""/>
        <dsp:cNvSpPr/>
      </dsp:nvSpPr>
      <dsp:spPr>
        <a:xfrm>
          <a:off x="381559" y="1788632"/>
          <a:ext cx="2003136" cy="1201881"/>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155" tIns="103031" rIns="98155" bIns="103031"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Course Requirements</a:t>
          </a:r>
          <a:endParaRPr lang="en-US" sz="1800" kern="1200" dirty="0">
            <a:latin typeface="Times New Roman" panose="02020603050405020304" pitchFamily="18" charset="0"/>
            <a:cs typeface="Times New Roman" panose="02020603050405020304" pitchFamily="18" charset="0"/>
          </a:endParaRPr>
        </a:p>
      </dsp:txBody>
      <dsp:txXfrm>
        <a:off x="381559" y="1788632"/>
        <a:ext cx="2003136" cy="1201881"/>
      </dsp:txXfrm>
    </dsp:sp>
    <dsp:sp modelId="{1DAB6AF7-64C8-4E54-BFE8-2F176D12368F}">
      <dsp:nvSpPr>
        <dsp:cNvPr id="0" name=""/>
        <dsp:cNvSpPr/>
      </dsp:nvSpPr>
      <dsp:spPr>
        <a:xfrm>
          <a:off x="8427178" y="2299479"/>
          <a:ext cx="430121" cy="91440"/>
        </a:xfrm>
        <a:custGeom>
          <a:avLst/>
          <a:gdLst/>
          <a:ahLst/>
          <a:cxnLst/>
          <a:rect l="0" t="0" r="0" b="0"/>
          <a:pathLst>
            <a:path>
              <a:moveTo>
                <a:pt x="0" y="45720"/>
              </a:moveTo>
              <a:lnTo>
                <a:pt x="430121" y="45720"/>
              </a:lnTo>
            </a:path>
          </a:pathLst>
        </a:custGeom>
        <a:noFill/>
        <a:ln w="9525" cap="rnd" cmpd="sng" algn="ctr">
          <a:solidFill>
            <a:schemeClr val="accent2">
              <a:hueOff val="-19765721"/>
              <a:satOff val="90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2"/>
            </a:solidFill>
          </a:endParaRPr>
        </a:p>
      </dsp:txBody>
      <dsp:txXfrm>
        <a:off x="8630721" y="2342893"/>
        <a:ext cx="23036" cy="4611"/>
      </dsp:txXfrm>
    </dsp:sp>
    <dsp:sp modelId="{FED46704-6D18-433F-99F8-ECF6EC272B6E}">
      <dsp:nvSpPr>
        <dsp:cNvPr id="0" name=""/>
        <dsp:cNvSpPr/>
      </dsp:nvSpPr>
      <dsp:spPr>
        <a:xfrm>
          <a:off x="2845417" y="4168"/>
          <a:ext cx="5583561" cy="4682062"/>
        </a:xfrm>
        <a:prstGeom prst="rect">
          <a:avLst/>
        </a:prstGeom>
        <a:gradFill rotWithShape="0">
          <a:gsLst>
            <a:gs pos="0">
              <a:schemeClr val="accent2">
                <a:hueOff val="-9882860"/>
                <a:satOff val="451"/>
                <a:lumOff val="0"/>
                <a:alphaOff val="0"/>
                <a:tint val="64000"/>
                <a:lumMod val="118000"/>
              </a:schemeClr>
            </a:gs>
            <a:gs pos="100000">
              <a:schemeClr val="accent2">
                <a:hueOff val="-9882860"/>
                <a:satOff val="45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155" tIns="103031" rIns="98155" bIns="103031" numCol="1" spcCol="1270" anchor="t" anchorCtr="0">
          <a:noAutofit/>
        </a:bodyPr>
        <a:lstStyle/>
        <a:p>
          <a:pPr marL="0" lvl="0" indent="0" algn="just" defTabSz="800100">
            <a:lnSpc>
              <a:spcPct val="15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Let me outline the key expectations:</a:t>
          </a:r>
        </a:p>
        <a:p>
          <a:pPr marL="171450" lvl="1" indent="-171450" algn="just" defTabSz="800100">
            <a:lnSpc>
              <a:spcPct val="150000"/>
            </a:lnSpc>
            <a:spcBef>
              <a:spcPct val="0"/>
            </a:spcBef>
            <a:spcAft>
              <a:spcPct val="15000"/>
            </a:spcAft>
            <a:buChar char="•"/>
          </a:pPr>
          <a:r>
            <a:rPr lang="en-US" sz="1800" b="1" kern="1200" dirty="0">
              <a:latin typeface="Times New Roman" panose="02020603050405020304" pitchFamily="18" charset="0"/>
              <a:cs typeface="Times New Roman" panose="02020603050405020304" pitchFamily="18" charset="0"/>
            </a:rPr>
            <a:t>Attendance:</a:t>
          </a:r>
          <a:r>
            <a:rPr lang="en-US" sz="1800" kern="1200" dirty="0">
              <a:latin typeface="Times New Roman" panose="02020603050405020304" pitchFamily="18" charset="0"/>
              <a:cs typeface="Times New Roman" panose="02020603050405020304" pitchFamily="18" charset="0"/>
            </a:rPr>
            <a:t> You must attend at least 75% of the classes to be eligible for evaluation. Missing sessions will impact your grade unless excused for valid reasons.</a:t>
          </a:r>
        </a:p>
        <a:p>
          <a:pPr marL="171450" lvl="1" indent="-171450" algn="just" defTabSz="800100">
            <a:lnSpc>
              <a:spcPct val="150000"/>
            </a:lnSpc>
            <a:spcBef>
              <a:spcPct val="0"/>
            </a:spcBef>
            <a:spcAft>
              <a:spcPct val="15000"/>
            </a:spcAft>
            <a:buChar char="•"/>
          </a:pPr>
          <a:r>
            <a:rPr lang="en-US" sz="1800" b="1" kern="1200" dirty="0">
              <a:latin typeface="Times New Roman" panose="02020603050405020304" pitchFamily="18" charset="0"/>
              <a:cs typeface="Times New Roman" panose="02020603050405020304" pitchFamily="18" charset="0"/>
            </a:rPr>
            <a:t>Preparation:</a:t>
          </a:r>
          <a:r>
            <a:rPr lang="en-US" sz="1800" kern="1200" dirty="0">
              <a:latin typeface="Times New Roman" panose="02020603050405020304" pitchFamily="18" charset="0"/>
              <a:cs typeface="Times New Roman" panose="02020603050405020304" pitchFamily="18" charset="0"/>
            </a:rPr>
            <a:t> Before coming to the lab, review the experiment assigned for the week. Bring the manual, take notes, and be ready to experiment.</a:t>
          </a:r>
        </a:p>
        <a:p>
          <a:pPr marL="171450" lvl="1" indent="-171450" algn="just" defTabSz="800100">
            <a:lnSpc>
              <a:spcPct val="150000"/>
            </a:lnSpc>
            <a:spcBef>
              <a:spcPct val="0"/>
            </a:spcBef>
            <a:spcAft>
              <a:spcPct val="15000"/>
            </a:spcAft>
            <a:buChar char="•"/>
          </a:pPr>
          <a:r>
            <a:rPr lang="en-US" sz="1800" b="1" kern="1200" dirty="0">
              <a:latin typeface="Times New Roman" panose="02020603050405020304" pitchFamily="18" charset="0"/>
              <a:cs typeface="Times New Roman" panose="02020603050405020304" pitchFamily="18" charset="0"/>
            </a:rPr>
            <a:t>Lab Reports:</a:t>
          </a:r>
          <a:r>
            <a:rPr lang="en-US" sz="1800" kern="1200" dirty="0">
              <a:latin typeface="Times New Roman" panose="02020603050405020304" pitchFamily="18" charset="0"/>
              <a:cs typeface="Times New Roman" panose="02020603050405020304" pitchFamily="18" charset="0"/>
            </a:rPr>
            <a:t> You’ll submit a report detailing your observations and conclusions for every experiment. These reports are critical for your learning and will contribute 30% of your final grade.</a:t>
          </a:r>
        </a:p>
      </dsp:txBody>
      <dsp:txXfrm>
        <a:off x="2845417" y="4168"/>
        <a:ext cx="5583561" cy="4682062"/>
      </dsp:txXfrm>
    </dsp:sp>
    <dsp:sp modelId="{FFF1C27D-37EF-4571-89F7-4DC3DAC935FA}">
      <dsp:nvSpPr>
        <dsp:cNvPr id="0" name=""/>
        <dsp:cNvSpPr/>
      </dsp:nvSpPr>
      <dsp:spPr>
        <a:xfrm>
          <a:off x="8889700" y="1744258"/>
          <a:ext cx="2683421" cy="1201881"/>
        </a:xfrm>
        <a:prstGeom prst="rect">
          <a:avLst/>
        </a:prstGeom>
        <a:gradFill rotWithShape="0">
          <a:gsLst>
            <a:gs pos="0">
              <a:schemeClr val="accent2">
                <a:hueOff val="-19765721"/>
                <a:satOff val="901"/>
                <a:lumOff val="0"/>
                <a:alphaOff val="0"/>
                <a:tint val="64000"/>
                <a:lumMod val="118000"/>
              </a:schemeClr>
            </a:gs>
            <a:gs pos="100000">
              <a:schemeClr val="accent2">
                <a:hueOff val="-19765721"/>
                <a:satOff val="90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155" tIns="103031" rIns="98155" bIns="103031" numCol="1" spcCol="1270" anchor="ctr" anchorCtr="0">
          <a:noAutofit/>
        </a:bodyPr>
        <a:lstStyle/>
        <a:p>
          <a:pPr marL="0" lvl="0" indent="0" algn="ctr" defTabSz="800100">
            <a:lnSpc>
              <a:spcPct val="15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Active Participation:</a:t>
          </a:r>
          <a:r>
            <a:rPr lang="en-US" sz="1800" kern="1200" dirty="0">
              <a:latin typeface="Times New Roman" panose="02020603050405020304" pitchFamily="18" charset="0"/>
              <a:cs typeface="Times New Roman" panose="02020603050405020304" pitchFamily="18" charset="0"/>
            </a:rPr>
            <a:t> Engage in discussions and group activities.</a:t>
          </a:r>
        </a:p>
      </dsp:txBody>
      <dsp:txXfrm>
        <a:off x="8889700" y="1744258"/>
        <a:ext cx="2683421" cy="12018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9909A-F1F5-4985-803B-65FA52573B48}">
      <dsp:nvSpPr>
        <dsp:cNvPr id="0" name=""/>
        <dsp:cNvSpPr/>
      </dsp:nvSpPr>
      <dsp:spPr>
        <a:xfrm>
          <a:off x="3281319" y="693918"/>
          <a:ext cx="532622" cy="91440"/>
        </a:xfrm>
        <a:custGeom>
          <a:avLst/>
          <a:gdLst/>
          <a:ahLst/>
          <a:cxnLst/>
          <a:rect l="0" t="0" r="0" b="0"/>
          <a:pathLst>
            <a:path>
              <a:moveTo>
                <a:pt x="0" y="45720"/>
              </a:moveTo>
              <a:lnTo>
                <a:pt x="532622"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3550" y="736819"/>
        <a:ext cx="28161" cy="5637"/>
      </dsp:txXfrm>
    </dsp:sp>
    <dsp:sp modelId="{14CAC6E4-5295-419C-A4DF-6257065A9E4D}">
      <dsp:nvSpPr>
        <dsp:cNvPr id="0" name=""/>
        <dsp:cNvSpPr/>
      </dsp:nvSpPr>
      <dsp:spPr>
        <a:xfrm>
          <a:off x="834326" y="5000"/>
          <a:ext cx="2448793" cy="1469276"/>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Procedure</a:t>
          </a:r>
          <a:endParaRPr lang="en-US" sz="3900" kern="1200" dirty="0">
            <a:latin typeface="Times New Roman" panose="02020603050405020304" pitchFamily="18" charset="0"/>
            <a:cs typeface="Times New Roman" panose="02020603050405020304" pitchFamily="18" charset="0"/>
          </a:endParaRPr>
        </a:p>
      </dsp:txBody>
      <dsp:txXfrm>
        <a:off x="834326" y="5000"/>
        <a:ext cx="2448793" cy="1469276"/>
      </dsp:txXfrm>
    </dsp:sp>
    <dsp:sp modelId="{3DE355B1-991D-4BD2-82B6-5399F727C67C}">
      <dsp:nvSpPr>
        <dsp:cNvPr id="0" name=""/>
        <dsp:cNvSpPr/>
      </dsp:nvSpPr>
      <dsp:spPr>
        <a:xfrm>
          <a:off x="6293335" y="693918"/>
          <a:ext cx="532622" cy="91440"/>
        </a:xfrm>
        <a:custGeom>
          <a:avLst/>
          <a:gdLst/>
          <a:ahLst/>
          <a:cxnLst/>
          <a:rect l="0" t="0" r="0" b="0"/>
          <a:pathLst>
            <a:path>
              <a:moveTo>
                <a:pt x="0" y="45720"/>
              </a:moveTo>
              <a:lnTo>
                <a:pt x="532622" y="45720"/>
              </a:lnTo>
            </a:path>
          </a:pathLst>
        </a:custGeom>
        <a:noFill/>
        <a:ln w="9525" cap="rnd" cmpd="sng" algn="ctr">
          <a:solidFill>
            <a:schemeClr val="accent2">
              <a:hueOff val="-3294287"/>
              <a:satOff val="15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45566" y="736819"/>
        <a:ext cx="28161" cy="5637"/>
      </dsp:txXfrm>
    </dsp:sp>
    <dsp:sp modelId="{4E45AA58-56BF-4274-B6D3-DC606ABAD9F0}">
      <dsp:nvSpPr>
        <dsp:cNvPr id="0" name=""/>
        <dsp:cNvSpPr/>
      </dsp:nvSpPr>
      <dsp:spPr>
        <a:xfrm>
          <a:off x="3846342" y="5000"/>
          <a:ext cx="2448793" cy="1469276"/>
        </a:xfrm>
        <a:prstGeom prst="rect">
          <a:avLst/>
        </a:prstGeom>
        <a:gradFill rotWithShape="0">
          <a:gsLst>
            <a:gs pos="0">
              <a:schemeClr val="accent2">
                <a:hueOff val="-2823674"/>
                <a:satOff val="129"/>
                <a:lumOff val="0"/>
                <a:alphaOff val="0"/>
                <a:tint val="98000"/>
                <a:lumMod val="114000"/>
              </a:schemeClr>
            </a:gs>
            <a:gs pos="100000">
              <a:schemeClr val="accent2">
                <a:hueOff val="-2823674"/>
                <a:satOff val="129"/>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Set up the simple pendulum by suspending the bob from fixed support using the string.</a:t>
          </a:r>
        </a:p>
      </dsp:txBody>
      <dsp:txXfrm>
        <a:off x="3846342" y="5000"/>
        <a:ext cx="2448793" cy="1469276"/>
      </dsp:txXfrm>
    </dsp:sp>
    <dsp:sp modelId="{1B49FF68-6385-4D76-A30C-91AB0156A579}">
      <dsp:nvSpPr>
        <dsp:cNvPr id="0" name=""/>
        <dsp:cNvSpPr/>
      </dsp:nvSpPr>
      <dsp:spPr>
        <a:xfrm>
          <a:off x="2058722" y="1472476"/>
          <a:ext cx="6024032" cy="532622"/>
        </a:xfrm>
        <a:custGeom>
          <a:avLst/>
          <a:gdLst/>
          <a:ahLst/>
          <a:cxnLst/>
          <a:rect l="0" t="0" r="0" b="0"/>
          <a:pathLst>
            <a:path>
              <a:moveTo>
                <a:pt x="6024032" y="0"/>
              </a:moveTo>
              <a:lnTo>
                <a:pt x="6024032" y="283411"/>
              </a:lnTo>
              <a:lnTo>
                <a:pt x="0" y="283411"/>
              </a:lnTo>
              <a:lnTo>
                <a:pt x="0" y="532622"/>
              </a:lnTo>
            </a:path>
          </a:pathLst>
        </a:custGeom>
        <a:noFill/>
        <a:ln w="9525" cap="rnd" cmpd="sng" algn="ctr">
          <a:solidFill>
            <a:schemeClr val="accent2">
              <a:hueOff val="-6588574"/>
              <a:satOff val="30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19481" y="1735968"/>
        <a:ext cx="302515" cy="5637"/>
      </dsp:txXfrm>
    </dsp:sp>
    <dsp:sp modelId="{FDF7EA9A-EB3B-450E-AA59-37964D5F61C6}">
      <dsp:nvSpPr>
        <dsp:cNvPr id="0" name=""/>
        <dsp:cNvSpPr/>
      </dsp:nvSpPr>
      <dsp:spPr>
        <a:xfrm>
          <a:off x="6858358" y="5000"/>
          <a:ext cx="2448793" cy="1469276"/>
        </a:xfrm>
        <a:prstGeom prst="rect">
          <a:avLst/>
        </a:prstGeom>
        <a:gradFill rotWithShape="0">
          <a:gsLst>
            <a:gs pos="0">
              <a:schemeClr val="accent2">
                <a:hueOff val="-5647349"/>
                <a:satOff val="257"/>
                <a:lumOff val="0"/>
                <a:alphaOff val="0"/>
                <a:tint val="98000"/>
                <a:lumMod val="114000"/>
              </a:schemeClr>
            </a:gs>
            <a:gs pos="100000">
              <a:schemeClr val="accent2">
                <a:hueOff val="-5647349"/>
                <a:satOff val="257"/>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Measure the length L of the pendulum from the fixed support to the center of the bob using a meter scale.</a:t>
          </a:r>
        </a:p>
      </dsp:txBody>
      <dsp:txXfrm>
        <a:off x="6858358" y="5000"/>
        <a:ext cx="2448793" cy="1469276"/>
      </dsp:txXfrm>
    </dsp:sp>
    <dsp:sp modelId="{84A8EE92-21B5-4C84-8E3E-FCD601C5FF64}">
      <dsp:nvSpPr>
        <dsp:cNvPr id="0" name=""/>
        <dsp:cNvSpPr/>
      </dsp:nvSpPr>
      <dsp:spPr>
        <a:xfrm>
          <a:off x="3281319" y="2726417"/>
          <a:ext cx="532622" cy="91440"/>
        </a:xfrm>
        <a:custGeom>
          <a:avLst/>
          <a:gdLst/>
          <a:ahLst/>
          <a:cxnLst/>
          <a:rect l="0" t="0" r="0" b="0"/>
          <a:pathLst>
            <a:path>
              <a:moveTo>
                <a:pt x="0" y="45720"/>
              </a:moveTo>
              <a:lnTo>
                <a:pt x="532622" y="45720"/>
              </a:lnTo>
            </a:path>
          </a:pathLst>
        </a:custGeom>
        <a:noFill/>
        <a:ln w="9525" cap="rnd" cmpd="sng" algn="ctr">
          <a:solidFill>
            <a:schemeClr val="accent2">
              <a:hueOff val="-9882860"/>
              <a:satOff val="45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3550" y="2769318"/>
        <a:ext cx="28161" cy="5637"/>
      </dsp:txXfrm>
    </dsp:sp>
    <dsp:sp modelId="{42A416A9-7A48-47F3-BEAD-92199F426CB5}">
      <dsp:nvSpPr>
        <dsp:cNvPr id="0" name=""/>
        <dsp:cNvSpPr/>
      </dsp:nvSpPr>
      <dsp:spPr>
        <a:xfrm>
          <a:off x="834326" y="2037498"/>
          <a:ext cx="2448793" cy="1469276"/>
        </a:xfrm>
        <a:prstGeom prst="rect">
          <a:avLst/>
        </a:prstGeom>
        <a:gradFill rotWithShape="0">
          <a:gsLst>
            <a:gs pos="0">
              <a:schemeClr val="accent2">
                <a:hueOff val="-8471023"/>
                <a:satOff val="386"/>
                <a:lumOff val="0"/>
                <a:alphaOff val="0"/>
                <a:tint val="98000"/>
                <a:lumMod val="114000"/>
              </a:schemeClr>
            </a:gs>
            <a:gs pos="100000">
              <a:schemeClr val="accent2">
                <a:hueOff val="-8471023"/>
                <a:satOff val="38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Displace the bob slightly (about 5∘ to 10∘) and release it gently to ensure simple harmonic motion.</a:t>
          </a:r>
        </a:p>
      </dsp:txBody>
      <dsp:txXfrm>
        <a:off x="834326" y="2037498"/>
        <a:ext cx="2448793" cy="1469276"/>
      </dsp:txXfrm>
    </dsp:sp>
    <dsp:sp modelId="{9A9FA55C-CBA6-4C9C-8106-5B4846762CA6}">
      <dsp:nvSpPr>
        <dsp:cNvPr id="0" name=""/>
        <dsp:cNvSpPr/>
      </dsp:nvSpPr>
      <dsp:spPr>
        <a:xfrm>
          <a:off x="6293335" y="2726417"/>
          <a:ext cx="532622" cy="91440"/>
        </a:xfrm>
        <a:custGeom>
          <a:avLst/>
          <a:gdLst/>
          <a:ahLst/>
          <a:cxnLst/>
          <a:rect l="0" t="0" r="0" b="0"/>
          <a:pathLst>
            <a:path>
              <a:moveTo>
                <a:pt x="0" y="45720"/>
              </a:moveTo>
              <a:lnTo>
                <a:pt x="532622" y="45720"/>
              </a:lnTo>
            </a:path>
          </a:pathLst>
        </a:custGeom>
        <a:noFill/>
        <a:ln w="9525" cap="rnd" cmpd="sng" algn="ctr">
          <a:solidFill>
            <a:schemeClr val="accent2">
              <a:hueOff val="-13177148"/>
              <a:satOff val="60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45566" y="2769318"/>
        <a:ext cx="28161" cy="5637"/>
      </dsp:txXfrm>
    </dsp:sp>
    <dsp:sp modelId="{0D72CAAC-8EDB-484B-A2A4-0840F1FD7CD5}">
      <dsp:nvSpPr>
        <dsp:cNvPr id="0" name=""/>
        <dsp:cNvSpPr/>
      </dsp:nvSpPr>
      <dsp:spPr>
        <a:xfrm>
          <a:off x="3846342" y="2037498"/>
          <a:ext cx="2448793" cy="1469276"/>
        </a:xfrm>
        <a:prstGeom prst="rect">
          <a:avLst/>
        </a:prstGeom>
        <a:gradFill rotWithShape="0">
          <a:gsLst>
            <a:gs pos="0">
              <a:schemeClr val="accent2">
                <a:hueOff val="-11294698"/>
                <a:satOff val="515"/>
                <a:lumOff val="0"/>
                <a:alphaOff val="0"/>
                <a:tint val="98000"/>
                <a:lumMod val="114000"/>
              </a:schemeClr>
            </a:gs>
            <a:gs pos="100000">
              <a:schemeClr val="accent2">
                <a:hueOff val="-11294698"/>
                <a:satOff val="51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Start the stopwatch when the bob crosses the mean position and record the time for 10 complete oscillations.</a:t>
          </a:r>
        </a:p>
      </dsp:txBody>
      <dsp:txXfrm>
        <a:off x="3846342" y="2037498"/>
        <a:ext cx="2448793" cy="1469276"/>
      </dsp:txXfrm>
    </dsp:sp>
    <dsp:sp modelId="{1F79564E-568C-4941-8E3C-A05B344FC492}">
      <dsp:nvSpPr>
        <dsp:cNvPr id="0" name=""/>
        <dsp:cNvSpPr/>
      </dsp:nvSpPr>
      <dsp:spPr>
        <a:xfrm>
          <a:off x="2058722" y="3504975"/>
          <a:ext cx="6024032" cy="532622"/>
        </a:xfrm>
        <a:custGeom>
          <a:avLst/>
          <a:gdLst/>
          <a:ahLst/>
          <a:cxnLst/>
          <a:rect l="0" t="0" r="0" b="0"/>
          <a:pathLst>
            <a:path>
              <a:moveTo>
                <a:pt x="6024032" y="0"/>
              </a:moveTo>
              <a:lnTo>
                <a:pt x="6024032" y="283411"/>
              </a:lnTo>
              <a:lnTo>
                <a:pt x="0" y="283411"/>
              </a:lnTo>
              <a:lnTo>
                <a:pt x="0" y="532622"/>
              </a:lnTo>
            </a:path>
          </a:pathLst>
        </a:custGeom>
        <a:noFill/>
        <a:ln w="9525" cap="rnd" cmpd="sng" algn="ctr">
          <a:solidFill>
            <a:schemeClr val="accent2">
              <a:hueOff val="-16471434"/>
              <a:satOff val="75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19481" y="3768467"/>
        <a:ext cx="302515" cy="5637"/>
      </dsp:txXfrm>
    </dsp:sp>
    <dsp:sp modelId="{C91DEC2D-64D1-4F4C-ADF7-65D6882826B9}">
      <dsp:nvSpPr>
        <dsp:cNvPr id="0" name=""/>
        <dsp:cNvSpPr/>
      </dsp:nvSpPr>
      <dsp:spPr>
        <a:xfrm>
          <a:off x="6858358" y="2037498"/>
          <a:ext cx="2448793" cy="1469276"/>
        </a:xfrm>
        <a:prstGeom prst="rect">
          <a:avLst/>
        </a:prstGeom>
        <a:gradFill rotWithShape="0">
          <a:gsLst>
            <a:gs pos="0">
              <a:schemeClr val="accent2">
                <a:hueOff val="-14118373"/>
                <a:satOff val="644"/>
                <a:lumOff val="0"/>
                <a:alphaOff val="0"/>
                <a:tint val="98000"/>
                <a:lumMod val="114000"/>
              </a:schemeClr>
            </a:gs>
            <a:gs pos="100000">
              <a:schemeClr val="accent2">
                <a:hueOff val="-14118373"/>
                <a:satOff val="644"/>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Repeat the measurement for at least five different lengths of the pendulum.</a:t>
          </a:r>
        </a:p>
      </dsp:txBody>
      <dsp:txXfrm>
        <a:off x="6858358" y="2037498"/>
        <a:ext cx="2448793" cy="1469276"/>
      </dsp:txXfrm>
    </dsp:sp>
    <dsp:sp modelId="{71412C30-3294-4088-864F-A9FA781A4A3A}">
      <dsp:nvSpPr>
        <dsp:cNvPr id="0" name=""/>
        <dsp:cNvSpPr/>
      </dsp:nvSpPr>
      <dsp:spPr>
        <a:xfrm>
          <a:off x="3281319" y="4758915"/>
          <a:ext cx="532622" cy="91440"/>
        </a:xfrm>
        <a:custGeom>
          <a:avLst/>
          <a:gdLst/>
          <a:ahLst/>
          <a:cxnLst/>
          <a:rect l="0" t="0" r="0" b="0"/>
          <a:pathLst>
            <a:path>
              <a:moveTo>
                <a:pt x="0" y="45720"/>
              </a:moveTo>
              <a:lnTo>
                <a:pt x="532622" y="45720"/>
              </a:lnTo>
            </a:path>
          </a:pathLst>
        </a:custGeom>
        <a:noFill/>
        <a:ln w="9525" cap="rnd" cmpd="sng" algn="ctr">
          <a:solidFill>
            <a:schemeClr val="accent2">
              <a:hueOff val="-19765721"/>
              <a:satOff val="901"/>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3550" y="4801816"/>
        <a:ext cx="28161" cy="5637"/>
      </dsp:txXfrm>
    </dsp:sp>
    <dsp:sp modelId="{8047A48B-C99F-4E20-8234-3B8170BA1458}">
      <dsp:nvSpPr>
        <dsp:cNvPr id="0" name=""/>
        <dsp:cNvSpPr/>
      </dsp:nvSpPr>
      <dsp:spPr>
        <a:xfrm>
          <a:off x="834326" y="4069997"/>
          <a:ext cx="2448793" cy="1469276"/>
        </a:xfrm>
        <a:prstGeom prst="rect">
          <a:avLst/>
        </a:prstGeom>
        <a:gradFill rotWithShape="0">
          <a:gsLst>
            <a:gs pos="0">
              <a:schemeClr val="accent2">
                <a:hueOff val="-16942046"/>
                <a:satOff val="772"/>
                <a:lumOff val="0"/>
                <a:alphaOff val="0"/>
                <a:tint val="98000"/>
                <a:lumMod val="114000"/>
              </a:schemeClr>
            </a:gs>
            <a:gs pos="100000">
              <a:schemeClr val="accent2">
                <a:hueOff val="-16942046"/>
                <a:satOff val="772"/>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Calculate T = Time for 10 oscillations / 10.</a:t>
          </a:r>
        </a:p>
      </dsp:txBody>
      <dsp:txXfrm>
        <a:off x="834326" y="4069997"/>
        <a:ext cx="2448793" cy="1469276"/>
      </dsp:txXfrm>
    </dsp:sp>
    <dsp:sp modelId="{FFA16E23-4D5E-451A-8F8D-34FC6E95685A}">
      <dsp:nvSpPr>
        <dsp:cNvPr id="0" name=""/>
        <dsp:cNvSpPr/>
      </dsp:nvSpPr>
      <dsp:spPr>
        <a:xfrm>
          <a:off x="3846342" y="4069997"/>
          <a:ext cx="2448793" cy="1469276"/>
        </a:xfrm>
        <a:prstGeom prst="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9993" tIns="125954" rIns="119993" bIns="125954"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7. Plot T² vs. L and find the slope to determine g.</a:t>
          </a:r>
        </a:p>
      </dsp:txBody>
      <dsp:txXfrm>
        <a:off x="3846342" y="4069997"/>
        <a:ext cx="2448793" cy="14692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1CB8B-56C9-4E53-A3CC-1EDA694E83FE}">
      <dsp:nvSpPr>
        <dsp:cNvPr id="0" name=""/>
        <dsp:cNvSpPr/>
      </dsp:nvSpPr>
      <dsp:spPr>
        <a:xfrm>
          <a:off x="2121468" y="818160"/>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337389" y="861444"/>
        <a:ext cx="24339" cy="4872"/>
      </dsp:txXfrm>
    </dsp:sp>
    <dsp:sp modelId="{EA7D8753-B251-4C65-A3BE-AD92008EA056}">
      <dsp:nvSpPr>
        <dsp:cNvPr id="0" name=""/>
        <dsp:cNvSpPr/>
      </dsp:nvSpPr>
      <dsp:spPr>
        <a:xfrm>
          <a:off x="6829" y="228949"/>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b="1" kern="1200">
              <a:latin typeface="Times New Roman" panose="02020603050405020304" pitchFamily="18" charset="0"/>
              <a:cs typeface="Times New Roman" panose="02020603050405020304" pitchFamily="18" charset="0"/>
            </a:rPr>
            <a:t>Procedure</a:t>
          </a:r>
          <a:endParaRPr lang="en-US" sz="1800" kern="1200">
            <a:latin typeface="Times New Roman" panose="02020603050405020304" pitchFamily="18" charset="0"/>
            <a:cs typeface="Times New Roman" panose="02020603050405020304" pitchFamily="18" charset="0"/>
          </a:endParaRPr>
        </a:p>
      </dsp:txBody>
      <dsp:txXfrm>
        <a:off x="6829" y="228949"/>
        <a:ext cx="2116439" cy="1269863"/>
      </dsp:txXfrm>
    </dsp:sp>
    <dsp:sp modelId="{F89CF74B-F0E7-4F06-AEE0-A5BBC2B3CF82}">
      <dsp:nvSpPr>
        <dsp:cNvPr id="0" name=""/>
        <dsp:cNvSpPr/>
      </dsp:nvSpPr>
      <dsp:spPr>
        <a:xfrm>
          <a:off x="4724688" y="818160"/>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4940609" y="861444"/>
        <a:ext cx="24339" cy="4872"/>
      </dsp:txXfrm>
    </dsp:sp>
    <dsp:sp modelId="{408FCFDB-9473-4F95-99F6-178A1087E0D2}">
      <dsp:nvSpPr>
        <dsp:cNvPr id="0" name=""/>
        <dsp:cNvSpPr/>
      </dsp:nvSpPr>
      <dsp:spPr>
        <a:xfrm>
          <a:off x="2610049" y="228949"/>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Suspend the circular disc using the wire from a rigid support.</a:t>
          </a:r>
        </a:p>
      </dsp:txBody>
      <dsp:txXfrm>
        <a:off x="2610049" y="228949"/>
        <a:ext cx="2116439" cy="1269863"/>
      </dsp:txXfrm>
    </dsp:sp>
    <dsp:sp modelId="{16166E26-EC20-4F86-A27C-7B9E795D1AFA}">
      <dsp:nvSpPr>
        <dsp:cNvPr id="0" name=""/>
        <dsp:cNvSpPr/>
      </dsp:nvSpPr>
      <dsp:spPr>
        <a:xfrm>
          <a:off x="7327909" y="818160"/>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7543830" y="861444"/>
        <a:ext cx="24339" cy="4872"/>
      </dsp:txXfrm>
    </dsp:sp>
    <dsp:sp modelId="{A47299CC-1DB0-4EBA-B3A3-96C29BCCE6ED}">
      <dsp:nvSpPr>
        <dsp:cNvPr id="0" name=""/>
        <dsp:cNvSpPr/>
      </dsp:nvSpPr>
      <dsp:spPr>
        <a:xfrm>
          <a:off x="5213270" y="228949"/>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Measure the radius R of the wire using a screw gauge.</a:t>
          </a:r>
        </a:p>
      </dsp:txBody>
      <dsp:txXfrm>
        <a:off x="5213270" y="228949"/>
        <a:ext cx="2116439" cy="1269863"/>
      </dsp:txXfrm>
    </dsp:sp>
    <dsp:sp modelId="{897110B5-AD6C-4FE4-A29E-2E619ED4030F}">
      <dsp:nvSpPr>
        <dsp:cNvPr id="0" name=""/>
        <dsp:cNvSpPr/>
      </dsp:nvSpPr>
      <dsp:spPr>
        <a:xfrm>
          <a:off x="1065048" y="1497012"/>
          <a:ext cx="7809661" cy="456181"/>
        </a:xfrm>
        <a:custGeom>
          <a:avLst/>
          <a:gdLst/>
          <a:ahLst/>
          <a:cxnLst/>
          <a:rect l="0" t="0" r="0" b="0"/>
          <a:pathLst>
            <a:path>
              <a:moveTo>
                <a:pt x="7809661" y="0"/>
              </a:moveTo>
              <a:lnTo>
                <a:pt x="7809661" y="245190"/>
              </a:lnTo>
              <a:lnTo>
                <a:pt x="0" y="245190"/>
              </a:lnTo>
              <a:lnTo>
                <a:pt x="0" y="456181"/>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4774259" y="1722666"/>
        <a:ext cx="391240" cy="4872"/>
      </dsp:txXfrm>
    </dsp:sp>
    <dsp:sp modelId="{F456B61C-44F1-4513-A127-C267436FF223}">
      <dsp:nvSpPr>
        <dsp:cNvPr id="0" name=""/>
        <dsp:cNvSpPr/>
      </dsp:nvSpPr>
      <dsp:spPr>
        <a:xfrm>
          <a:off x="7816490" y="228949"/>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Measure the length L of the wire using a meter scale.</a:t>
          </a:r>
        </a:p>
      </dsp:txBody>
      <dsp:txXfrm>
        <a:off x="7816490" y="228949"/>
        <a:ext cx="2116439" cy="1269863"/>
      </dsp:txXfrm>
    </dsp:sp>
    <dsp:sp modelId="{BCDD7B23-B9B5-4034-8632-5215D5676952}">
      <dsp:nvSpPr>
        <dsp:cNvPr id="0" name=""/>
        <dsp:cNvSpPr/>
      </dsp:nvSpPr>
      <dsp:spPr>
        <a:xfrm>
          <a:off x="2121468" y="2574805"/>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337389" y="2618089"/>
        <a:ext cx="24339" cy="4872"/>
      </dsp:txXfrm>
    </dsp:sp>
    <dsp:sp modelId="{3E9C01E3-6666-4BCA-A8BC-B14E773B2F22}">
      <dsp:nvSpPr>
        <dsp:cNvPr id="0" name=""/>
        <dsp:cNvSpPr/>
      </dsp:nvSpPr>
      <dsp:spPr>
        <a:xfrm>
          <a:off x="6829" y="1985593"/>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Twist the disc slightly and release it gently to allow free torsional oscillations.</a:t>
          </a:r>
        </a:p>
      </dsp:txBody>
      <dsp:txXfrm>
        <a:off x="6829" y="1985593"/>
        <a:ext cx="2116439" cy="1269863"/>
      </dsp:txXfrm>
    </dsp:sp>
    <dsp:sp modelId="{2B92EA4A-437A-49A6-8427-F28FCE1E7AAD}">
      <dsp:nvSpPr>
        <dsp:cNvPr id="0" name=""/>
        <dsp:cNvSpPr/>
      </dsp:nvSpPr>
      <dsp:spPr>
        <a:xfrm>
          <a:off x="4724688" y="2574805"/>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4940609" y="2618089"/>
        <a:ext cx="24339" cy="4872"/>
      </dsp:txXfrm>
    </dsp:sp>
    <dsp:sp modelId="{12A1C2F3-2028-49FF-9FDD-60244483575A}">
      <dsp:nvSpPr>
        <dsp:cNvPr id="0" name=""/>
        <dsp:cNvSpPr/>
      </dsp:nvSpPr>
      <dsp:spPr>
        <a:xfrm>
          <a:off x="2610049" y="1985593"/>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Measure the time for 10 complete oscillations using a stopwatch.</a:t>
          </a:r>
        </a:p>
      </dsp:txBody>
      <dsp:txXfrm>
        <a:off x="2610049" y="1985593"/>
        <a:ext cx="2116439" cy="1269863"/>
      </dsp:txXfrm>
    </dsp:sp>
    <dsp:sp modelId="{6B49420A-A929-4891-9672-CEB0BD4183B5}">
      <dsp:nvSpPr>
        <dsp:cNvPr id="0" name=""/>
        <dsp:cNvSpPr/>
      </dsp:nvSpPr>
      <dsp:spPr>
        <a:xfrm>
          <a:off x="7327909" y="2574805"/>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7543830" y="2618089"/>
        <a:ext cx="24339" cy="4872"/>
      </dsp:txXfrm>
    </dsp:sp>
    <dsp:sp modelId="{397BC33D-8612-4665-851E-5CDBD492CA0A}">
      <dsp:nvSpPr>
        <dsp:cNvPr id="0" name=""/>
        <dsp:cNvSpPr/>
      </dsp:nvSpPr>
      <dsp:spPr>
        <a:xfrm>
          <a:off x="5213270" y="1985593"/>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Calculate the time period T as:</a:t>
          </a:r>
        </a:p>
      </dsp:txBody>
      <dsp:txXfrm>
        <a:off x="5213270" y="1985593"/>
        <a:ext cx="2116439" cy="1269863"/>
      </dsp:txXfrm>
    </dsp:sp>
    <dsp:sp modelId="{384629EC-0A9F-4AE3-9B67-4506D67BEBD6}">
      <dsp:nvSpPr>
        <dsp:cNvPr id="0" name=""/>
        <dsp:cNvSpPr/>
      </dsp:nvSpPr>
      <dsp:spPr>
        <a:xfrm>
          <a:off x="1065048" y="3253657"/>
          <a:ext cx="7809661" cy="456181"/>
        </a:xfrm>
        <a:custGeom>
          <a:avLst/>
          <a:gdLst/>
          <a:ahLst/>
          <a:cxnLst/>
          <a:rect l="0" t="0" r="0" b="0"/>
          <a:pathLst>
            <a:path>
              <a:moveTo>
                <a:pt x="7809661" y="0"/>
              </a:moveTo>
              <a:lnTo>
                <a:pt x="7809661" y="245190"/>
              </a:lnTo>
              <a:lnTo>
                <a:pt x="0" y="245190"/>
              </a:lnTo>
              <a:lnTo>
                <a:pt x="0" y="456181"/>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4774259" y="3479311"/>
        <a:ext cx="391240" cy="4872"/>
      </dsp:txXfrm>
    </dsp:sp>
    <dsp:sp modelId="{B90D1CE2-1E3C-4F0A-B4B4-663D0E9E78D0}">
      <dsp:nvSpPr>
        <dsp:cNvPr id="0" name=""/>
        <dsp:cNvSpPr/>
      </dsp:nvSpPr>
      <dsp:spPr>
        <a:xfrm>
          <a:off x="7816490" y="1985593"/>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 {Time for 10 oscillations/10} </a:t>
          </a:r>
        </a:p>
      </dsp:txBody>
      <dsp:txXfrm>
        <a:off x="7816490" y="1985593"/>
        <a:ext cx="2116439" cy="1269863"/>
      </dsp:txXfrm>
    </dsp:sp>
    <dsp:sp modelId="{7EAEE89A-866C-40F4-8A41-8AAB0BC856C7}">
      <dsp:nvSpPr>
        <dsp:cNvPr id="0" name=""/>
        <dsp:cNvSpPr/>
      </dsp:nvSpPr>
      <dsp:spPr>
        <a:xfrm>
          <a:off x="2121468" y="4331450"/>
          <a:ext cx="456181" cy="91440"/>
        </a:xfrm>
        <a:custGeom>
          <a:avLst/>
          <a:gdLst/>
          <a:ahLst/>
          <a:cxnLst/>
          <a:rect l="0" t="0" r="0" b="0"/>
          <a:pathLst>
            <a:path>
              <a:moveTo>
                <a:pt x="0" y="45720"/>
              </a:moveTo>
              <a:lnTo>
                <a:pt x="45618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337389" y="4374733"/>
        <a:ext cx="24339" cy="4872"/>
      </dsp:txXfrm>
    </dsp:sp>
    <dsp:sp modelId="{F5C1D23E-B11E-4BCB-AFD3-2E878D251501}">
      <dsp:nvSpPr>
        <dsp:cNvPr id="0" name=""/>
        <dsp:cNvSpPr/>
      </dsp:nvSpPr>
      <dsp:spPr>
        <a:xfrm>
          <a:off x="6829" y="3742238"/>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Calculate the moment of inertia III of the disc using:</a:t>
          </a:r>
        </a:p>
      </dsp:txBody>
      <dsp:txXfrm>
        <a:off x="6829" y="3742238"/>
        <a:ext cx="2116439" cy="1269863"/>
      </dsp:txXfrm>
    </dsp:sp>
    <dsp:sp modelId="{B68C0664-045F-4D94-9E23-69A6C30DDF32}">
      <dsp:nvSpPr>
        <dsp:cNvPr id="0" name=""/>
        <dsp:cNvSpPr/>
      </dsp:nvSpPr>
      <dsp:spPr>
        <a:xfrm>
          <a:off x="2610049" y="3742238"/>
          <a:ext cx="2116439" cy="126986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07" tIns="108859" rIns="103707" bIns="108859" numCol="1" spcCol="1270" anchor="ctr" anchorCtr="0">
          <a:noAutofit/>
        </a:bodyPr>
        <a:lstStyle/>
        <a:p>
          <a:pPr marL="0" lvl="0" indent="0" algn="ctr"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Compute the torsional rigidity C using the equation for T, then determine the modulus of rigidity η.</a:t>
          </a:r>
        </a:p>
      </dsp:txBody>
      <dsp:txXfrm>
        <a:off x="2610049" y="3742238"/>
        <a:ext cx="2116439" cy="12698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69AFB-E3A6-4F19-9B5C-E59D698A3DE1}">
      <dsp:nvSpPr>
        <dsp:cNvPr id="0" name=""/>
        <dsp:cNvSpPr/>
      </dsp:nvSpPr>
      <dsp:spPr>
        <a:xfrm>
          <a:off x="0" y="2846"/>
          <a:ext cx="8825659" cy="1067040"/>
        </a:xfrm>
        <a:prstGeom prst="roundRect">
          <a:avLst/>
        </a:prstGeom>
        <a:solidFill>
          <a:schemeClr val="accent6">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Apparatus</a:t>
          </a:r>
          <a:endParaRPr lang="en-US" sz="3000" kern="1200" dirty="0">
            <a:latin typeface="Times New Roman" panose="02020603050405020304" pitchFamily="18" charset="0"/>
            <a:cs typeface="Times New Roman" panose="02020603050405020304" pitchFamily="18" charset="0"/>
          </a:endParaRPr>
        </a:p>
      </dsp:txBody>
      <dsp:txXfrm>
        <a:off x="52089" y="54935"/>
        <a:ext cx="8721481" cy="962862"/>
      </dsp:txXfrm>
    </dsp:sp>
    <dsp:sp modelId="{382B3B19-C194-454B-9053-38A0BD031258}">
      <dsp:nvSpPr>
        <dsp:cNvPr id="0" name=""/>
        <dsp:cNvSpPr/>
      </dsp:nvSpPr>
      <dsp:spPr>
        <a:xfrm>
          <a:off x="0" y="1069886"/>
          <a:ext cx="8825659" cy="3126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215"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Galvanometer</a:t>
          </a:r>
        </a:p>
        <a:p>
          <a:pPr marL="171450" lvl="1" indent="-171450" algn="l" defTabSz="800100">
            <a:lnSpc>
              <a:spcPct val="150000"/>
            </a:lnSpc>
            <a:spcBef>
              <a:spcPct val="0"/>
            </a:spcBef>
            <a:spcAft>
              <a:spcPct val="20000"/>
            </a:spcAft>
            <a:buChar char="•"/>
          </a:pPr>
          <a:r>
            <a:rPr lang="en-US" sz="1800" kern="1200">
              <a:latin typeface="Times New Roman" panose="02020603050405020304" pitchFamily="18" charset="0"/>
              <a:cs typeface="Times New Roman" panose="02020603050405020304" pitchFamily="18" charset="0"/>
            </a:rPr>
            <a:t>Battery (low voltage DC source)</a:t>
          </a:r>
        </a:p>
        <a:p>
          <a:pPr marL="171450" lvl="1" indent="-171450" algn="l" defTabSz="800100">
            <a:lnSpc>
              <a:spcPct val="150000"/>
            </a:lnSpc>
            <a:spcBef>
              <a:spcPct val="0"/>
            </a:spcBef>
            <a:spcAft>
              <a:spcPct val="20000"/>
            </a:spcAft>
            <a:buChar char="•"/>
          </a:pPr>
          <a:r>
            <a:rPr lang="en-US" sz="1800" kern="1200">
              <a:latin typeface="Times New Roman" panose="02020603050405020304" pitchFamily="18" charset="0"/>
              <a:cs typeface="Times New Roman" panose="02020603050405020304" pitchFamily="18" charset="0"/>
            </a:rPr>
            <a:t>Rheostat</a:t>
          </a:r>
        </a:p>
        <a:p>
          <a:pPr marL="171450" lvl="1" indent="-171450" algn="l" defTabSz="800100">
            <a:lnSpc>
              <a:spcPct val="15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High resistance box</a:t>
          </a:r>
        </a:p>
        <a:p>
          <a:pPr marL="171450" lvl="1" indent="-171450" algn="l" defTabSz="800100">
            <a:lnSpc>
              <a:spcPct val="150000"/>
            </a:lnSpc>
            <a:spcBef>
              <a:spcPct val="0"/>
            </a:spcBef>
            <a:spcAft>
              <a:spcPct val="20000"/>
            </a:spcAft>
            <a:buChar char="•"/>
          </a:pPr>
          <a:r>
            <a:rPr lang="en-US" sz="1800" kern="1200">
              <a:latin typeface="Times New Roman" panose="02020603050405020304" pitchFamily="18" charset="0"/>
              <a:cs typeface="Times New Roman" panose="02020603050405020304" pitchFamily="18" charset="0"/>
            </a:rPr>
            <a:t>Low resistance box</a:t>
          </a:r>
          <a:endParaRPr lang="en-US" sz="1800" kern="1200" dirty="0">
            <a:latin typeface="Times New Roman" panose="02020603050405020304" pitchFamily="18" charset="0"/>
            <a:cs typeface="Times New Roman" panose="02020603050405020304" pitchFamily="18" charset="0"/>
          </a:endParaRPr>
        </a:p>
        <a:p>
          <a:pPr marL="171450" lvl="1" indent="-171450" algn="l" defTabSz="800100">
            <a:lnSpc>
              <a:spcPct val="150000"/>
            </a:lnSpc>
            <a:spcBef>
              <a:spcPct val="0"/>
            </a:spcBef>
            <a:spcAft>
              <a:spcPct val="20000"/>
            </a:spcAft>
            <a:buChar char="•"/>
          </a:pPr>
          <a:r>
            <a:rPr lang="en-US" sz="1800" kern="1200">
              <a:latin typeface="Times New Roman" panose="02020603050405020304" pitchFamily="18" charset="0"/>
              <a:cs typeface="Times New Roman" panose="02020603050405020304" pitchFamily="18" charset="0"/>
            </a:rPr>
            <a:t>Key</a:t>
          </a:r>
        </a:p>
        <a:p>
          <a:pPr marL="171450" lvl="1" indent="-171450" algn="l" defTabSz="800100">
            <a:lnSpc>
              <a:spcPct val="15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Connecting wires</a:t>
          </a:r>
        </a:p>
      </dsp:txBody>
      <dsp:txXfrm>
        <a:off x="0" y="1069886"/>
        <a:ext cx="8825659" cy="31267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C0044-8804-410F-BB18-2C801E8CF263}">
      <dsp:nvSpPr>
        <dsp:cNvPr id="0" name=""/>
        <dsp:cNvSpPr/>
      </dsp:nvSpPr>
      <dsp:spPr>
        <a:xfrm>
          <a:off x="3152" y="443411"/>
          <a:ext cx="2500998" cy="1500598"/>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Times New Roman" panose="02020603050405020304" pitchFamily="18" charset="0"/>
              <a:cs typeface="Times New Roman" panose="02020603050405020304" pitchFamily="18" charset="0"/>
            </a:rPr>
            <a:t>Procedure</a:t>
          </a:r>
        </a:p>
      </dsp:txBody>
      <dsp:txXfrm>
        <a:off x="3152" y="443411"/>
        <a:ext cx="2500998" cy="1500598"/>
      </dsp:txXfrm>
    </dsp:sp>
    <dsp:sp modelId="{13C5AA03-2E01-4456-B439-DED58882F7B0}">
      <dsp:nvSpPr>
        <dsp:cNvPr id="0" name=""/>
        <dsp:cNvSpPr/>
      </dsp:nvSpPr>
      <dsp:spPr>
        <a:xfrm>
          <a:off x="2754250" y="443411"/>
          <a:ext cx="2500998" cy="1500598"/>
        </a:xfrm>
        <a:prstGeom prst="rect">
          <a:avLst/>
        </a:prstGeom>
        <a:gradFill rotWithShape="0">
          <a:gsLst>
            <a:gs pos="0">
              <a:schemeClr val="accent2">
                <a:hueOff val="-3294287"/>
                <a:satOff val="150"/>
                <a:lumOff val="0"/>
                <a:alphaOff val="0"/>
                <a:tint val="98000"/>
                <a:lumMod val="114000"/>
              </a:schemeClr>
            </a:gs>
            <a:gs pos="100000">
              <a:schemeClr val="accent2">
                <a:hueOff val="-3294287"/>
                <a:satOff val="15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Times New Roman" panose="02020603050405020304" pitchFamily="18" charset="0"/>
              <a:cs typeface="Times New Roman" panose="02020603050405020304" pitchFamily="18" charset="0"/>
            </a:rPr>
            <a:t>1. Determination of Unknown Resistance</a:t>
          </a:r>
        </a:p>
      </dsp:txBody>
      <dsp:txXfrm>
        <a:off x="2754250" y="443411"/>
        <a:ext cx="2500998" cy="1500598"/>
      </dsp:txXfrm>
    </dsp:sp>
    <dsp:sp modelId="{89D2B583-48E3-4100-98FE-A5CF183C4AE0}">
      <dsp:nvSpPr>
        <dsp:cNvPr id="0" name=""/>
        <dsp:cNvSpPr/>
      </dsp:nvSpPr>
      <dsp:spPr>
        <a:xfrm>
          <a:off x="5505348" y="443411"/>
          <a:ext cx="2500998" cy="1500598"/>
        </a:xfrm>
        <a:prstGeom prst="rect">
          <a:avLst/>
        </a:prstGeom>
        <a:gradFill rotWithShape="0">
          <a:gsLst>
            <a:gs pos="0">
              <a:schemeClr val="accent2">
                <a:hueOff val="-6588574"/>
                <a:satOff val="300"/>
                <a:lumOff val="0"/>
                <a:alphaOff val="0"/>
                <a:tint val="98000"/>
                <a:lumMod val="114000"/>
              </a:schemeClr>
            </a:gs>
            <a:gs pos="100000">
              <a:schemeClr val="accent2">
                <a:hueOff val="-6588574"/>
                <a:satOff val="30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Times New Roman" panose="02020603050405020304" pitchFamily="18" charset="0"/>
              <a:cs typeface="Times New Roman" panose="02020603050405020304" pitchFamily="18" charset="0"/>
            </a:rPr>
            <a:t>2. Connect the unknown resistance X in the right gap of the Post Office Box.</a:t>
          </a:r>
        </a:p>
      </dsp:txBody>
      <dsp:txXfrm>
        <a:off x="5505348" y="443411"/>
        <a:ext cx="2500998" cy="1500598"/>
      </dsp:txXfrm>
    </dsp:sp>
    <dsp:sp modelId="{11231DF6-9D25-4B89-82BE-F11842CA4E55}">
      <dsp:nvSpPr>
        <dsp:cNvPr id="0" name=""/>
        <dsp:cNvSpPr/>
      </dsp:nvSpPr>
      <dsp:spPr>
        <a:xfrm>
          <a:off x="8256446" y="443411"/>
          <a:ext cx="2500998" cy="1500598"/>
        </a:xfrm>
        <a:prstGeom prst="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Times New Roman" panose="02020603050405020304" pitchFamily="18" charset="0"/>
              <a:cs typeface="Times New Roman" panose="02020603050405020304" pitchFamily="18" charset="0"/>
            </a:rPr>
            <a:t>3. Select appropriate values for the known resistances P and Q.</a:t>
          </a:r>
        </a:p>
      </dsp:txBody>
      <dsp:txXfrm>
        <a:off x="8256446" y="443411"/>
        <a:ext cx="2500998" cy="1500598"/>
      </dsp:txXfrm>
    </dsp:sp>
    <dsp:sp modelId="{86EB95E2-F1A0-47B8-8447-4984F221AF6B}">
      <dsp:nvSpPr>
        <dsp:cNvPr id="0" name=""/>
        <dsp:cNvSpPr/>
      </dsp:nvSpPr>
      <dsp:spPr>
        <a:xfrm>
          <a:off x="1378701" y="2194109"/>
          <a:ext cx="2500998" cy="1500598"/>
        </a:xfrm>
        <a:prstGeom prst="rect">
          <a:avLst/>
        </a:prstGeom>
        <a:gradFill rotWithShape="0">
          <a:gsLst>
            <a:gs pos="0">
              <a:schemeClr val="accent2">
                <a:hueOff val="-13177148"/>
                <a:satOff val="601"/>
                <a:lumOff val="0"/>
                <a:alphaOff val="0"/>
                <a:tint val="98000"/>
                <a:lumMod val="114000"/>
              </a:schemeClr>
            </a:gs>
            <a:gs pos="100000">
              <a:schemeClr val="accent2">
                <a:hueOff val="-13177148"/>
                <a:satOff val="6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Times New Roman" panose="02020603050405020304" pitchFamily="18" charset="0"/>
              <a:cs typeface="Times New Roman" panose="02020603050405020304" pitchFamily="18" charset="0"/>
            </a:rPr>
            <a:t>4. Close the circuit and use the jockey to find the null point (zero deflection on the galvanometer).</a:t>
          </a:r>
        </a:p>
      </dsp:txBody>
      <dsp:txXfrm>
        <a:off x="1378701" y="2194109"/>
        <a:ext cx="2500998" cy="1500598"/>
      </dsp:txXfrm>
    </dsp:sp>
    <dsp:sp modelId="{26B7B473-9B9B-4BFE-9C2E-64B2FAC3ED9A}">
      <dsp:nvSpPr>
        <dsp:cNvPr id="0" name=""/>
        <dsp:cNvSpPr/>
      </dsp:nvSpPr>
      <dsp:spPr>
        <a:xfrm>
          <a:off x="4129799" y="2194109"/>
          <a:ext cx="2500998" cy="1500598"/>
        </a:xfrm>
        <a:prstGeom prst="rect">
          <a:avLst/>
        </a:prstGeom>
        <a:gradFill rotWithShape="0">
          <a:gsLst>
            <a:gs pos="0">
              <a:schemeClr val="accent2">
                <a:hueOff val="-16471434"/>
                <a:satOff val="751"/>
                <a:lumOff val="0"/>
                <a:alphaOff val="0"/>
                <a:tint val="98000"/>
                <a:lumMod val="114000"/>
              </a:schemeClr>
            </a:gs>
            <a:gs pos="100000">
              <a:schemeClr val="accent2">
                <a:hueOff val="-16471434"/>
                <a:satOff val="7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Times New Roman" panose="02020603050405020304" pitchFamily="18" charset="0"/>
              <a:cs typeface="Times New Roman" panose="02020603050405020304" pitchFamily="18" charset="0"/>
            </a:rPr>
            <a:t>5. Adjust P and Q until the null point is found.</a:t>
          </a:r>
        </a:p>
      </dsp:txBody>
      <dsp:txXfrm>
        <a:off x="4129799" y="2194109"/>
        <a:ext cx="2500998" cy="1500598"/>
      </dsp:txXfrm>
    </dsp:sp>
    <dsp:sp modelId="{3C203043-69A3-47E3-B78B-B1B9F0AC886A}">
      <dsp:nvSpPr>
        <dsp:cNvPr id="0" name=""/>
        <dsp:cNvSpPr/>
      </dsp:nvSpPr>
      <dsp:spPr>
        <a:xfrm>
          <a:off x="6880897" y="2194109"/>
          <a:ext cx="2500998" cy="1500598"/>
        </a:xfrm>
        <a:prstGeom prst="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Times New Roman" panose="02020603050405020304" pitchFamily="18" charset="0"/>
              <a:cs typeface="Times New Roman" panose="02020603050405020304" pitchFamily="18" charset="0"/>
            </a:rPr>
            <a:t>6. Use the formula X=R×QP</a:t>
          </a:r>
          <a:br>
            <a:rPr lang="en-US" sz="2000" b="0" kern="1200" dirty="0">
              <a:latin typeface="Times New Roman" panose="02020603050405020304" pitchFamily="18" charset="0"/>
              <a:cs typeface="Times New Roman" panose="02020603050405020304" pitchFamily="18" charset="0"/>
            </a:rPr>
          </a:br>
          <a:r>
            <a:rPr lang="en-US" sz="2000" b="0" kern="1200" dirty="0">
              <a:latin typeface="Times New Roman" panose="02020603050405020304" pitchFamily="18" charset="0"/>
              <a:cs typeface="Times New Roman" panose="02020603050405020304" pitchFamily="18" charset="0"/>
            </a:rPr>
            <a:t>Measure two resistances</a:t>
          </a:r>
        </a:p>
      </dsp:txBody>
      <dsp:txXfrm>
        <a:off x="6880897" y="2194109"/>
        <a:ext cx="2500998" cy="15005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A20C6-6E2E-4CC5-8088-7A7F2D85A972}">
      <dsp:nvSpPr>
        <dsp:cNvPr id="0" name=""/>
        <dsp:cNvSpPr/>
      </dsp:nvSpPr>
      <dsp:spPr>
        <a:xfrm>
          <a:off x="2436089" y="1363258"/>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686272" y="1406181"/>
        <a:ext cx="27945" cy="5594"/>
      </dsp:txXfrm>
    </dsp:sp>
    <dsp:sp modelId="{976BBFC3-3F5A-4EB0-9DE3-005FA5D361D4}">
      <dsp:nvSpPr>
        <dsp:cNvPr id="0" name=""/>
        <dsp:cNvSpPr/>
      </dsp:nvSpPr>
      <dsp:spPr>
        <a:xfrm>
          <a:off x="7841" y="679964"/>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1" i="0" kern="1200" dirty="0">
              <a:latin typeface="Times New Roman" panose="02020603050405020304" pitchFamily="18" charset="0"/>
              <a:cs typeface="Times New Roman" panose="02020603050405020304" pitchFamily="18" charset="0"/>
            </a:rPr>
            <a:t>Procedure</a:t>
          </a:r>
          <a:endParaRPr lang="en-US" sz="1800" kern="1200" dirty="0">
            <a:latin typeface="Times New Roman" panose="02020603050405020304" pitchFamily="18" charset="0"/>
            <a:cs typeface="Times New Roman" panose="02020603050405020304" pitchFamily="18" charset="0"/>
          </a:endParaRPr>
        </a:p>
      </dsp:txBody>
      <dsp:txXfrm>
        <a:off x="7841" y="679964"/>
        <a:ext cx="2430048" cy="1458028"/>
      </dsp:txXfrm>
    </dsp:sp>
    <dsp:sp modelId="{35B53AFB-E773-4EAC-BD0A-0BB50A6CE440}">
      <dsp:nvSpPr>
        <dsp:cNvPr id="0" name=""/>
        <dsp:cNvSpPr/>
      </dsp:nvSpPr>
      <dsp:spPr>
        <a:xfrm>
          <a:off x="5425048" y="1363258"/>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675231" y="1406181"/>
        <a:ext cx="27945" cy="5594"/>
      </dsp:txXfrm>
    </dsp:sp>
    <dsp:sp modelId="{9DDB2711-57AE-4776-8AD5-9010FCA2B823}">
      <dsp:nvSpPr>
        <dsp:cNvPr id="0" name=""/>
        <dsp:cNvSpPr/>
      </dsp:nvSpPr>
      <dsp:spPr>
        <a:xfrm>
          <a:off x="2996800" y="679964"/>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Connect the circuit as shown in the figure.</a:t>
          </a:r>
          <a:endParaRPr lang="en-US" sz="1800" kern="1200">
            <a:latin typeface="Times New Roman" panose="02020603050405020304" pitchFamily="18" charset="0"/>
            <a:cs typeface="Times New Roman" panose="02020603050405020304" pitchFamily="18" charset="0"/>
          </a:endParaRPr>
        </a:p>
      </dsp:txBody>
      <dsp:txXfrm>
        <a:off x="2996800" y="679964"/>
        <a:ext cx="2430048" cy="1458028"/>
      </dsp:txXfrm>
    </dsp:sp>
    <dsp:sp modelId="{BCED283B-C687-40F6-85F1-9750E440FE1A}">
      <dsp:nvSpPr>
        <dsp:cNvPr id="0" name=""/>
        <dsp:cNvSpPr/>
      </dsp:nvSpPr>
      <dsp:spPr>
        <a:xfrm>
          <a:off x="8414008" y="1363258"/>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8664191" y="1406181"/>
        <a:ext cx="27945" cy="5594"/>
      </dsp:txXfrm>
    </dsp:sp>
    <dsp:sp modelId="{3F40FB9B-FF77-4BBE-A934-ACCD7F99F2A1}">
      <dsp:nvSpPr>
        <dsp:cNvPr id="0" name=""/>
        <dsp:cNvSpPr/>
      </dsp:nvSpPr>
      <dsp:spPr>
        <a:xfrm>
          <a:off x="5985760" y="679964"/>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With the help of sandpaper, remove the insulation from the ends of connecting copper wire.</a:t>
          </a:r>
          <a:endParaRPr lang="en-US" sz="1800" kern="1200" dirty="0">
            <a:latin typeface="Times New Roman" panose="02020603050405020304" pitchFamily="18" charset="0"/>
            <a:cs typeface="Times New Roman" panose="02020603050405020304" pitchFamily="18" charset="0"/>
          </a:endParaRPr>
        </a:p>
      </dsp:txBody>
      <dsp:txXfrm>
        <a:off x="5985760" y="679964"/>
        <a:ext cx="2430048" cy="1458028"/>
      </dsp:txXfrm>
    </dsp:sp>
    <dsp:sp modelId="{41D1E3B4-844F-427A-B631-A145E30AE991}">
      <dsp:nvSpPr>
        <dsp:cNvPr id="0" name=""/>
        <dsp:cNvSpPr/>
      </dsp:nvSpPr>
      <dsp:spPr>
        <a:xfrm>
          <a:off x="1222865" y="2136193"/>
          <a:ext cx="8966878" cy="638457"/>
        </a:xfrm>
        <a:custGeom>
          <a:avLst/>
          <a:gdLst/>
          <a:ahLst/>
          <a:cxnLst/>
          <a:rect l="0" t="0" r="0" b="0"/>
          <a:pathLst>
            <a:path>
              <a:moveTo>
                <a:pt x="8966878" y="0"/>
              </a:moveTo>
              <a:lnTo>
                <a:pt x="8966878" y="336328"/>
              </a:lnTo>
              <a:lnTo>
                <a:pt x="0" y="336328"/>
              </a:lnTo>
              <a:lnTo>
                <a:pt x="0" y="63845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481509" y="2452624"/>
        <a:ext cx="449590" cy="5594"/>
      </dsp:txXfrm>
    </dsp:sp>
    <dsp:sp modelId="{C4EBF44F-46E1-46E7-84DA-0DBA67C77F17}">
      <dsp:nvSpPr>
        <dsp:cNvPr id="0" name=""/>
        <dsp:cNvSpPr/>
      </dsp:nvSpPr>
      <dsp:spPr>
        <a:xfrm>
          <a:off x="8974719" y="679964"/>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Measure the EMF (</a:t>
          </a:r>
          <a:r>
            <a:rPr lang="en-US" sz="1800" b="0" i="1" kern="1200">
              <a:latin typeface="Times New Roman" panose="02020603050405020304" pitchFamily="18" charset="0"/>
              <a:cs typeface="Times New Roman" panose="02020603050405020304" pitchFamily="18" charset="0"/>
            </a:rPr>
            <a:t>E</a:t>
          </a:r>
          <a:r>
            <a:rPr lang="en-US" sz="1800" b="0" i="0" kern="1200">
              <a:latin typeface="Times New Roman" panose="02020603050405020304" pitchFamily="18" charset="0"/>
              <a:cs typeface="Times New Roman" panose="02020603050405020304" pitchFamily="18" charset="0"/>
            </a:rPr>
            <a:t>) of the battery and the EMFs (</a:t>
          </a:r>
          <a:r>
            <a:rPr lang="en-US" sz="1800" b="0" i="1" kern="1200">
              <a:latin typeface="Times New Roman" panose="02020603050405020304" pitchFamily="18" charset="0"/>
              <a:cs typeface="Times New Roman" panose="02020603050405020304" pitchFamily="18" charset="0"/>
            </a:rPr>
            <a:t>E</a:t>
          </a:r>
          <a:r>
            <a:rPr lang="en-US" sz="1800" b="0" i="1" kern="1200" baseline="-25000">
              <a:latin typeface="Times New Roman" panose="02020603050405020304" pitchFamily="18" charset="0"/>
              <a:cs typeface="Times New Roman" panose="02020603050405020304" pitchFamily="18" charset="0"/>
            </a:rPr>
            <a:t>1</a:t>
          </a:r>
          <a:r>
            <a:rPr lang="en-US" sz="1800" b="0" i="0" kern="1200">
              <a:latin typeface="Times New Roman" panose="02020603050405020304" pitchFamily="18" charset="0"/>
              <a:cs typeface="Times New Roman" panose="02020603050405020304" pitchFamily="18" charset="0"/>
            </a:rPr>
            <a:t> and </a:t>
          </a:r>
          <a:r>
            <a:rPr lang="en-US" sz="1800" b="0" i="1" kern="1200">
              <a:latin typeface="Times New Roman" panose="02020603050405020304" pitchFamily="18" charset="0"/>
              <a:cs typeface="Times New Roman" panose="02020603050405020304" pitchFamily="18" charset="0"/>
            </a:rPr>
            <a:t>E</a:t>
          </a:r>
          <a:r>
            <a:rPr lang="en-US" sz="1800" b="0" i="1" kern="1200" baseline="-25000">
              <a:latin typeface="Times New Roman" panose="02020603050405020304" pitchFamily="18" charset="0"/>
              <a:cs typeface="Times New Roman" panose="02020603050405020304" pitchFamily="18" charset="0"/>
            </a:rPr>
            <a:t>2</a:t>
          </a:r>
          <a:r>
            <a:rPr lang="en-US" sz="1800" b="0" i="0" kern="1200">
              <a:latin typeface="Times New Roman" panose="02020603050405020304" pitchFamily="18" charset="0"/>
              <a:cs typeface="Times New Roman" panose="02020603050405020304" pitchFamily="18" charset="0"/>
            </a:rPr>
            <a:t>) of the cell and see if </a:t>
          </a:r>
          <a:r>
            <a:rPr lang="en-US" sz="1800" b="0" i="1" kern="1200">
              <a:latin typeface="Times New Roman" panose="02020603050405020304" pitchFamily="18" charset="0"/>
              <a:cs typeface="Times New Roman" panose="02020603050405020304" pitchFamily="18" charset="0"/>
            </a:rPr>
            <a:t>E</a:t>
          </a:r>
          <a:r>
            <a:rPr lang="en-US" sz="1800" b="0" i="1" kern="1200" baseline="-25000">
              <a:latin typeface="Times New Roman" panose="02020603050405020304" pitchFamily="18" charset="0"/>
              <a:cs typeface="Times New Roman" panose="02020603050405020304" pitchFamily="18" charset="0"/>
            </a:rPr>
            <a:t>1 </a:t>
          </a:r>
          <a:r>
            <a:rPr lang="en-US" sz="1800" b="0" i="0" kern="1200">
              <a:latin typeface="Times New Roman" panose="02020603050405020304" pitchFamily="18" charset="0"/>
              <a:cs typeface="Times New Roman" panose="02020603050405020304" pitchFamily="18" charset="0"/>
            </a:rPr>
            <a:t>&gt; </a:t>
          </a:r>
          <a:r>
            <a:rPr lang="en-US" sz="1800" b="0" i="1" kern="1200">
              <a:latin typeface="Times New Roman" panose="02020603050405020304" pitchFamily="18" charset="0"/>
              <a:cs typeface="Times New Roman" panose="02020603050405020304" pitchFamily="18" charset="0"/>
            </a:rPr>
            <a:t>E</a:t>
          </a:r>
          <a:r>
            <a:rPr lang="en-US" sz="1800" b="0" i="0" kern="1200">
              <a:latin typeface="Times New Roman" panose="02020603050405020304" pitchFamily="18" charset="0"/>
              <a:cs typeface="Times New Roman" panose="02020603050405020304" pitchFamily="18" charset="0"/>
            </a:rPr>
            <a:t> and </a:t>
          </a:r>
          <a:r>
            <a:rPr lang="en-US" sz="1800" b="0" i="1" kern="1200">
              <a:latin typeface="Times New Roman" panose="02020603050405020304" pitchFamily="18" charset="0"/>
              <a:cs typeface="Times New Roman" panose="02020603050405020304" pitchFamily="18" charset="0"/>
            </a:rPr>
            <a:t>E</a:t>
          </a:r>
          <a:r>
            <a:rPr lang="en-US" sz="1800" b="0" i="1" kern="1200" baseline="-25000">
              <a:latin typeface="Times New Roman" panose="02020603050405020304" pitchFamily="18" charset="0"/>
              <a:cs typeface="Times New Roman" panose="02020603050405020304" pitchFamily="18" charset="0"/>
            </a:rPr>
            <a:t>2</a:t>
          </a:r>
          <a:r>
            <a:rPr lang="en-US" sz="1800" b="0" i="0" kern="1200">
              <a:latin typeface="Times New Roman" panose="02020603050405020304" pitchFamily="18" charset="0"/>
              <a:cs typeface="Times New Roman" panose="02020603050405020304" pitchFamily="18" charset="0"/>
            </a:rPr>
            <a:t> &gt; </a:t>
          </a:r>
          <a:r>
            <a:rPr lang="en-US" sz="1800" b="0" i="1" kern="1200">
              <a:latin typeface="Times New Roman" panose="02020603050405020304" pitchFamily="18" charset="0"/>
              <a:cs typeface="Times New Roman" panose="02020603050405020304" pitchFamily="18" charset="0"/>
            </a:rPr>
            <a:t>E</a:t>
          </a:r>
          <a:r>
            <a:rPr lang="en-US" sz="1800" b="0" i="0" kern="1200">
              <a:latin typeface="Times New Roman" panose="02020603050405020304" pitchFamily="18" charset="0"/>
              <a:cs typeface="Times New Roman" panose="02020603050405020304" pitchFamily="18" charset="0"/>
            </a:rPr>
            <a:t>.</a:t>
          </a:r>
          <a:endParaRPr lang="en-US" sz="1800" kern="1200">
            <a:latin typeface="Times New Roman" panose="02020603050405020304" pitchFamily="18" charset="0"/>
            <a:cs typeface="Times New Roman" panose="02020603050405020304" pitchFamily="18" charset="0"/>
          </a:endParaRPr>
        </a:p>
      </dsp:txBody>
      <dsp:txXfrm>
        <a:off x="8974719" y="679964"/>
        <a:ext cx="2430048" cy="1458028"/>
      </dsp:txXfrm>
    </dsp:sp>
    <dsp:sp modelId="{B1B9AABF-863F-4668-9A77-368B5D5C4E8B}">
      <dsp:nvSpPr>
        <dsp:cNvPr id="0" name=""/>
        <dsp:cNvSpPr/>
      </dsp:nvSpPr>
      <dsp:spPr>
        <a:xfrm>
          <a:off x="2436089" y="3490345"/>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686272" y="3533268"/>
        <a:ext cx="27945" cy="5594"/>
      </dsp:txXfrm>
    </dsp:sp>
    <dsp:sp modelId="{F7460C10-A1F1-433C-B34C-3EE8932D9731}">
      <dsp:nvSpPr>
        <dsp:cNvPr id="0" name=""/>
        <dsp:cNvSpPr/>
      </dsp:nvSpPr>
      <dsp:spPr>
        <a:xfrm>
          <a:off x="7841" y="2807051"/>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Connect the positive pole of the battery to the zero ends (P) of the potentiometer and the negative pole through the one-way key, low resistance rheostat, and the ammeter to the other end of the potentiometer (Q).</a:t>
          </a:r>
          <a:endParaRPr lang="en-US" sz="1800" kern="1200">
            <a:latin typeface="Times New Roman" panose="02020603050405020304" pitchFamily="18" charset="0"/>
            <a:cs typeface="Times New Roman" panose="02020603050405020304" pitchFamily="18" charset="0"/>
          </a:endParaRPr>
        </a:p>
      </dsp:txBody>
      <dsp:txXfrm>
        <a:off x="7841" y="2807051"/>
        <a:ext cx="2430048" cy="1458028"/>
      </dsp:txXfrm>
    </dsp:sp>
    <dsp:sp modelId="{803A48DC-4049-4DDB-B7AF-58CF7EF1BB6F}">
      <dsp:nvSpPr>
        <dsp:cNvPr id="0" name=""/>
        <dsp:cNvSpPr/>
      </dsp:nvSpPr>
      <dsp:spPr>
        <a:xfrm>
          <a:off x="5425048" y="3490345"/>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675231" y="3533268"/>
        <a:ext cx="27945" cy="5594"/>
      </dsp:txXfrm>
    </dsp:sp>
    <dsp:sp modelId="{AF942180-F0E7-429A-BCB2-EF487A9D534A}">
      <dsp:nvSpPr>
        <dsp:cNvPr id="0" name=""/>
        <dsp:cNvSpPr/>
      </dsp:nvSpPr>
      <dsp:spPr>
        <a:xfrm>
          <a:off x="2996800" y="2696904"/>
          <a:ext cx="2430048" cy="167832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Connect the positive poles of the cells to the terminal at the zero ends (P) and the negative poles to the terminals </a:t>
          </a:r>
          <a:r>
            <a:rPr lang="en-US" sz="1800" b="0" i="1" kern="1200" dirty="0">
              <a:latin typeface="Times New Roman" panose="02020603050405020304" pitchFamily="18" charset="0"/>
              <a:cs typeface="Times New Roman" panose="02020603050405020304" pitchFamily="18" charset="0"/>
            </a:rPr>
            <a:t>a</a:t>
          </a:r>
          <a:r>
            <a:rPr lang="en-US" sz="1800" b="0" i="0" kern="1200" dirty="0">
              <a:latin typeface="Times New Roman" panose="02020603050405020304" pitchFamily="18" charset="0"/>
              <a:cs typeface="Times New Roman" panose="02020603050405020304" pitchFamily="18" charset="0"/>
            </a:rPr>
            <a:t> and</a:t>
          </a:r>
          <a:r>
            <a:rPr lang="en-US" sz="1800" b="0" i="1" kern="1200" dirty="0">
              <a:latin typeface="Times New Roman" panose="02020603050405020304" pitchFamily="18" charset="0"/>
              <a:cs typeface="Times New Roman" panose="02020603050405020304" pitchFamily="18" charset="0"/>
            </a:rPr>
            <a:t> b</a:t>
          </a:r>
          <a:r>
            <a:rPr lang="en-US" sz="1800" b="0" i="0" kern="1200" dirty="0">
              <a:latin typeface="Times New Roman" panose="02020603050405020304" pitchFamily="18" charset="0"/>
              <a:cs typeface="Times New Roman" panose="02020603050405020304" pitchFamily="18" charset="0"/>
            </a:rPr>
            <a:t> of the two-way key.</a:t>
          </a:r>
          <a:endParaRPr lang="en-US" sz="1800" kern="1200" dirty="0">
            <a:latin typeface="Times New Roman" panose="02020603050405020304" pitchFamily="18" charset="0"/>
            <a:cs typeface="Times New Roman" panose="02020603050405020304" pitchFamily="18" charset="0"/>
          </a:endParaRPr>
        </a:p>
      </dsp:txBody>
      <dsp:txXfrm>
        <a:off x="2996800" y="2696904"/>
        <a:ext cx="2430048" cy="1678322"/>
      </dsp:txXfrm>
    </dsp:sp>
    <dsp:sp modelId="{67866639-5BE3-48E8-840B-CB8EE16A1D2D}">
      <dsp:nvSpPr>
        <dsp:cNvPr id="0" name=""/>
        <dsp:cNvSpPr/>
      </dsp:nvSpPr>
      <dsp:spPr>
        <a:xfrm>
          <a:off x="8414008" y="3490345"/>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8664191" y="3533268"/>
        <a:ext cx="27945" cy="5594"/>
      </dsp:txXfrm>
    </dsp:sp>
    <dsp:sp modelId="{5B85C9F7-E89B-4DC3-AE4D-E80ABE7DDC11}">
      <dsp:nvSpPr>
        <dsp:cNvPr id="0" name=""/>
        <dsp:cNvSpPr/>
      </dsp:nvSpPr>
      <dsp:spPr>
        <a:xfrm>
          <a:off x="5985760" y="2807051"/>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Connect the common terminal</a:t>
          </a:r>
          <a:r>
            <a:rPr lang="en-US" sz="1800" b="0" i="1" kern="1200">
              <a:latin typeface="Times New Roman" panose="02020603050405020304" pitchFamily="18" charset="0"/>
              <a:cs typeface="Times New Roman" panose="02020603050405020304" pitchFamily="18" charset="0"/>
            </a:rPr>
            <a:t> c </a:t>
          </a:r>
          <a:r>
            <a:rPr lang="en-US" sz="1800" b="0" i="0" kern="1200">
              <a:latin typeface="Times New Roman" panose="02020603050405020304" pitchFamily="18" charset="0"/>
              <a:cs typeface="Times New Roman" panose="02020603050405020304" pitchFamily="18" charset="0"/>
            </a:rPr>
            <a:t>of the two-way key through a galvanometer (</a:t>
          </a:r>
          <a:r>
            <a:rPr lang="en-US" sz="1800" b="0" i="1" kern="1200">
              <a:latin typeface="Times New Roman" panose="02020603050405020304" pitchFamily="18" charset="0"/>
              <a:cs typeface="Times New Roman" panose="02020603050405020304" pitchFamily="18" charset="0"/>
            </a:rPr>
            <a:t>G</a:t>
          </a:r>
          <a:r>
            <a:rPr lang="en-US" sz="1800" b="0" i="0" kern="1200">
              <a:latin typeface="Times New Roman" panose="02020603050405020304" pitchFamily="18" charset="0"/>
              <a:cs typeface="Times New Roman" panose="02020603050405020304" pitchFamily="18" charset="0"/>
            </a:rPr>
            <a:t>) and a resistance box to the jockey </a:t>
          </a:r>
          <a:r>
            <a:rPr lang="en-US" sz="1800" b="0" i="1" kern="1200">
              <a:latin typeface="Times New Roman" panose="02020603050405020304" pitchFamily="18" charset="0"/>
              <a:cs typeface="Times New Roman" panose="02020603050405020304" pitchFamily="18" charset="0"/>
            </a:rPr>
            <a:t>J</a:t>
          </a:r>
          <a:r>
            <a:rPr lang="en-US" sz="1800" b="0" i="0" kern="1200">
              <a:latin typeface="Times New Roman" panose="02020603050405020304" pitchFamily="18" charset="0"/>
              <a:cs typeface="Times New Roman" panose="02020603050405020304" pitchFamily="18" charset="0"/>
            </a:rPr>
            <a:t>.</a:t>
          </a:r>
          <a:endParaRPr lang="en-US" sz="1800" kern="1200">
            <a:latin typeface="Times New Roman" panose="02020603050405020304" pitchFamily="18" charset="0"/>
            <a:cs typeface="Times New Roman" panose="02020603050405020304" pitchFamily="18" charset="0"/>
          </a:endParaRPr>
        </a:p>
      </dsp:txBody>
      <dsp:txXfrm>
        <a:off x="5985760" y="2807051"/>
        <a:ext cx="2430048" cy="1458028"/>
      </dsp:txXfrm>
    </dsp:sp>
    <dsp:sp modelId="{DF96107D-0564-4EBA-B087-53F0D1625384}">
      <dsp:nvSpPr>
        <dsp:cNvPr id="0" name=""/>
        <dsp:cNvSpPr/>
      </dsp:nvSpPr>
      <dsp:spPr>
        <a:xfrm>
          <a:off x="1222865" y="4263279"/>
          <a:ext cx="8966878" cy="638457"/>
        </a:xfrm>
        <a:custGeom>
          <a:avLst/>
          <a:gdLst/>
          <a:ahLst/>
          <a:cxnLst/>
          <a:rect l="0" t="0" r="0" b="0"/>
          <a:pathLst>
            <a:path>
              <a:moveTo>
                <a:pt x="8966878" y="0"/>
              </a:moveTo>
              <a:lnTo>
                <a:pt x="8966878" y="336328"/>
              </a:lnTo>
              <a:lnTo>
                <a:pt x="0" y="336328"/>
              </a:lnTo>
              <a:lnTo>
                <a:pt x="0" y="63845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481509" y="4579711"/>
        <a:ext cx="449590" cy="5594"/>
      </dsp:txXfrm>
    </dsp:sp>
    <dsp:sp modelId="{07990011-164B-42EE-908A-5F5A3571DDCC}">
      <dsp:nvSpPr>
        <dsp:cNvPr id="0" name=""/>
        <dsp:cNvSpPr/>
      </dsp:nvSpPr>
      <dsp:spPr>
        <a:xfrm>
          <a:off x="8974719" y="2807051"/>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Take maximum current from the battery by making the rheostat resistance zero.</a:t>
          </a:r>
          <a:endParaRPr lang="en-US" sz="1800" kern="1200">
            <a:latin typeface="Times New Roman" panose="02020603050405020304" pitchFamily="18" charset="0"/>
            <a:cs typeface="Times New Roman" panose="02020603050405020304" pitchFamily="18" charset="0"/>
          </a:endParaRPr>
        </a:p>
      </dsp:txBody>
      <dsp:txXfrm>
        <a:off x="8974719" y="2807051"/>
        <a:ext cx="2430048" cy="1458028"/>
      </dsp:txXfrm>
    </dsp:sp>
    <dsp:sp modelId="{C7EE0656-CD69-43FA-839F-D16D45161F24}">
      <dsp:nvSpPr>
        <dsp:cNvPr id="0" name=""/>
        <dsp:cNvSpPr/>
      </dsp:nvSpPr>
      <dsp:spPr>
        <a:xfrm>
          <a:off x="2436089" y="5617432"/>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686272" y="5660355"/>
        <a:ext cx="27945" cy="5594"/>
      </dsp:txXfrm>
    </dsp:sp>
    <dsp:sp modelId="{78B05624-79C3-4A74-8248-7BB5338C6CC7}">
      <dsp:nvSpPr>
        <dsp:cNvPr id="0" name=""/>
        <dsp:cNvSpPr/>
      </dsp:nvSpPr>
      <dsp:spPr>
        <a:xfrm>
          <a:off x="7841" y="4934137"/>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Insert the plugin, the one-way key through the resistance box and the galvanometer to the jockey </a:t>
          </a:r>
          <a:r>
            <a:rPr lang="en-US" sz="1800" b="0" i="1" kern="1200">
              <a:latin typeface="Times New Roman" panose="02020603050405020304" pitchFamily="18" charset="0"/>
              <a:cs typeface="Times New Roman" panose="02020603050405020304" pitchFamily="18" charset="0"/>
            </a:rPr>
            <a:t>J</a:t>
          </a:r>
          <a:r>
            <a:rPr lang="en-US" sz="1800" b="0" i="0" kern="1200">
              <a:latin typeface="Times New Roman" panose="02020603050405020304" pitchFamily="18" charset="0"/>
              <a:cs typeface="Times New Roman" panose="02020603050405020304" pitchFamily="18" charset="0"/>
            </a:rPr>
            <a:t>.</a:t>
          </a:r>
          <a:endParaRPr lang="en-US" sz="1800" kern="1200">
            <a:latin typeface="Times New Roman" panose="02020603050405020304" pitchFamily="18" charset="0"/>
            <a:cs typeface="Times New Roman" panose="02020603050405020304" pitchFamily="18" charset="0"/>
          </a:endParaRPr>
        </a:p>
      </dsp:txBody>
      <dsp:txXfrm>
        <a:off x="7841" y="4934137"/>
        <a:ext cx="2430048" cy="1458028"/>
      </dsp:txXfrm>
    </dsp:sp>
    <dsp:sp modelId="{9E3E73D2-6CFD-4C20-BA28-B3755359D3C9}">
      <dsp:nvSpPr>
        <dsp:cNvPr id="0" name=""/>
        <dsp:cNvSpPr/>
      </dsp:nvSpPr>
      <dsp:spPr>
        <a:xfrm>
          <a:off x="5425048" y="5617432"/>
          <a:ext cx="528311" cy="91440"/>
        </a:xfrm>
        <a:custGeom>
          <a:avLst/>
          <a:gdLst/>
          <a:ahLst/>
          <a:cxnLst/>
          <a:rect l="0" t="0" r="0" b="0"/>
          <a:pathLst>
            <a:path>
              <a:moveTo>
                <a:pt x="0" y="45720"/>
              </a:moveTo>
              <a:lnTo>
                <a:pt x="52831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675231" y="5660355"/>
        <a:ext cx="27945" cy="5594"/>
      </dsp:txXfrm>
    </dsp:sp>
    <dsp:sp modelId="{749C29F0-C797-4025-937E-0EE1573F78FC}">
      <dsp:nvSpPr>
        <dsp:cNvPr id="0" name=""/>
        <dsp:cNvSpPr/>
      </dsp:nvSpPr>
      <dsp:spPr>
        <a:xfrm>
          <a:off x="2996800" y="4934137"/>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Take out the 2000 Ω plug from the resistance box.</a:t>
          </a:r>
          <a:endParaRPr lang="en-US" sz="1800" kern="1200">
            <a:latin typeface="Times New Roman" panose="02020603050405020304" pitchFamily="18" charset="0"/>
            <a:cs typeface="Times New Roman" panose="02020603050405020304" pitchFamily="18" charset="0"/>
          </a:endParaRPr>
        </a:p>
      </dsp:txBody>
      <dsp:txXfrm>
        <a:off x="2996800" y="4934137"/>
        <a:ext cx="2430048" cy="1458028"/>
      </dsp:txXfrm>
    </dsp:sp>
    <dsp:sp modelId="{928C87E8-A85C-4894-B12A-A9756AF760AF}">
      <dsp:nvSpPr>
        <dsp:cNvPr id="0" name=""/>
        <dsp:cNvSpPr/>
      </dsp:nvSpPr>
      <dsp:spPr>
        <a:xfrm>
          <a:off x="5985760" y="4934137"/>
          <a:ext cx="2430048" cy="14580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074" tIns="124990" rIns="119074" bIns="124990"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Note down the direction of the deflection in the galvanometer by pressing the jockey at zero ends.</a:t>
          </a:r>
          <a:endParaRPr lang="en-US" sz="1800" kern="1200">
            <a:latin typeface="Times New Roman" panose="02020603050405020304" pitchFamily="18" charset="0"/>
            <a:cs typeface="Times New Roman" panose="02020603050405020304" pitchFamily="18" charset="0"/>
          </a:endParaRPr>
        </a:p>
      </dsp:txBody>
      <dsp:txXfrm>
        <a:off x="5985760" y="4934137"/>
        <a:ext cx="2430048" cy="1458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46DFF-6B4F-457C-97AE-86109DA8866F}">
      <dsp:nvSpPr>
        <dsp:cNvPr id="0" name=""/>
        <dsp:cNvSpPr/>
      </dsp:nvSpPr>
      <dsp:spPr>
        <a:xfrm>
          <a:off x="2581947" y="1073254"/>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842789" y="1116064"/>
        <a:ext cx="29067" cy="5819"/>
      </dsp:txXfrm>
    </dsp:sp>
    <dsp:sp modelId="{0A252189-14C3-4666-BD66-5D8022739A5B}">
      <dsp:nvSpPr>
        <dsp:cNvPr id="0" name=""/>
        <dsp:cNvSpPr/>
      </dsp:nvSpPr>
      <dsp:spPr>
        <a:xfrm>
          <a:off x="56132" y="4478"/>
          <a:ext cx="2527614" cy="222899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11. Now, press the jockey at the other end of the potentiometer wire. If the deflection is in the opposite direction to that in the first case, the connections are correct.</a:t>
          </a:r>
          <a:endParaRPr lang="en-US" sz="1800" kern="1200" dirty="0">
            <a:latin typeface="Times New Roman" panose="02020603050405020304" pitchFamily="18" charset="0"/>
            <a:cs typeface="Times New Roman" panose="02020603050405020304" pitchFamily="18" charset="0"/>
          </a:endParaRPr>
        </a:p>
      </dsp:txBody>
      <dsp:txXfrm>
        <a:off x="56132" y="4478"/>
        <a:ext cx="2527614" cy="2228991"/>
      </dsp:txXfrm>
    </dsp:sp>
    <dsp:sp modelId="{A9B5918A-4DE4-4C0B-B914-BE36C2930A46}">
      <dsp:nvSpPr>
        <dsp:cNvPr id="0" name=""/>
        <dsp:cNvSpPr/>
      </dsp:nvSpPr>
      <dsp:spPr>
        <a:xfrm>
          <a:off x="5690912" y="1073254"/>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951754" y="1116064"/>
        <a:ext cx="29067" cy="5819"/>
      </dsp:txXfrm>
    </dsp:sp>
    <dsp:sp modelId="{FAE9D50C-DE55-423D-8A92-198341DC7ADD}">
      <dsp:nvSpPr>
        <dsp:cNvPr id="0" name=""/>
        <dsp:cNvSpPr/>
      </dsp:nvSpPr>
      <dsp:spPr>
        <a:xfrm>
          <a:off x="3165098" y="360690"/>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12. Push the jockey smoothly over the potentiometer up to a point where the galvanometer shows no deflection.</a:t>
          </a:r>
          <a:endParaRPr lang="en-US" sz="1800" kern="1200" dirty="0">
            <a:latin typeface="Times New Roman" panose="02020603050405020304" pitchFamily="18" charset="0"/>
            <a:cs typeface="Times New Roman" panose="02020603050405020304" pitchFamily="18" charset="0"/>
          </a:endParaRPr>
        </a:p>
      </dsp:txBody>
      <dsp:txXfrm>
        <a:off x="3165098" y="360690"/>
        <a:ext cx="2527614" cy="1516568"/>
      </dsp:txXfrm>
    </dsp:sp>
    <dsp:sp modelId="{F6A66611-CDE9-4865-98BF-B7DAD4AE20FB}">
      <dsp:nvSpPr>
        <dsp:cNvPr id="0" name=""/>
        <dsp:cNvSpPr/>
      </dsp:nvSpPr>
      <dsp:spPr>
        <a:xfrm>
          <a:off x="8799878" y="1073254"/>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9060720" y="1116064"/>
        <a:ext cx="29067" cy="5819"/>
      </dsp:txXfrm>
    </dsp:sp>
    <dsp:sp modelId="{2772338A-3D55-4038-9460-D67715C81729}">
      <dsp:nvSpPr>
        <dsp:cNvPr id="0" name=""/>
        <dsp:cNvSpPr/>
      </dsp:nvSpPr>
      <dsp:spPr>
        <a:xfrm>
          <a:off x="6274064" y="360690"/>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13. Put the 2000 Ω plug back into the resistance box and obtain the null point position accurately with the help of the set square.</a:t>
          </a:r>
          <a:endParaRPr lang="en-US" sz="1800" kern="1200" dirty="0">
            <a:latin typeface="Times New Roman" panose="02020603050405020304" pitchFamily="18" charset="0"/>
            <a:cs typeface="Times New Roman" panose="02020603050405020304" pitchFamily="18" charset="0"/>
          </a:endParaRPr>
        </a:p>
      </dsp:txBody>
      <dsp:txXfrm>
        <a:off x="6274064" y="360690"/>
        <a:ext cx="2527614" cy="1516568"/>
      </dsp:txXfrm>
    </dsp:sp>
    <dsp:sp modelId="{F7B627BF-4688-4B58-A11F-7140F478BED7}">
      <dsp:nvSpPr>
        <dsp:cNvPr id="0" name=""/>
        <dsp:cNvSpPr/>
      </dsp:nvSpPr>
      <dsp:spPr>
        <a:xfrm>
          <a:off x="1319939" y="1875458"/>
          <a:ext cx="9326897" cy="1060826"/>
        </a:xfrm>
        <a:custGeom>
          <a:avLst/>
          <a:gdLst/>
          <a:ahLst/>
          <a:cxnLst/>
          <a:rect l="0" t="0" r="0" b="0"/>
          <a:pathLst>
            <a:path>
              <a:moveTo>
                <a:pt x="9326897" y="0"/>
              </a:moveTo>
              <a:lnTo>
                <a:pt x="9326897" y="547513"/>
              </a:lnTo>
              <a:lnTo>
                <a:pt x="0" y="547513"/>
              </a:lnTo>
              <a:lnTo>
                <a:pt x="0" y="1060826"/>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748625" y="2402962"/>
        <a:ext cx="469526" cy="5819"/>
      </dsp:txXfrm>
    </dsp:sp>
    <dsp:sp modelId="{457076A9-86FA-4EB2-A7B1-5ABD51AD4D8C}">
      <dsp:nvSpPr>
        <dsp:cNvPr id="0" name=""/>
        <dsp:cNvSpPr/>
      </dsp:nvSpPr>
      <dsp:spPr>
        <a:xfrm>
          <a:off x="9383029" y="360690"/>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14. Note the length</a:t>
          </a:r>
          <a:r>
            <a:rPr lang="en-US" sz="1800" b="0" i="1" kern="1200">
              <a:latin typeface="Times New Roman" panose="02020603050405020304" pitchFamily="18" charset="0"/>
              <a:cs typeface="Times New Roman" panose="02020603050405020304" pitchFamily="18" charset="0"/>
            </a:rPr>
            <a:t> l</a:t>
          </a:r>
          <a:r>
            <a:rPr lang="en-US" sz="1800" b="0" i="1" kern="1200" baseline="-25000">
              <a:latin typeface="Times New Roman" panose="02020603050405020304" pitchFamily="18" charset="0"/>
              <a:cs typeface="Times New Roman" panose="02020603050405020304" pitchFamily="18" charset="0"/>
            </a:rPr>
            <a:t>1</a:t>
          </a:r>
          <a:r>
            <a:rPr lang="en-US" sz="1800" b="0" i="1" kern="1200">
              <a:latin typeface="Times New Roman" panose="02020603050405020304" pitchFamily="18" charset="0"/>
              <a:cs typeface="Times New Roman" panose="02020603050405020304" pitchFamily="18" charset="0"/>
            </a:rPr>
            <a:t> </a:t>
          </a:r>
          <a:r>
            <a:rPr lang="en-US" sz="1800" b="0" i="0" kern="1200">
              <a:latin typeface="Times New Roman" panose="02020603050405020304" pitchFamily="18" charset="0"/>
              <a:cs typeface="Times New Roman" panose="02020603050405020304" pitchFamily="18" charset="0"/>
            </a:rPr>
            <a:t>of the wire for the cell E</a:t>
          </a:r>
          <a:r>
            <a:rPr lang="en-US" sz="1800" b="0" i="0" kern="1200" baseline="-25000">
              <a:latin typeface="Times New Roman" panose="02020603050405020304" pitchFamily="18" charset="0"/>
              <a:cs typeface="Times New Roman" panose="02020603050405020304" pitchFamily="18" charset="0"/>
            </a:rPr>
            <a:t>1</a:t>
          </a:r>
          <a:r>
            <a:rPr lang="en-US" sz="1800" b="0" i="0" kern="1200">
              <a:latin typeface="Times New Roman" panose="02020603050405020304" pitchFamily="18" charset="0"/>
              <a:cs typeface="Times New Roman" panose="02020603050405020304" pitchFamily="18" charset="0"/>
            </a:rPr>
            <a:t>.15. Note the current as indicated by the ammeter.</a:t>
          </a:r>
          <a:endParaRPr lang="en-US" sz="1800" kern="1200">
            <a:latin typeface="Times New Roman" panose="02020603050405020304" pitchFamily="18" charset="0"/>
            <a:cs typeface="Times New Roman" panose="02020603050405020304" pitchFamily="18" charset="0"/>
          </a:endParaRPr>
        </a:p>
      </dsp:txBody>
      <dsp:txXfrm>
        <a:off x="9383029" y="360690"/>
        <a:ext cx="2527614" cy="1516568"/>
      </dsp:txXfrm>
    </dsp:sp>
    <dsp:sp modelId="{990422A5-71B6-4FCD-BC8A-131EAAB4D221}">
      <dsp:nvSpPr>
        <dsp:cNvPr id="0" name=""/>
        <dsp:cNvSpPr/>
      </dsp:nvSpPr>
      <dsp:spPr>
        <a:xfrm>
          <a:off x="2581947" y="3681249"/>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842789" y="3724060"/>
        <a:ext cx="29067" cy="5819"/>
      </dsp:txXfrm>
    </dsp:sp>
    <dsp:sp modelId="{96A32C55-BCCF-4754-BEF5-929F365C2759}">
      <dsp:nvSpPr>
        <dsp:cNvPr id="0" name=""/>
        <dsp:cNvSpPr/>
      </dsp:nvSpPr>
      <dsp:spPr>
        <a:xfrm>
          <a:off x="56132" y="2968685"/>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15. Disconnect the cell E</a:t>
          </a:r>
          <a:r>
            <a:rPr lang="en-US" sz="1800" b="0" i="0" kern="1200" baseline="-25000">
              <a:latin typeface="Times New Roman" panose="02020603050405020304" pitchFamily="18" charset="0"/>
              <a:cs typeface="Times New Roman" panose="02020603050405020304" pitchFamily="18" charset="0"/>
            </a:rPr>
            <a:t>1</a:t>
          </a:r>
          <a:r>
            <a:rPr lang="en-US" sz="1800" b="0" i="0" kern="1200">
              <a:latin typeface="Times New Roman" panose="02020603050405020304" pitchFamily="18" charset="0"/>
              <a:cs typeface="Times New Roman" panose="02020603050405020304" pitchFamily="18" charset="0"/>
            </a:rPr>
            <a:t> from the plug</a:t>
          </a:r>
          <a:endParaRPr lang="en-US" sz="1800" kern="1200">
            <a:latin typeface="Times New Roman" panose="02020603050405020304" pitchFamily="18" charset="0"/>
            <a:cs typeface="Times New Roman" panose="02020603050405020304" pitchFamily="18" charset="0"/>
          </a:endParaRPr>
        </a:p>
      </dsp:txBody>
      <dsp:txXfrm>
        <a:off x="56132" y="2968685"/>
        <a:ext cx="2527614" cy="1516568"/>
      </dsp:txXfrm>
    </dsp:sp>
    <dsp:sp modelId="{EC35732D-403E-4CFA-87CD-5FB30A397DA6}">
      <dsp:nvSpPr>
        <dsp:cNvPr id="0" name=""/>
        <dsp:cNvSpPr/>
      </dsp:nvSpPr>
      <dsp:spPr>
        <a:xfrm>
          <a:off x="5690912" y="3681249"/>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951754" y="3724060"/>
        <a:ext cx="29067" cy="5819"/>
      </dsp:txXfrm>
    </dsp:sp>
    <dsp:sp modelId="{FD7E666E-BC69-424D-8433-A047CC23508C}">
      <dsp:nvSpPr>
        <dsp:cNvPr id="0" name=""/>
        <dsp:cNvSpPr/>
      </dsp:nvSpPr>
      <dsp:spPr>
        <a:xfrm>
          <a:off x="3165098" y="2968685"/>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16. Connect E</a:t>
          </a:r>
          <a:r>
            <a:rPr lang="en-US" sz="1800" b="0" i="0" kern="1200" baseline="-25000" dirty="0">
              <a:latin typeface="Times New Roman" panose="02020603050405020304" pitchFamily="18" charset="0"/>
              <a:cs typeface="Times New Roman" panose="02020603050405020304" pitchFamily="18" charset="0"/>
            </a:rPr>
            <a:t>2</a:t>
          </a:r>
          <a:r>
            <a:rPr lang="en-US" sz="1800" b="0" i="0" kern="1200" dirty="0">
              <a:latin typeface="Times New Roman" panose="02020603050405020304" pitchFamily="18" charset="0"/>
              <a:cs typeface="Times New Roman" panose="02020603050405020304" pitchFamily="18" charset="0"/>
            </a:rPr>
            <a:t> by inserting the plug into the gap of the two-way key.</a:t>
          </a:r>
          <a:endParaRPr lang="en-US" sz="1800" kern="1200" dirty="0">
            <a:latin typeface="Times New Roman" panose="02020603050405020304" pitchFamily="18" charset="0"/>
            <a:cs typeface="Times New Roman" panose="02020603050405020304" pitchFamily="18" charset="0"/>
          </a:endParaRPr>
        </a:p>
      </dsp:txBody>
      <dsp:txXfrm>
        <a:off x="3165098" y="2968685"/>
        <a:ext cx="2527614" cy="1516568"/>
      </dsp:txXfrm>
    </dsp:sp>
    <dsp:sp modelId="{EFFE75E7-753F-4C97-A304-6C8A98EA9C7B}">
      <dsp:nvSpPr>
        <dsp:cNvPr id="0" name=""/>
        <dsp:cNvSpPr/>
      </dsp:nvSpPr>
      <dsp:spPr>
        <a:xfrm>
          <a:off x="8799878" y="3681249"/>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9060720" y="3724060"/>
        <a:ext cx="29067" cy="5819"/>
      </dsp:txXfrm>
    </dsp:sp>
    <dsp:sp modelId="{B74BE894-4CA9-488B-A16B-8BE625AA9B1D}">
      <dsp:nvSpPr>
        <dsp:cNvPr id="0" name=""/>
        <dsp:cNvSpPr/>
      </dsp:nvSpPr>
      <dsp:spPr>
        <a:xfrm>
          <a:off x="6274064" y="2814821"/>
          <a:ext cx="2527614" cy="18242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17. Take out a 2000 ohms plug from the resistance box and slide the jockey along the potentiometer wire and obtain no deflection position.</a:t>
          </a:r>
          <a:endParaRPr lang="en-US" sz="1800" kern="1200" dirty="0">
            <a:latin typeface="Times New Roman" panose="02020603050405020304" pitchFamily="18" charset="0"/>
            <a:cs typeface="Times New Roman" panose="02020603050405020304" pitchFamily="18" charset="0"/>
          </a:endParaRPr>
        </a:p>
      </dsp:txBody>
      <dsp:txXfrm>
        <a:off x="6274064" y="2814821"/>
        <a:ext cx="2527614" cy="1824295"/>
      </dsp:txXfrm>
    </dsp:sp>
    <dsp:sp modelId="{8EA4116A-AE7F-4FE1-9EB1-4CBA91D60F43}">
      <dsp:nvSpPr>
        <dsp:cNvPr id="0" name=""/>
        <dsp:cNvSpPr/>
      </dsp:nvSpPr>
      <dsp:spPr>
        <a:xfrm>
          <a:off x="1319939" y="4483453"/>
          <a:ext cx="9326897" cy="704614"/>
        </a:xfrm>
        <a:custGeom>
          <a:avLst/>
          <a:gdLst/>
          <a:ahLst/>
          <a:cxnLst/>
          <a:rect l="0" t="0" r="0" b="0"/>
          <a:pathLst>
            <a:path>
              <a:moveTo>
                <a:pt x="9326897" y="0"/>
              </a:moveTo>
              <a:lnTo>
                <a:pt x="9326897" y="369407"/>
              </a:lnTo>
              <a:lnTo>
                <a:pt x="0" y="369407"/>
              </a:lnTo>
              <a:lnTo>
                <a:pt x="0" y="704614"/>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749492" y="4832851"/>
        <a:ext cx="467791" cy="5819"/>
      </dsp:txXfrm>
    </dsp:sp>
    <dsp:sp modelId="{1C772719-7D32-42B4-8EB3-F34C8B751402}">
      <dsp:nvSpPr>
        <dsp:cNvPr id="0" name=""/>
        <dsp:cNvSpPr/>
      </dsp:nvSpPr>
      <dsp:spPr>
        <a:xfrm>
          <a:off x="9383029" y="2968685"/>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18. Put 2000 ohms plug back in the RB and obtain null for E</a:t>
          </a:r>
          <a:r>
            <a:rPr lang="en-US" sz="1800" b="0" i="0" kern="1200" baseline="-25000">
              <a:latin typeface="Times New Roman" panose="02020603050405020304" pitchFamily="18" charset="0"/>
              <a:cs typeface="Times New Roman" panose="02020603050405020304" pitchFamily="18" charset="0"/>
            </a:rPr>
            <a:t>2</a:t>
          </a:r>
          <a:r>
            <a:rPr lang="en-US" sz="1800" b="0" i="0" kern="1200">
              <a:latin typeface="Times New Roman" panose="02020603050405020304" pitchFamily="18" charset="0"/>
              <a:cs typeface="Times New Roman" panose="02020603050405020304" pitchFamily="18" charset="0"/>
            </a:rPr>
            <a:t>.</a:t>
          </a:r>
          <a:endParaRPr lang="en-US" sz="1800" kern="1200">
            <a:latin typeface="Times New Roman" panose="02020603050405020304" pitchFamily="18" charset="0"/>
            <a:cs typeface="Times New Roman" panose="02020603050405020304" pitchFamily="18" charset="0"/>
          </a:endParaRPr>
        </a:p>
      </dsp:txBody>
      <dsp:txXfrm>
        <a:off x="9383029" y="2968685"/>
        <a:ext cx="2527614" cy="1516568"/>
      </dsp:txXfrm>
    </dsp:sp>
    <dsp:sp modelId="{F0660F8D-6E79-4460-BC7D-612434E87A66}">
      <dsp:nvSpPr>
        <dsp:cNvPr id="0" name=""/>
        <dsp:cNvSpPr/>
      </dsp:nvSpPr>
      <dsp:spPr>
        <a:xfrm>
          <a:off x="2581947" y="5933033"/>
          <a:ext cx="550751" cy="91440"/>
        </a:xfrm>
        <a:custGeom>
          <a:avLst/>
          <a:gdLst/>
          <a:ahLst/>
          <a:cxnLst/>
          <a:rect l="0" t="0" r="0" b="0"/>
          <a:pathLst>
            <a:path>
              <a:moveTo>
                <a:pt x="0" y="45720"/>
              </a:moveTo>
              <a:lnTo>
                <a:pt x="550751"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2842789" y="5975843"/>
        <a:ext cx="29067" cy="5819"/>
      </dsp:txXfrm>
    </dsp:sp>
    <dsp:sp modelId="{19F48F9F-4252-4006-9B3D-B1FD97F6284D}">
      <dsp:nvSpPr>
        <dsp:cNvPr id="0" name=""/>
        <dsp:cNvSpPr/>
      </dsp:nvSpPr>
      <dsp:spPr>
        <a:xfrm>
          <a:off x="56132" y="5220468"/>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19. Note the length L</a:t>
          </a:r>
          <a:r>
            <a:rPr lang="en-US" sz="1800" b="0" i="0" kern="1200" baseline="-25000">
              <a:latin typeface="Times New Roman" panose="02020603050405020304" pitchFamily="18" charset="0"/>
              <a:cs typeface="Times New Roman" panose="02020603050405020304" pitchFamily="18" charset="0"/>
            </a:rPr>
            <a:t>2</a:t>
          </a:r>
          <a:r>
            <a:rPr lang="en-US" sz="1800" b="0" i="0" kern="1200">
              <a:latin typeface="Times New Roman" panose="02020603050405020304" pitchFamily="18" charset="0"/>
              <a:cs typeface="Times New Roman" panose="02020603050405020304" pitchFamily="18" charset="0"/>
            </a:rPr>
            <a:t> of wire in this position for the cell E</a:t>
          </a:r>
          <a:r>
            <a:rPr lang="en-US" sz="1800" b="0" i="0" kern="1200" baseline="-25000">
              <a:latin typeface="Times New Roman" panose="02020603050405020304" pitchFamily="18" charset="0"/>
              <a:cs typeface="Times New Roman" panose="02020603050405020304" pitchFamily="18" charset="0"/>
            </a:rPr>
            <a:t>2</a:t>
          </a:r>
          <a:r>
            <a:rPr lang="en-US" sz="1800" b="0" i="0" kern="1200">
              <a:latin typeface="Times New Roman" panose="02020603050405020304" pitchFamily="18" charset="0"/>
              <a:cs typeface="Times New Roman" panose="02020603050405020304" pitchFamily="18" charset="0"/>
            </a:rPr>
            <a:t>.</a:t>
          </a:r>
          <a:endParaRPr lang="en-US" sz="1800" kern="1200">
            <a:latin typeface="Times New Roman" panose="02020603050405020304" pitchFamily="18" charset="0"/>
            <a:cs typeface="Times New Roman" panose="02020603050405020304" pitchFamily="18" charset="0"/>
          </a:endParaRPr>
        </a:p>
      </dsp:txBody>
      <dsp:txXfrm>
        <a:off x="56132" y="5220468"/>
        <a:ext cx="2527614" cy="1516568"/>
      </dsp:txXfrm>
    </dsp:sp>
    <dsp:sp modelId="{113226AC-0B94-4502-97E8-FC67E3687F04}">
      <dsp:nvSpPr>
        <dsp:cNvPr id="0" name=""/>
        <dsp:cNvSpPr/>
      </dsp:nvSpPr>
      <dsp:spPr>
        <a:xfrm>
          <a:off x="3165098" y="5220468"/>
          <a:ext cx="2527614" cy="151656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55" tIns="130008" rIns="123855" bIns="130008" numCol="1" spcCol="1270" anchor="ctr" anchorCtr="0">
          <a:noAutofit/>
        </a:bodyPr>
        <a:lstStyle/>
        <a:p>
          <a:pPr marL="0" lvl="0" indent="0" algn="just" defTabSz="800100">
            <a:lnSpc>
              <a:spcPct val="90000"/>
            </a:lnSpc>
            <a:spcBef>
              <a:spcPct val="0"/>
            </a:spcBef>
            <a:spcAft>
              <a:spcPct val="35000"/>
            </a:spcAft>
            <a:buNone/>
          </a:pPr>
          <a:r>
            <a:rPr lang="en-US" sz="1800" b="0" i="0" kern="1200">
              <a:latin typeface="Times New Roman" panose="02020603050405020304" pitchFamily="18" charset="0"/>
              <a:cs typeface="Times New Roman" panose="02020603050405020304" pitchFamily="18" charset="0"/>
            </a:rPr>
            <a:t>20. By increasing the current and adjusting the rheostat, we get three sets of observations.</a:t>
          </a:r>
          <a:endParaRPr lang="en-US" sz="1800" kern="1200">
            <a:latin typeface="Times New Roman" panose="02020603050405020304" pitchFamily="18" charset="0"/>
            <a:cs typeface="Times New Roman" panose="02020603050405020304" pitchFamily="18" charset="0"/>
          </a:endParaRPr>
        </a:p>
      </dsp:txBody>
      <dsp:txXfrm>
        <a:off x="3165098" y="5220468"/>
        <a:ext cx="2527614" cy="151656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2/10/2025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1</a:t>
            </a:fld>
            <a:endParaRPr lang="en-US"/>
          </a:p>
        </p:txBody>
      </p:sp>
    </p:spTree>
    <p:extLst>
      <p:ext uri="{BB962C8B-B14F-4D97-AF65-F5344CB8AC3E}">
        <p14:creationId xmlns:p14="http://schemas.microsoft.com/office/powerpoint/2010/main" val="354246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51</a:t>
            </a:fld>
            <a:endParaRPr lang="en-US"/>
          </a:p>
        </p:txBody>
      </p:sp>
    </p:spTree>
    <p:extLst>
      <p:ext uri="{BB962C8B-B14F-4D97-AF65-F5344CB8AC3E}">
        <p14:creationId xmlns:p14="http://schemas.microsoft.com/office/powerpoint/2010/main" val="318750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78</a:t>
            </a:fld>
            <a:endParaRPr lang="en-US"/>
          </a:p>
        </p:txBody>
      </p:sp>
    </p:spTree>
    <p:extLst>
      <p:ext uri="{BB962C8B-B14F-4D97-AF65-F5344CB8AC3E}">
        <p14:creationId xmlns:p14="http://schemas.microsoft.com/office/powerpoint/2010/main" val="260838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D40318A-B912-444B-861A-E097B7E3EE54}" type="datetimeFigureOut">
              <a:rPr lang="en-US" smtClean="0"/>
              <a:t>2/10/2025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753BA25-80F3-4FB6-A8B8-3D832D484F16}" type="slidenum">
              <a:rPr lang="en-US" smtClean="0"/>
              <a:t>‹#›</a:t>
            </a:fld>
            <a:endParaRPr lang="en-US"/>
          </a:p>
        </p:txBody>
      </p:sp>
    </p:spTree>
    <p:extLst>
      <p:ext uri="{BB962C8B-B14F-4D97-AF65-F5344CB8AC3E}">
        <p14:creationId xmlns:p14="http://schemas.microsoft.com/office/powerpoint/2010/main" val="33841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0767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27090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185548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202423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6D8061D-18C3-4F4F-85EF-561633F58754}"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12721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6D8061D-18C3-4F4F-85EF-561633F58754}" type="datetimeFigureOut">
              <a:rPr lang="en-US" smtClean="0"/>
              <a:t>2/10/2025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25543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41092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8292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26642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13353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8086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D8061D-18C3-4F4F-85EF-561633F58754}"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22873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D8061D-18C3-4F4F-85EF-561633F58754}"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22409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0318A-B912-444B-861A-E097B7E3EE54}"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753BA25-80F3-4FB6-A8B8-3D832D484F16}" type="slidenum">
              <a:rPr lang="en-US" smtClean="0"/>
              <a:t>‹#›</a:t>
            </a:fld>
            <a:endParaRPr lang="en-US"/>
          </a:p>
        </p:txBody>
      </p:sp>
    </p:spTree>
    <p:extLst>
      <p:ext uri="{BB962C8B-B14F-4D97-AF65-F5344CB8AC3E}">
        <p14:creationId xmlns:p14="http://schemas.microsoft.com/office/powerpoint/2010/main" val="399165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42798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5383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D6D8061D-18C3-4F4F-85EF-561633F58754}" type="datetimeFigureOut">
              <a:rPr lang="en-US" smtClean="0"/>
              <a:t>2/10/2025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9167457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660" r:id="rId18"/>
    <p:sldLayoutId id="2147483659" r:id="rId19"/>
    <p:sldLayoutId id="2147483650" r:id="rId20"/>
    <p:sldLayoutId id="2147483649" r:id="rId21"/>
    <p:sldLayoutId id="2147483662" r:id="rId22"/>
    <p:sldLayoutId id="2147483663" r:id="rId23"/>
    <p:sldLayoutId id="2147483652" r:id="rId24"/>
    <p:sldLayoutId id="2147483666" r:id="rId25"/>
    <p:sldLayoutId id="2147483664" r:id="rId26"/>
    <p:sldLayoutId id="2147483665" r:id="rId2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alpha val="77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FFE85-2CBE-4B8B-A708-D1AA6EC54841}"/>
              </a:ext>
            </a:extLst>
          </p:cNvPr>
          <p:cNvPicPr>
            <a:picLocks noChangeAspect="1"/>
          </p:cNvPicPr>
          <p:nvPr/>
        </p:nvPicPr>
        <p:blipFill>
          <a:blip r:embed="rId3">
            <a:extLst>
              <a:ext uri="{28A0092B-C50C-407E-A947-70E740481C1C}">
                <a14:useLocalDpi xmlns:a14="http://schemas.microsoft.com/office/drawing/2010/main" val="0"/>
              </a:ext>
            </a:extLst>
          </a:blip>
          <a:srcRect r="-5" b="-5"/>
          <a:stretch/>
        </p:blipFill>
        <p:spPr>
          <a:xfrm>
            <a:off x="0" y="1143063"/>
            <a:ext cx="4119510" cy="4119510"/>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5" name="TextBox 4">
            <a:extLst>
              <a:ext uri="{FF2B5EF4-FFF2-40B4-BE49-F238E27FC236}">
                <a16:creationId xmlns:a16="http://schemas.microsoft.com/office/drawing/2014/main" id="{03C59291-3FBC-4290-B7E8-C7DAA7292F65}"/>
              </a:ext>
            </a:extLst>
          </p:cNvPr>
          <p:cNvSpPr txBox="1"/>
          <p:nvPr/>
        </p:nvSpPr>
        <p:spPr>
          <a:xfrm>
            <a:off x="3924016" y="2210504"/>
            <a:ext cx="5217173" cy="2965878"/>
          </a:xfrm>
          <a:prstGeom prst="rect">
            <a:avLst/>
          </a:prstGeom>
        </p:spPr>
        <p:txBody>
          <a:bodyPr vert="horz" lIns="91440" tIns="45720" rIns="91440" bIns="45720" rtlCol="0">
            <a:normAutofit/>
          </a:bodyPr>
          <a:lstStyle/>
          <a:p>
            <a:pPr algn="ctr">
              <a:lnSpc>
                <a:spcPct val="90000"/>
              </a:lnSpc>
              <a:spcAft>
                <a:spcPts val="600"/>
              </a:spcAft>
            </a:pPr>
            <a:r>
              <a:rPr lang="en-US" sz="3000" dirty="0">
                <a:solidFill>
                  <a:schemeClr val="bg1"/>
                </a:solidFill>
                <a:latin typeface="Times New Roman" panose="02020603050405020304" pitchFamily="18" charset="0"/>
                <a:cs typeface="Times New Roman" panose="02020603050405020304" pitchFamily="18" charset="0"/>
              </a:rPr>
              <a:t>Md. </a:t>
            </a:r>
            <a:r>
              <a:rPr lang="en-US" sz="3000" dirty="0" err="1">
                <a:solidFill>
                  <a:schemeClr val="bg1"/>
                </a:solidFill>
                <a:latin typeface="Times New Roman" panose="02020603050405020304" pitchFamily="18" charset="0"/>
                <a:cs typeface="Times New Roman" panose="02020603050405020304" pitchFamily="18" charset="0"/>
              </a:rPr>
              <a:t>Hasibur</a:t>
            </a:r>
            <a:r>
              <a:rPr lang="en-US" sz="3000" dirty="0">
                <a:solidFill>
                  <a:schemeClr val="bg1"/>
                </a:solidFill>
                <a:latin typeface="Times New Roman" panose="02020603050405020304" pitchFamily="18" charset="0"/>
                <a:cs typeface="Times New Roman" panose="02020603050405020304" pitchFamily="18" charset="0"/>
              </a:rPr>
              <a:t> Rahman</a:t>
            </a:r>
          </a:p>
          <a:p>
            <a:pPr algn="ctr">
              <a:lnSpc>
                <a:spcPct val="90000"/>
              </a:lnSpc>
              <a:spcAft>
                <a:spcPts val="600"/>
              </a:spcAft>
            </a:pPr>
            <a:r>
              <a:rPr lang="en-US" sz="3000" dirty="0">
                <a:solidFill>
                  <a:schemeClr val="bg1"/>
                </a:solidFill>
                <a:latin typeface="Times New Roman" panose="02020603050405020304" pitchFamily="18" charset="0"/>
                <a:cs typeface="Times New Roman" panose="02020603050405020304" pitchFamily="18" charset="0"/>
              </a:rPr>
              <a:t>Lecturer</a:t>
            </a:r>
          </a:p>
          <a:p>
            <a:pPr algn="ctr">
              <a:lnSpc>
                <a:spcPct val="90000"/>
              </a:lnSpc>
              <a:spcAft>
                <a:spcPts val="600"/>
              </a:spcAft>
            </a:pPr>
            <a:r>
              <a:rPr lang="en-US" sz="3000" dirty="0">
                <a:solidFill>
                  <a:schemeClr val="bg1"/>
                </a:solidFill>
                <a:latin typeface="Times New Roman" panose="02020603050405020304" pitchFamily="18" charset="0"/>
                <a:cs typeface="Times New Roman" panose="02020603050405020304" pitchFamily="18" charset="0"/>
              </a:rPr>
              <a:t> Department of Physics &amp; Astronomy,</a:t>
            </a:r>
          </a:p>
          <a:p>
            <a:pPr algn="ctr">
              <a:lnSpc>
                <a:spcPct val="90000"/>
              </a:lnSpc>
              <a:spcAft>
                <a:spcPts val="600"/>
              </a:spcAft>
            </a:pPr>
            <a:r>
              <a:rPr lang="en-US" sz="3000" dirty="0">
                <a:solidFill>
                  <a:schemeClr val="bg1"/>
                </a:solidFill>
                <a:latin typeface="Times New Roman" panose="02020603050405020304" pitchFamily="18" charset="0"/>
                <a:cs typeface="Times New Roman" panose="02020603050405020304" pitchFamily="18" charset="0"/>
              </a:rPr>
              <a:t>University of Global Village, </a:t>
            </a:r>
            <a:r>
              <a:rPr lang="en-US" sz="3000" dirty="0" err="1">
                <a:solidFill>
                  <a:schemeClr val="bg1"/>
                </a:solidFill>
                <a:latin typeface="Times New Roman" panose="02020603050405020304" pitchFamily="18" charset="0"/>
                <a:cs typeface="Times New Roman" panose="02020603050405020304" pitchFamily="18" charset="0"/>
              </a:rPr>
              <a:t>Barishal</a:t>
            </a:r>
            <a:endParaRPr lang="en-US" sz="3000" dirty="0">
              <a:solidFill>
                <a:schemeClr val="bg1"/>
              </a:solidFill>
              <a:latin typeface="Times New Roman" panose="02020603050405020304" pitchFamily="18" charset="0"/>
              <a:cs typeface="Times New Roman" panose="02020603050405020304" pitchFamily="18" charset="0"/>
            </a:endParaRPr>
          </a:p>
        </p:txBody>
      </p:sp>
      <p:pic>
        <p:nvPicPr>
          <p:cNvPr id="7" name="Picture 2" descr="University of Global Village - UGV, Barisal. | Barisal">
            <a:extLst>
              <a:ext uri="{FF2B5EF4-FFF2-40B4-BE49-F238E27FC236}">
                <a16:creationId xmlns:a16="http://schemas.microsoft.com/office/drawing/2014/main" id="{ABA836C1-BBCA-45A9-A72B-ACBC93822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91" r="1790" b="-2"/>
          <a:stretch/>
        </p:blipFill>
        <p:spPr bwMode="auto">
          <a:xfrm>
            <a:off x="8945695" y="1869891"/>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06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9">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3" name="Rectangle 20">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34" name="Group 22">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Rectangle 26">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TextBox 2">
            <a:extLst>
              <a:ext uri="{FF2B5EF4-FFF2-40B4-BE49-F238E27FC236}">
                <a16:creationId xmlns:a16="http://schemas.microsoft.com/office/drawing/2014/main" id="{3BF155C3-501D-4B73-25DC-7E58381F6899}"/>
              </a:ext>
            </a:extLst>
          </p:cNvPr>
          <p:cNvGraphicFramePr/>
          <p:nvPr>
            <p:extLst>
              <p:ext uri="{D42A27DB-BD31-4B8C-83A1-F6EECF244321}">
                <p14:modId xmlns:p14="http://schemas.microsoft.com/office/powerpoint/2010/main" val="335723729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1039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Graphic 8" descr="Teacher">
            <a:extLst>
              <a:ext uri="{FF2B5EF4-FFF2-40B4-BE49-F238E27FC236}">
                <a16:creationId xmlns:a16="http://schemas.microsoft.com/office/drawing/2014/main" id="{DDC44075-47A5-1695-D6D3-980D0DF0E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0397" y="2775951"/>
            <a:ext cx="3067163" cy="3067163"/>
          </a:xfrm>
          <a:prstGeom prst="roundRect">
            <a:avLst>
              <a:gd name="adj" fmla="val 1858"/>
            </a:avLst>
          </a:prstGeom>
          <a:effectLst>
            <a:outerShdw blurRad="50800" dist="50800" dir="5400000" algn="tl" rotWithShape="0">
              <a:srgbClr val="000000">
                <a:alpha val="43000"/>
              </a:srgbClr>
            </a:outerShdw>
          </a:effectLst>
        </p:spPr>
      </p:pic>
      <p:sp>
        <p:nvSpPr>
          <p:cNvPr id="5" name="TextBox 4">
            <a:extLst>
              <a:ext uri="{FF2B5EF4-FFF2-40B4-BE49-F238E27FC236}">
                <a16:creationId xmlns:a16="http://schemas.microsoft.com/office/drawing/2014/main" id="{1BBEB947-CA9A-4BB8-B429-1156B0AAD4A7}"/>
              </a:ext>
            </a:extLst>
          </p:cNvPr>
          <p:cNvSpPr txBox="1"/>
          <p:nvPr/>
        </p:nvSpPr>
        <p:spPr>
          <a:xfrm>
            <a:off x="5980954" y="2603500"/>
            <a:ext cx="5211979" cy="3416300"/>
          </a:xfrm>
          <a:prstGeom prst="rect">
            <a:avLst/>
          </a:prstGeom>
        </p:spPr>
        <p:txBody>
          <a:bodyPr vert="horz" lIns="91440" tIns="45720" rIns="91440" bIns="45720" rtlCol="0" anchor="ctr">
            <a:normAutofit/>
          </a:bodyPr>
          <a:lstStyle/>
          <a:p>
            <a:pPr>
              <a:lnSpc>
                <a:spcPct val="150000"/>
              </a:lnSpc>
              <a:spcBef>
                <a:spcPts val="1000"/>
              </a:spcBef>
              <a:buClr>
                <a:schemeClr val="accent1"/>
              </a:buClr>
              <a:buSzPct val="80000"/>
              <a:buFont typeface="Wingdings 3" charset="2"/>
              <a:buChar char=""/>
            </a:pP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Introductory Class:</a:t>
            </a: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indent="-457200">
              <a:lnSpc>
                <a:spcPct val="150000"/>
              </a:lnSpc>
              <a:spcBef>
                <a:spcPts val="1000"/>
              </a:spcBef>
              <a:buClr>
                <a:schemeClr val="accent1"/>
              </a:buClr>
              <a:buSzPct val="80000"/>
              <a:buFont typeface="Wingdings 3" charset="2"/>
              <a:buChar char=""/>
            </a:pP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A brief discussion on the total syllabus, </a:t>
            </a:r>
          </a:p>
          <a:p>
            <a:pPr marL="457200" indent="-457200">
              <a:lnSpc>
                <a:spcPct val="150000"/>
              </a:lnSpc>
              <a:spcBef>
                <a:spcPts val="1000"/>
              </a:spcBef>
              <a:buClr>
                <a:schemeClr val="accent1"/>
              </a:buClr>
              <a:buSzPct val="80000"/>
              <a:buFont typeface="Wingdings 3" charset="2"/>
              <a:buChar char=""/>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B</a:t>
            </a: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asic requirements of the course, evaluation system of the course, grouping, visit to different sections of the laboratory,</a:t>
            </a:r>
          </a:p>
          <a:p>
            <a:pPr marL="457200" indent="-457200">
              <a:lnSpc>
                <a:spcPct val="150000"/>
              </a:lnSpc>
              <a:spcBef>
                <a:spcPts val="1000"/>
              </a:spcBef>
              <a:buClr>
                <a:schemeClr val="accent1"/>
              </a:buClr>
              <a:buSzPct val="80000"/>
              <a:buFont typeface="Wingdings 3" charset="2"/>
              <a:buChar char=""/>
            </a:pP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dirty="0">
                <a:solidFill>
                  <a:schemeClr val="tx1">
                    <a:lumMod val="75000"/>
                    <a:lumOff val="25000"/>
                  </a:schemeClr>
                </a:solidFill>
                <a:latin typeface="Times New Roman" panose="02020603050405020304" pitchFamily="18" charset="0"/>
                <a:cs typeface="Times New Roman" panose="02020603050405020304" pitchFamily="18" charset="0"/>
              </a:rPr>
              <a:t>In</a:t>
            </a: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troduction to different basic equipment</a:t>
            </a: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66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14DAA4F1-1E56-5F0A-3274-5B6A4632E447}"/>
              </a:ext>
            </a:extLst>
          </p:cNvPr>
          <p:cNvGraphicFramePr/>
          <p:nvPr/>
        </p:nvGraphicFramePr>
        <p:xfrm>
          <a:off x="174078" y="1268919"/>
          <a:ext cx="11954681" cy="469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162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116BD4-7417-44D3-B078-AC2932BA2140}"/>
              </a:ext>
            </a:extLst>
          </p:cNvPr>
          <p:cNvSpPr txBox="1"/>
          <p:nvPr/>
        </p:nvSpPr>
        <p:spPr>
          <a:xfrm>
            <a:off x="1320181" y="694548"/>
            <a:ext cx="5999888" cy="5347438"/>
          </a:xfrm>
          <a:prstGeom prst="rect">
            <a:avLst/>
          </a:prstGeom>
        </p:spPr>
        <p:txBody>
          <a:bodyPr vert="horz" lIns="91440" tIns="45720" rIns="91440" bIns="45720" rtlCol="0">
            <a:noAutofit/>
          </a:bodyPr>
          <a:lstStyle/>
          <a:p>
            <a:pPr algn="just">
              <a:lnSpc>
                <a:spcPct val="150000"/>
              </a:lnSpc>
              <a:spcBef>
                <a:spcPts val="1000"/>
              </a:spcBef>
              <a:buClr>
                <a:schemeClr val="accent1"/>
              </a:buClr>
              <a:buFont typeface="Wingdings 3" charset="2"/>
              <a:buChar char=""/>
            </a:pPr>
            <a:r>
              <a:rPr lang="en-US" b="1" dirty="0">
                <a:solidFill>
                  <a:srgbClr val="000000"/>
                </a:solidFill>
                <a:latin typeface="Times New Roman" panose="02020603050405020304" pitchFamily="18" charset="0"/>
                <a:cs typeface="Times New Roman" panose="02020603050405020304" pitchFamily="18" charset="0"/>
              </a:rPr>
              <a:t>Laboratory Grouping:</a:t>
            </a:r>
          </a:p>
          <a:p>
            <a:pPr algn="just">
              <a:lnSpc>
                <a:spcPct val="150000"/>
              </a:lnSpc>
              <a:spcBef>
                <a:spcPts val="1000"/>
              </a:spcBef>
              <a:buClr>
                <a:schemeClr val="accent1"/>
              </a:buClr>
              <a:buFont typeface="Wingdings 3" charset="2"/>
              <a:buChar char=""/>
            </a:pPr>
            <a:r>
              <a:rPr lang="en-US" dirty="0">
                <a:solidFill>
                  <a:srgbClr val="000000"/>
                </a:solidFill>
                <a:latin typeface="Times New Roman" panose="02020603050405020304" pitchFamily="18" charset="0"/>
                <a:cs typeface="Times New Roman" panose="02020603050405020304" pitchFamily="18" charset="0"/>
              </a:rPr>
              <a:t>To make the sessions efficient and collaborative, you’ll work in small groups. Each group will share equipment and responsibilities. Group assignments will be shared later today.</a:t>
            </a:r>
          </a:p>
          <a:p>
            <a:pPr algn="just">
              <a:lnSpc>
                <a:spcPct val="150000"/>
              </a:lnSpc>
              <a:spcBef>
                <a:spcPts val="1000"/>
              </a:spcBef>
              <a:buClr>
                <a:schemeClr val="accent1"/>
              </a:buClr>
              <a:buFont typeface="Wingdings 3" charset="2"/>
              <a:buChar char=""/>
            </a:pPr>
            <a:r>
              <a:rPr lang="en-US" dirty="0">
                <a:solidFill>
                  <a:srgbClr val="000000"/>
                </a:solidFill>
                <a:latin typeface="Times New Roman" panose="02020603050405020304" pitchFamily="18" charset="0"/>
                <a:cs typeface="Times New Roman" panose="02020603050405020304" pitchFamily="18" charset="0"/>
              </a:rPr>
              <a:t>In your groups, ensure tasks are evenly distributed.</a:t>
            </a:r>
          </a:p>
          <a:p>
            <a:pPr algn="just">
              <a:lnSpc>
                <a:spcPct val="150000"/>
              </a:lnSpc>
              <a:spcBef>
                <a:spcPts val="1000"/>
              </a:spcBef>
              <a:buClr>
                <a:schemeClr val="accent1"/>
              </a:buClr>
            </a:pPr>
            <a:r>
              <a:rPr lang="en-US" dirty="0">
                <a:solidFill>
                  <a:srgbClr val="000000"/>
                </a:solidFill>
                <a:latin typeface="Times New Roman" panose="02020603050405020304" pitchFamily="18" charset="0"/>
                <a:cs typeface="Times New Roman" panose="02020603050405020304" pitchFamily="18" charset="0"/>
              </a:rPr>
              <a:t>For example:</a:t>
            </a:r>
          </a:p>
          <a:p>
            <a:pPr algn="just">
              <a:lnSpc>
                <a:spcPct val="150000"/>
              </a:lnSpc>
              <a:spcBef>
                <a:spcPts val="1000"/>
              </a:spcBef>
              <a:buClr>
                <a:schemeClr val="accent1"/>
              </a:buClr>
              <a:buFont typeface="Wingdings 3" charset="2"/>
              <a:buChar char=""/>
            </a:pPr>
            <a:r>
              <a:rPr lang="en-US" dirty="0">
                <a:solidFill>
                  <a:srgbClr val="000000"/>
                </a:solidFill>
                <a:latin typeface="Times New Roman" panose="02020603050405020304" pitchFamily="18" charset="0"/>
                <a:cs typeface="Times New Roman" panose="02020603050405020304" pitchFamily="18" charset="0"/>
              </a:rPr>
              <a:t>One person handles measurements.</a:t>
            </a:r>
          </a:p>
          <a:p>
            <a:pPr algn="just">
              <a:lnSpc>
                <a:spcPct val="150000"/>
              </a:lnSpc>
              <a:spcBef>
                <a:spcPts val="1000"/>
              </a:spcBef>
              <a:buClr>
                <a:schemeClr val="accent1"/>
              </a:buClr>
              <a:buFont typeface="Wingdings 3" charset="2"/>
              <a:buChar char=""/>
            </a:pPr>
            <a:r>
              <a:rPr lang="en-US" dirty="0">
                <a:solidFill>
                  <a:srgbClr val="000000"/>
                </a:solidFill>
                <a:latin typeface="Times New Roman" panose="02020603050405020304" pitchFamily="18" charset="0"/>
                <a:cs typeface="Times New Roman" panose="02020603050405020304" pitchFamily="18" charset="0"/>
              </a:rPr>
              <a:t>Another records observations.</a:t>
            </a:r>
          </a:p>
          <a:p>
            <a:pPr algn="just">
              <a:lnSpc>
                <a:spcPct val="150000"/>
              </a:lnSpc>
              <a:spcBef>
                <a:spcPts val="1000"/>
              </a:spcBef>
              <a:buClr>
                <a:schemeClr val="accent1"/>
              </a:buClr>
              <a:buFont typeface="Wingdings 3" charset="2"/>
              <a:buChar char=""/>
            </a:pPr>
            <a:r>
              <a:rPr lang="en-US" dirty="0">
                <a:solidFill>
                  <a:srgbClr val="000000"/>
                </a:solidFill>
                <a:latin typeface="Times New Roman" panose="02020603050405020304" pitchFamily="18" charset="0"/>
                <a:cs typeface="Times New Roman" panose="02020603050405020304" pitchFamily="18" charset="0"/>
              </a:rPr>
              <a:t>A third ensures calculations are correct.</a:t>
            </a:r>
          </a:p>
          <a:p>
            <a:pPr algn="just">
              <a:lnSpc>
                <a:spcPct val="150000"/>
              </a:lnSpc>
              <a:spcBef>
                <a:spcPts val="1000"/>
              </a:spcBef>
              <a:buClr>
                <a:schemeClr val="accent1"/>
              </a:buClr>
              <a:buFont typeface="Wingdings 3" charset="2"/>
              <a:buChar char=""/>
            </a:pPr>
            <a:r>
              <a:rPr lang="en-US" dirty="0">
                <a:solidFill>
                  <a:srgbClr val="000000"/>
                </a:solidFill>
                <a:latin typeface="Times New Roman" panose="02020603050405020304" pitchFamily="18" charset="0"/>
                <a:cs typeface="Times New Roman" panose="02020603050405020304" pitchFamily="18" charset="0"/>
              </a:rPr>
              <a:t>Teamwork is critical for your success.</a:t>
            </a:r>
          </a:p>
        </p:txBody>
      </p:sp>
      <p:pic>
        <p:nvPicPr>
          <p:cNvPr id="50" name="Graphic 49" descr="Group Brainstorm">
            <a:extLst>
              <a:ext uri="{FF2B5EF4-FFF2-40B4-BE49-F238E27FC236}">
                <a16:creationId xmlns:a16="http://schemas.microsoft.com/office/drawing/2014/main" id="{3B394281-ED87-0F54-2EC5-DAE292D6B9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4253" y="816014"/>
            <a:ext cx="5247747" cy="5247747"/>
          </a:xfrm>
          <a:prstGeom prst="rect">
            <a:avLst/>
          </a:prstGeom>
        </p:spPr>
      </p:pic>
    </p:spTree>
    <p:extLst>
      <p:ext uri="{BB962C8B-B14F-4D97-AF65-F5344CB8AC3E}">
        <p14:creationId xmlns:p14="http://schemas.microsoft.com/office/powerpoint/2010/main" val="424536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4C2A00-DA67-4BCF-89CA-B9A9369F3ACE}"/>
              </a:ext>
            </a:extLst>
          </p:cNvPr>
          <p:cNvSpPr txBox="1"/>
          <p:nvPr/>
        </p:nvSpPr>
        <p:spPr>
          <a:xfrm>
            <a:off x="762000" y="620910"/>
            <a:ext cx="11440160" cy="6136552"/>
          </a:xfrm>
          <a:prstGeom prst="rect">
            <a:avLst/>
          </a:prstGeom>
          <a:noFill/>
        </p:spPr>
        <p:txBody>
          <a:bodyPr wrap="square">
            <a:spAutoFit/>
          </a:bodyPr>
          <a:lstStyle/>
          <a:p>
            <a:pPr>
              <a:lnSpc>
                <a:spcPct val="150000"/>
              </a:lnSpc>
            </a:pPr>
            <a:r>
              <a:rPr lang="en-US" b="1" dirty="0">
                <a:latin typeface="Times New Roman" panose="02020603050405020304" pitchFamily="18" charset="0"/>
                <a:cs typeface="Times New Roman" panose="02020603050405020304" pitchFamily="18" charset="0"/>
              </a:rPr>
              <a:t>			Laboratory Tour and Equipment Introduction:</a:t>
            </a:r>
            <a:endParaRPr lang="en-US" dirty="0">
              <a:latin typeface="Times New Roman" panose="02020603050405020304" pitchFamily="18" charset="0"/>
              <a:cs typeface="Times New Roman" panose="02020603050405020304" pitchFamily="18" charset="0"/>
            </a:endParaRPr>
          </a:p>
          <a:p>
            <a:pPr>
              <a:lnSpc>
                <a:spcPct val="150000"/>
              </a:lnSpc>
            </a:pPr>
            <a:r>
              <a:rPr lang="en-US" b="1" dirty="0">
                <a:latin typeface="Times New Roman" panose="02020603050405020304" pitchFamily="18" charset="0"/>
                <a:cs typeface="Times New Roman" panose="02020603050405020304" pitchFamily="18" charset="0"/>
              </a:rPr>
              <a:t>Tour:</a:t>
            </a:r>
            <a:r>
              <a:rPr lang="en-US" dirty="0">
                <a:latin typeface="Times New Roman" panose="02020603050405020304" pitchFamily="18" charset="0"/>
                <a:cs typeface="Times New Roman" panose="02020603050405020304" pitchFamily="18" charset="0"/>
              </a:rPr>
              <a:t> Show students the various sections of the lab: optics, thermodynamics, and acoustics.</a:t>
            </a:r>
          </a:p>
          <a:p>
            <a:pPr>
              <a:lnSpc>
                <a:spcPct val="150000"/>
              </a:lnSpc>
            </a:pPr>
            <a:r>
              <a:rPr lang="en-US" b="1" dirty="0">
                <a:latin typeface="Times New Roman" panose="02020603050405020304" pitchFamily="18" charset="0"/>
                <a:cs typeface="Times New Roman" panose="02020603050405020304" pitchFamily="18" charset="0"/>
              </a:rPr>
              <a:t>Equipment Demonstration:</a:t>
            </a:r>
            <a:endParaRPr lang="en-US" dirty="0">
              <a:latin typeface="Times New Roman" panose="02020603050405020304" pitchFamily="18" charset="0"/>
              <a:cs typeface="Times New Roman" panose="02020603050405020304" pitchFamily="18" charset="0"/>
            </a:endParaRPr>
          </a:p>
          <a:p>
            <a:pPr marL="742950" lvl="1" indent="-285750">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Optical Bench: Used for precise optical measurements.</a:t>
            </a:r>
          </a:p>
          <a:p>
            <a:pPr marL="742950" lvl="1" indent="-285750">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Spectrometer: For prism and diffraction grating experiments.</a:t>
            </a:r>
          </a:p>
          <a:p>
            <a:pPr marL="742950" lvl="1" indent="-285750">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Sonometer: To study sound and frequency.</a:t>
            </a:r>
          </a:p>
          <a:p>
            <a:pPr marL="742950" lvl="1" indent="-285750">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Acoustic Transducer: Measures sound velocity.</a:t>
            </a:r>
          </a:p>
          <a:p>
            <a:pPr marL="742950" lvl="1" indent="-285750">
              <a:lnSpc>
                <a:spcPct val="15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Electrical Apparatus: For experiments related to heat and energy transfer.</a:t>
            </a:r>
          </a:p>
          <a:p>
            <a:pPr>
              <a:lnSpc>
                <a:spcPct val="200000"/>
              </a:lnSpc>
            </a:pPr>
            <a:r>
              <a:rPr lang="en-US" b="1" dirty="0">
                <a:latin typeface="Times New Roman" panose="02020603050405020304" pitchFamily="18" charset="0"/>
                <a:cs typeface="Times New Roman" panose="02020603050405020304" pitchFamily="18" charset="0"/>
              </a:rPr>
              <a:t>Laboratory Safety Guidelines:  </a:t>
            </a:r>
          </a:p>
          <a:p>
            <a:pPr>
              <a:lnSpc>
                <a:spcPct val="200000"/>
              </a:lnSpc>
            </a:pPr>
            <a:r>
              <a:rPr lang="en-US" dirty="0">
                <a:latin typeface="Times New Roman" panose="02020603050405020304" pitchFamily="18" charset="0"/>
                <a:cs typeface="Times New Roman" panose="02020603050405020304" pitchFamily="18" charset="0"/>
              </a:rPr>
              <a:t>Safety is a priority in our lab. Here are some essential rules:</a:t>
            </a:r>
          </a:p>
          <a:p>
            <a:pPr>
              <a:lnSpc>
                <a:spcPct val="150000"/>
              </a:lnSpc>
              <a:buFont typeface="+mj-lt"/>
              <a:buAutoNum type="arabicPeriod"/>
            </a:pPr>
            <a:r>
              <a:rPr lang="en-US" b="1" dirty="0">
                <a:latin typeface="Times New Roman" panose="02020603050405020304" pitchFamily="18" charset="0"/>
                <a:cs typeface="Times New Roman" panose="02020603050405020304" pitchFamily="18" charset="0"/>
              </a:rPr>
              <a:t>Wear appropriate attire:</a:t>
            </a:r>
            <a:r>
              <a:rPr lang="en-US" dirty="0">
                <a:latin typeface="Times New Roman" panose="02020603050405020304" pitchFamily="18" charset="0"/>
                <a:cs typeface="Times New Roman" panose="02020603050405020304" pitchFamily="18" charset="0"/>
              </a:rPr>
              <a:t> Lab coats and closed-toe shoes are mandatory.</a:t>
            </a:r>
          </a:p>
          <a:p>
            <a:pPr>
              <a:lnSpc>
                <a:spcPct val="150000"/>
              </a:lnSpc>
              <a:buFont typeface="+mj-lt"/>
              <a:buAutoNum type="arabicPeriod"/>
            </a:pPr>
            <a:r>
              <a:rPr lang="en-US" b="1" dirty="0">
                <a:latin typeface="Times New Roman" panose="02020603050405020304" pitchFamily="18" charset="0"/>
                <a:cs typeface="Times New Roman" panose="02020603050405020304" pitchFamily="18" charset="0"/>
              </a:rPr>
              <a:t>Handle equipment carefully:</a:t>
            </a:r>
            <a:r>
              <a:rPr lang="en-US" dirty="0">
                <a:latin typeface="Times New Roman" panose="02020603050405020304" pitchFamily="18" charset="0"/>
                <a:cs typeface="Times New Roman" panose="02020603050405020304" pitchFamily="18" charset="0"/>
              </a:rPr>
              <a:t> If you’re unsure about using any apparatus, ask for help.</a:t>
            </a:r>
          </a:p>
          <a:p>
            <a:pPr>
              <a:lnSpc>
                <a:spcPct val="150000"/>
              </a:lnSpc>
              <a:buFont typeface="+mj-lt"/>
              <a:buAutoNum type="arabicPeriod"/>
            </a:pPr>
            <a:r>
              <a:rPr lang="en-US" b="1" dirty="0">
                <a:latin typeface="Times New Roman" panose="02020603050405020304" pitchFamily="18" charset="0"/>
                <a:cs typeface="Times New Roman" panose="02020603050405020304" pitchFamily="18" charset="0"/>
              </a:rPr>
              <a:t>Keep the lab clean:</a:t>
            </a:r>
            <a:r>
              <a:rPr lang="en-US" dirty="0">
                <a:latin typeface="Times New Roman" panose="02020603050405020304" pitchFamily="18" charset="0"/>
                <a:cs typeface="Times New Roman" panose="02020603050405020304" pitchFamily="18" charset="0"/>
              </a:rPr>
              <a:t> No food, drinks, or distractions like mobile phones.</a:t>
            </a:r>
          </a:p>
          <a:p>
            <a:pPr>
              <a:lnSpc>
                <a:spcPct val="150000"/>
              </a:lnSpc>
              <a:buFont typeface="+mj-lt"/>
              <a:buAutoNum type="arabicPeriod"/>
            </a:pPr>
            <a:r>
              <a:rPr lang="en-US" b="1" dirty="0">
                <a:latin typeface="Times New Roman" panose="02020603050405020304" pitchFamily="18" charset="0"/>
                <a:cs typeface="Times New Roman" panose="02020603050405020304" pitchFamily="18" charset="0"/>
              </a:rPr>
              <a:t>Emergency procedures:</a:t>
            </a:r>
            <a:r>
              <a:rPr lang="en-US" dirty="0">
                <a:latin typeface="Times New Roman" panose="02020603050405020304" pitchFamily="18" charset="0"/>
                <a:cs typeface="Times New Roman" panose="02020603050405020304" pitchFamily="18" charset="0"/>
              </a:rPr>
              <a:t> Familiarize yourself with the location of fire extinguishers, first aid kits, and emergency exits.</a:t>
            </a:r>
          </a:p>
        </p:txBody>
      </p:sp>
    </p:spTree>
    <p:extLst>
      <p:ext uri="{BB962C8B-B14F-4D97-AF65-F5344CB8AC3E}">
        <p14:creationId xmlns:p14="http://schemas.microsoft.com/office/powerpoint/2010/main" val="3828977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1F3717-73E9-449F-90EA-DBDBDA8E18C8}"/>
              </a:ext>
            </a:extLst>
          </p:cNvPr>
          <p:cNvGrpSpPr/>
          <p:nvPr/>
        </p:nvGrpSpPr>
        <p:grpSpPr>
          <a:xfrm>
            <a:off x="191821" y="700784"/>
            <a:ext cx="6997798" cy="5006207"/>
            <a:chOff x="1290632" y="823676"/>
            <a:chExt cx="8651321" cy="6189135"/>
          </a:xfrm>
        </p:grpSpPr>
        <p:sp>
          <p:nvSpPr>
            <p:cNvPr id="3" name="Rectangle 2" descr="Checkmark">
              <a:extLst>
                <a:ext uri="{FF2B5EF4-FFF2-40B4-BE49-F238E27FC236}">
                  <a16:creationId xmlns:a16="http://schemas.microsoft.com/office/drawing/2014/main" id="{4DF92274-BF4C-46CC-87F2-2F427B370968}"/>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4" name="Freeform: Shape 3">
              <a:extLst>
                <a:ext uri="{FF2B5EF4-FFF2-40B4-BE49-F238E27FC236}">
                  <a16:creationId xmlns:a16="http://schemas.microsoft.com/office/drawing/2014/main" id="{B88FEC0A-FEFB-461B-99C2-46C2E8312666}"/>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89000">
                <a:lnSpc>
                  <a:spcPct val="90000"/>
                </a:lnSpc>
                <a:spcBef>
                  <a:spcPct val="0"/>
                </a:spcBef>
                <a:spcAft>
                  <a:spcPct val="35000"/>
                </a:spcAft>
              </a:pPr>
              <a:r>
                <a:rPr lang="en-US" sz="3000" b="1" kern="1200" dirty="0">
                  <a:solidFill>
                    <a:schemeClr val="tx1">
                      <a:hueOff val="0"/>
                      <a:satOff val="0"/>
                      <a:lumOff val="0"/>
                      <a:alphaOff val="0"/>
                    </a:schemeClr>
                  </a:solidFill>
                  <a:latin typeface="Times New Roman" panose="02020603050405020304" pitchFamily="18" charset="0"/>
                  <a:ea typeface="+mn-ea"/>
                  <a:cs typeface="Times New Roman" panose="02020603050405020304" pitchFamily="18" charset="0"/>
                </a:rPr>
                <a:t>2</a:t>
              </a:r>
              <a:r>
                <a:rPr lang="en-US" sz="3000" b="1" kern="1200" baseline="30000" dirty="0">
                  <a:solidFill>
                    <a:schemeClr val="tx1">
                      <a:hueOff val="0"/>
                      <a:satOff val="0"/>
                      <a:lumOff val="0"/>
                      <a:alphaOff val="0"/>
                    </a:schemeClr>
                  </a:solidFill>
                  <a:latin typeface="Times New Roman" panose="02020603050405020304" pitchFamily="18" charset="0"/>
                  <a:ea typeface="+mn-ea"/>
                  <a:cs typeface="Times New Roman" panose="02020603050405020304" pitchFamily="18" charset="0"/>
                </a:rPr>
                <a:t>nd</a:t>
              </a:r>
              <a:r>
                <a:rPr lang="en-US" sz="3000" b="1" kern="1200" dirty="0">
                  <a:solidFill>
                    <a:schemeClr val="tx1">
                      <a:hueOff val="0"/>
                      <a:satOff val="0"/>
                      <a:lumOff val="0"/>
                      <a:alphaOff val="0"/>
                    </a:schemeClr>
                  </a:solidFill>
                  <a:latin typeface="Times New Roman" panose="02020603050405020304" pitchFamily="18" charset="0"/>
                  <a:ea typeface="+mn-ea"/>
                  <a:cs typeface="Times New Roman" panose="02020603050405020304" pitchFamily="18" charset="0"/>
                </a:rPr>
                <a:t> Week</a:t>
              </a:r>
              <a:endParaRPr lang="en-US" sz="30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9DBAEB93-4FD9-4997-94A9-4B7F2C7B96B2}"/>
                </a:ext>
              </a:extLst>
            </p:cNvPr>
            <p:cNvSpPr/>
            <p:nvPr/>
          </p:nvSpPr>
          <p:spPr>
            <a:xfrm>
              <a:off x="1290632" y="4303839"/>
              <a:ext cx="8651321" cy="2708972"/>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89000">
                <a:lnSpc>
                  <a:spcPct val="90000"/>
                </a:lnSpc>
                <a:spcBef>
                  <a:spcPct val="0"/>
                </a:spcBef>
                <a:spcAft>
                  <a:spcPct val="35000"/>
                </a:spcAft>
              </a:pPr>
              <a:r>
                <a:rPr lang="en-US" sz="3000" b="1" kern="1200" dirty="0">
                  <a:solidFill>
                    <a:schemeClr val="tx1">
                      <a:hueOff val="0"/>
                      <a:satOff val="0"/>
                      <a:lumOff val="0"/>
                      <a:alphaOff val="0"/>
                    </a:schemeClr>
                  </a:solidFill>
                  <a:latin typeface="Times New Roman" panose="02020603050405020304" pitchFamily="18" charset="0"/>
                  <a:ea typeface="+mn-ea"/>
                  <a:cs typeface="Times New Roman" panose="02020603050405020304" pitchFamily="18" charset="0"/>
                </a:rPr>
                <a:t>Topic: </a:t>
              </a:r>
            </a:p>
            <a:p>
              <a:pPr algn="just" defTabSz="365760"/>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Determination of the gravitational acceleration g using a simple pendulum</a:t>
              </a:r>
              <a:endParaRPr lang="en-US" sz="3000" b="1" dirty="0">
                <a:latin typeface="Times New Roman" panose="02020603050405020304" pitchFamily="18" charset="0"/>
                <a:cs typeface="Times New Roman" panose="02020603050405020304" pitchFamily="18" charset="0"/>
              </a:endParaRPr>
            </a:p>
          </p:txBody>
        </p:sp>
      </p:grpSp>
      <p:pic>
        <p:nvPicPr>
          <p:cNvPr id="2050" name="Picture 2" descr="550+ Simple Pendulum Stock Photos, Pictures &amp; Royalty-Free Images - iStock">
            <a:extLst>
              <a:ext uri="{FF2B5EF4-FFF2-40B4-BE49-F238E27FC236}">
                <a16:creationId xmlns:a16="http://schemas.microsoft.com/office/drawing/2014/main" id="{4563732E-432B-4F58-B834-39097394FA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78" t="18214" r="3986" b="3078"/>
          <a:stretch/>
        </p:blipFill>
        <p:spPr bwMode="auto">
          <a:xfrm>
            <a:off x="7189619" y="644572"/>
            <a:ext cx="4886960" cy="449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608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Oval 2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8" name="Rectangle 3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0" name="Rectangle 3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Silver metal newtons cradle">
            <a:extLst>
              <a:ext uri="{FF2B5EF4-FFF2-40B4-BE49-F238E27FC236}">
                <a16:creationId xmlns:a16="http://schemas.microsoft.com/office/drawing/2014/main" id="{679011A0-4230-AFE9-0AD3-68D6F89DC5CD}"/>
              </a:ext>
            </a:extLst>
          </p:cNvPr>
          <p:cNvPicPr>
            <a:picLocks noChangeAspect="1"/>
          </p:cNvPicPr>
          <p:nvPr/>
        </p:nvPicPr>
        <p:blipFill rotWithShape="1">
          <a:blip r:embed="rId3"/>
          <a:srcRect l="10745" r="13635" b="32463"/>
          <a:stretch/>
        </p:blipFill>
        <p:spPr>
          <a:xfrm>
            <a:off x="5848991" y="1274717"/>
            <a:ext cx="6343009" cy="400798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4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TextBox 36">
            <a:extLst>
              <a:ext uri="{FF2B5EF4-FFF2-40B4-BE49-F238E27FC236}">
                <a16:creationId xmlns:a16="http://schemas.microsoft.com/office/drawing/2014/main" id="{88BDB56D-AAA4-49CE-9447-52AB0E2E16FC}"/>
              </a:ext>
            </a:extLst>
          </p:cNvPr>
          <p:cNvSpPr txBox="1"/>
          <p:nvPr/>
        </p:nvSpPr>
        <p:spPr>
          <a:xfrm>
            <a:off x="388225" y="529721"/>
            <a:ext cx="7405833" cy="3416300"/>
          </a:xfrm>
          <a:prstGeom prst="rect">
            <a:avLst/>
          </a:prstGeom>
        </p:spPr>
        <p:txBody>
          <a:bodyPr vert="horz" lIns="91440" tIns="45720" rIns="91440" bIns="45720" rtlCol="0">
            <a:noAutofit/>
          </a:bodyPr>
          <a:lstStyle/>
          <a:p>
            <a:pPr marL="285750" indent="-285750" algn="just">
              <a:spcBef>
                <a:spcPts val="1000"/>
              </a:spcBef>
              <a:buClr>
                <a:schemeClr val="accent1"/>
              </a:buClr>
              <a:buSzPct val="80000"/>
              <a:buFont typeface="Wingdings" panose="05000000000000000000" pitchFamily="2" charset="2"/>
              <a:buChar char="v"/>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Experiment: </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Determination of Gravitational Acceleration (g) Using a Simple Pendulum</a:t>
            </a:r>
          </a:p>
          <a:p>
            <a:pPr marL="285750" indent="-285750" algn="just">
              <a:spcBef>
                <a:spcPts val="1000"/>
              </a:spcBef>
              <a:buClr>
                <a:schemeClr val="accent1"/>
              </a:buClr>
              <a:buSzPct val="80000"/>
              <a:buFont typeface="Wingdings" panose="05000000000000000000" pitchFamily="2" charset="2"/>
              <a:buChar char="v"/>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Theory</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A simple pendulum consists of a small mass (bob) attached to a light, inextensible string suspended from a fixed point. When displaced slightly from its equilibrium position and released, the pendulum undergoes simple harmonic motion.</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The time period T of a simple pendulum is given by:</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T = 2π √(L/g)</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where:</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T = Time period of the pendulum</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L = Length of the pendulum</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g= Acceleration due to gravity</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Squaring both sides:</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T² = 4π² (L/g)</a:t>
            </a:r>
          </a:p>
          <a:p>
            <a:pPr algn="just">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By plotting T² vs. L, we can determine g from the slope.</a:t>
            </a:r>
          </a:p>
          <a:p>
            <a:pPr algn="just">
              <a:spcBef>
                <a:spcPts val="1000"/>
              </a:spcBef>
              <a:buClr>
                <a:schemeClr val="accent1"/>
              </a:buClr>
              <a:buSzPct val="80000"/>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439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124000"/>
                <a:satMod val="148000"/>
                <a:lumMod val="124000"/>
              </a:schemeClr>
            </a:gs>
            <a:gs pos="100000">
              <a:schemeClr val="bg1">
                <a:shade val="76000"/>
                <a:hueMod val="89000"/>
                <a:satMod val="16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86DE8A2-E45F-4163-B246-A5162E17B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7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CC88A9C7-37B3-4341-BF1A-E8F3049EC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imple Pendulum: Theory, Diagram, and Formula.">
            <a:extLst>
              <a:ext uri="{FF2B5EF4-FFF2-40B4-BE49-F238E27FC236}">
                <a16:creationId xmlns:a16="http://schemas.microsoft.com/office/drawing/2014/main" id="{42FE527D-ACAA-4C18-B789-2798C9580EA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63179" y="1123527"/>
            <a:ext cx="5465637"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90476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914B2A7-712D-4CB1-8425-67699DF2D0AC}"/>
              </a:ext>
            </a:extLst>
          </p:cNvPr>
          <p:cNvSpPr txBox="1"/>
          <p:nvPr/>
        </p:nvSpPr>
        <p:spPr>
          <a:xfrm>
            <a:off x="1154954" y="2603500"/>
            <a:ext cx="6397313" cy="3416300"/>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panose="05000000000000000000" pitchFamily="2" charset="2"/>
              <a:buChar char="q"/>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Apparatus</a:t>
            </a:r>
          </a:p>
          <a:p>
            <a:pPr>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1. A rigid stand with a clamp</a:t>
            </a:r>
          </a:p>
          <a:p>
            <a:pPr>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2. A long inextensible string</a:t>
            </a:r>
          </a:p>
          <a:p>
            <a:pPr>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3. A small metal bob</a:t>
            </a:r>
          </a:p>
          <a:p>
            <a:pPr>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4. A stopwatch</a:t>
            </a:r>
          </a:p>
          <a:p>
            <a:pPr>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5. A meter scale</a:t>
            </a:r>
          </a:p>
          <a:p>
            <a:pPr>
              <a:spcBef>
                <a:spcPts val="1000"/>
              </a:spcBef>
              <a:buClr>
                <a:schemeClr val="accent1"/>
              </a:buClr>
              <a:buSzPct val="80000"/>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6. A protractor (optional for precise angular displacement)</a:t>
            </a:r>
          </a:p>
        </p:txBody>
      </p:sp>
      <p:pic>
        <p:nvPicPr>
          <p:cNvPr id="7" name="Graphic 6" descr="Clock">
            <a:extLst>
              <a:ext uri="{FF2B5EF4-FFF2-40B4-BE49-F238E27FC236}">
                <a16:creationId xmlns:a16="http://schemas.microsoft.com/office/drawing/2014/main" id="{747AC218-D08D-BB1B-C675-4BCDBCBBF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7013" y="2775951"/>
            <a:ext cx="3067163"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302781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TextBox 2">
            <a:extLst>
              <a:ext uri="{FF2B5EF4-FFF2-40B4-BE49-F238E27FC236}">
                <a16:creationId xmlns:a16="http://schemas.microsoft.com/office/drawing/2014/main" id="{66EA1CA1-9A15-5F39-644B-56BDE6840261}"/>
              </a:ext>
            </a:extLst>
          </p:cNvPr>
          <p:cNvGraphicFramePr/>
          <p:nvPr>
            <p:extLst>
              <p:ext uri="{D42A27DB-BD31-4B8C-83A1-F6EECF244321}">
                <p14:modId xmlns:p14="http://schemas.microsoft.com/office/powerpoint/2010/main" val="1797574810"/>
              </p:ext>
            </p:extLst>
          </p:nvPr>
        </p:nvGraphicFramePr>
        <p:xfrm>
          <a:off x="698256" y="656863"/>
          <a:ext cx="10141478" cy="5544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770169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 name="Table 5">
            <a:extLst>
              <a:ext uri="{FF2B5EF4-FFF2-40B4-BE49-F238E27FC236}">
                <a16:creationId xmlns:a16="http://schemas.microsoft.com/office/drawing/2014/main" id="{6A637161-3606-49E2-B9BC-9CF5BD021781}"/>
              </a:ext>
            </a:extLst>
          </p:cNvPr>
          <p:cNvGraphicFramePr>
            <a:graphicFrameLocks noGrp="1"/>
          </p:cNvGraphicFramePr>
          <p:nvPr>
            <p:extLst>
              <p:ext uri="{D42A27DB-BD31-4B8C-83A1-F6EECF244321}">
                <p14:modId xmlns:p14="http://schemas.microsoft.com/office/powerpoint/2010/main" val="2625527777"/>
              </p:ext>
            </p:extLst>
          </p:nvPr>
        </p:nvGraphicFramePr>
        <p:xfrm>
          <a:off x="1126066" y="1301628"/>
          <a:ext cx="10035037" cy="4248599"/>
        </p:xfrm>
        <a:graphic>
          <a:graphicData uri="http://schemas.openxmlformats.org/drawingml/2006/table">
            <a:tbl>
              <a:tblPr>
                <a:effectLst/>
              </a:tblPr>
              <a:tblGrid>
                <a:gridCol w="10035037">
                  <a:extLst>
                    <a:ext uri="{9D8B030D-6E8A-4147-A177-3AD203B41FA5}">
                      <a16:colId xmlns:a16="http://schemas.microsoft.com/office/drawing/2014/main" val="726602713"/>
                    </a:ext>
                  </a:extLst>
                </a:gridCol>
              </a:tblGrid>
              <a:tr h="4248599">
                <a:tc>
                  <a:txBody>
                    <a:bodyPr/>
                    <a:lstStyle/>
                    <a:p>
                      <a:pPr marL="0" marR="0" lvl="0" algn="ctr">
                        <a:spcBef>
                          <a:spcPts val="0"/>
                        </a:spcBef>
                        <a:spcAft>
                          <a:spcPts val="800"/>
                        </a:spcAft>
                      </a:pPr>
                      <a:r>
                        <a:rPr lang="en-US" sz="2500" dirty="0">
                          <a:solidFill>
                            <a:srgbClr val="C00000"/>
                          </a:solidFill>
                          <a:latin typeface="Times New Roman" pitchFamily="18"/>
                          <a:ea typeface="Calibri" pitchFamily="34"/>
                          <a:cs typeface="Times New Roman" pitchFamily="18"/>
                        </a:rPr>
                        <a:t>     </a:t>
                      </a:r>
                      <a:r>
                        <a:rPr lang="en-US" sz="2800" dirty="0">
                          <a:solidFill>
                            <a:srgbClr val="002060"/>
                          </a:solidFill>
                          <a:latin typeface="Times New Roman" pitchFamily="18"/>
                          <a:ea typeface="Calibri" pitchFamily="34"/>
                          <a:cs typeface="Times New Roman" pitchFamily="18"/>
                        </a:rPr>
                        <a:t>Course Title:  Physics-I, Electricity, Magnetism &amp; Properties of Matter Sessional</a:t>
                      </a:r>
                    </a:p>
                    <a:p>
                      <a:pPr algn="just">
                        <a:lnSpc>
                          <a:spcPct val="150000"/>
                        </a:lnSpc>
                      </a:pPr>
                      <a:r>
                        <a:rPr lang="en-US" sz="2000" kern="1200" dirty="0">
                          <a:solidFill>
                            <a:srgbClr val="002060"/>
                          </a:solidFill>
                          <a:effectLst/>
                          <a:latin typeface="Times New Roman" panose="02020603050405020304" pitchFamily="18" charset="0"/>
                          <a:ea typeface="+mn-ea"/>
                          <a:cs typeface="Times New Roman" panose="02020603050405020304" pitchFamily="18" charset="0"/>
                        </a:rPr>
                        <a:t>Rationale:    </a:t>
                      </a:r>
                    </a:p>
                    <a:p>
                      <a:pPr algn="just">
                        <a:lnSpc>
                          <a:spcPct val="150000"/>
                        </a:lnSpc>
                      </a:pPr>
                      <a:r>
                        <a:rPr lang="en-US" sz="2000" dirty="0">
                          <a:solidFill>
                            <a:srgbClr val="002060"/>
                          </a:solidFill>
                          <a:latin typeface="Times New Roman" panose="02020603050405020304" pitchFamily="18" charset="0"/>
                          <a:cs typeface="Times New Roman" panose="02020603050405020304" pitchFamily="18" charset="0"/>
                        </a:rPr>
                        <a:t>This course provides hands-on experience with fundamental physics concepts through practical experiments. It covers mechanics, electricity, magnetism, and material properties, helping students understand oscillations, resistance, and magnetic fields. Participants will develop experimental skills, learn to operate instruments and analyze data. The course emphasizes problem-solving and the practical applications of physics, building a strong foundation in experimental and analytical methods</a:t>
                      </a:r>
                      <a:r>
                        <a:rPr lang="en-US" sz="1800" dirty="0">
                          <a:latin typeface="Times New Roman" panose="02020603050405020304" pitchFamily="18" charset="0"/>
                          <a:cs typeface="Times New Roman" panose="02020603050405020304" pitchFamily="18" charset="0"/>
                        </a:rPr>
                        <a:t>.</a:t>
                      </a:r>
                    </a:p>
                  </a:txBody>
                  <a:tcPr marL="69278" marR="69278" marT="34639" marB="34639">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1" cap="flat" cmpd="sng" algn="ctr">
                      <a:noFill/>
                      <a:prstDash val="solid"/>
                      <a:round/>
                      <a:headEnd type="none" w="med" len="med"/>
                      <a:tailEnd type="none" w="med" len="med"/>
                    </a:lnT>
                    <a:lnB w="12701"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7716940"/>
                  </a:ext>
                </a:extLst>
              </a:tr>
            </a:tbl>
          </a:graphicData>
        </a:graphic>
      </p:graphicFrame>
    </p:spTree>
    <p:extLst>
      <p:ext uri="{BB962C8B-B14F-4D97-AF65-F5344CB8AC3E}">
        <p14:creationId xmlns:p14="http://schemas.microsoft.com/office/powerpoint/2010/main" val="66625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graphicFrame>
        <p:nvGraphicFramePr>
          <p:cNvPr id="2" name="Table 1">
            <a:extLst>
              <a:ext uri="{FF2B5EF4-FFF2-40B4-BE49-F238E27FC236}">
                <a16:creationId xmlns:a16="http://schemas.microsoft.com/office/drawing/2014/main" id="{DB2C96F6-4A00-45CA-9F43-726A3AF052F6}"/>
              </a:ext>
            </a:extLst>
          </p:cNvPr>
          <p:cNvGraphicFramePr>
            <a:graphicFrameLocks noGrp="1"/>
          </p:cNvGraphicFramePr>
          <p:nvPr>
            <p:extLst>
              <p:ext uri="{D42A27DB-BD31-4B8C-83A1-F6EECF244321}">
                <p14:modId xmlns:p14="http://schemas.microsoft.com/office/powerpoint/2010/main" val="3481210065"/>
              </p:ext>
            </p:extLst>
          </p:nvPr>
        </p:nvGraphicFramePr>
        <p:xfrm>
          <a:off x="3008758" y="1278191"/>
          <a:ext cx="8539778" cy="4301617"/>
        </p:xfrm>
        <a:graphic>
          <a:graphicData uri="http://schemas.openxmlformats.org/drawingml/2006/table">
            <a:tbl>
              <a:tblPr firstRow="1" bandRow="1">
                <a:tableStyleId>{5C22544A-7EE6-4342-B048-85BDC9FD1C3A}</a:tableStyleId>
              </a:tblPr>
              <a:tblGrid>
                <a:gridCol w="1751836">
                  <a:extLst>
                    <a:ext uri="{9D8B030D-6E8A-4147-A177-3AD203B41FA5}">
                      <a16:colId xmlns:a16="http://schemas.microsoft.com/office/drawing/2014/main" val="20000"/>
                    </a:ext>
                  </a:extLst>
                </a:gridCol>
                <a:gridCol w="1802467">
                  <a:extLst>
                    <a:ext uri="{9D8B030D-6E8A-4147-A177-3AD203B41FA5}">
                      <a16:colId xmlns:a16="http://schemas.microsoft.com/office/drawing/2014/main" val="20001"/>
                    </a:ext>
                  </a:extLst>
                </a:gridCol>
                <a:gridCol w="1971237">
                  <a:extLst>
                    <a:ext uri="{9D8B030D-6E8A-4147-A177-3AD203B41FA5}">
                      <a16:colId xmlns:a16="http://schemas.microsoft.com/office/drawing/2014/main" val="20002"/>
                    </a:ext>
                  </a:extLst>
                </a:gridCol>
                <a:gridCol w="1768713">
                  <a:extLst>
                    <a:ext uri="{9D8B030D-6E8A-4147-A177-3AD203B41FA5}">
                      <a16:colId xmlns:a16="http://schemas.microsoft.com/office/drawing/2014/main" val="20003"/>
                    </a:ext>
                  </a:extLst>
                </a:gridCol>
                <a:gridCol w="1245525">
                  <a:extLst>
                    <a:ext uri="{9D8B030D-6E8A-4147-A177-3AD203B41FA5}">
                      <a16:colId xmlns:a16="http://schemas.microsoft.com/office/drawing/2014/main" val="20004"/>
                    </a:ext>
                  </a:extLst>
                </a:gridCol>
              </a:tblGrid>
              <a:tr h="1263752">
                <a:tc>
                  <a:txBody>
                    <a:bodyPr/>
                    <a:lstStyle/>
                    <a:p>
                      <a:pPr>
                        <a:lnSpc>
                          <a:spcPct val="150000"/>
                        </a:lnSpc>
                      </a:pPr>
                      <a:r>
                        <a:rPr lang="en-US" sz="1800">
                          <a:latin typeface="Times New Roman" panose="02020603050405020304" pitchFamily="18" charset="0"/>
                          <a:cs typeface="Times New Roman" panose="02020603050405020304" pitchFamily="18" charset="0"/>
                        </a:rPr>
                        <a:t>Serial No.</a:t>
                      </a:r>
                    </a:p>
                  </a:txBody>
                  <a:tcPr marL="121515" marR="121515" marT="60757" marB="60757"/>
                </a:tc>
                <a:tc>
                  <a:txBody>
                    <a:bodyPr/>
                    <a:lstStyle/>
                    <a:p>
                      <a:pPr>
                        <a:lnSpc>
                          <a:spcPct val="150000"/>
                        </a:lnSpc>
                      </a:pPr>
                      <a:r>
                        <a:rPr lang="en-US" sz="1800">
                          <a:latin typeface="Times New Roman" panose="02020603050405020304" pitchFamily="18" charset="0"/>
                          <a:cs typeface="Times New Roman" panose="02020603050405020304" pitchFamily="18" charset="0"/>
                        </a:rPr>
                        <a:t>Length (L) (m)</a:t>
                      </a:r>
                    </a:p>
                  </a:txBody>
                  <a:tcPr marL="121515" marR="121515" marT="60757" marB="60757"/>
                </a:tc>
                <a:tc>
                  <a:txBody>
                    <a:bodyPr/>
                    <a:lstStyle/>
                    <a:p>
                      <a:pPr>
                        <a:lnSpc>
                          <a:spcPct val="150000"/>
                        </a:lnSpc>
                      </a:pPr>
                      <a:r>
                        <a:rPr lang="en-US" sz="1800" dirty="0">
                          <a:latin typeface="Times New Roman" panose="02020603050405020304" pitchFamily="18" charset="0"/>
                          <a:cs typeface="Times New Roman" panose="02020603050405020304" pitchFamily="18" charset="0"/>
                        </a:rPr>
                        <a:t>Time for 10 Oscillations (s)</a:t>
                      </a:r>
                    </a:p>
                  </a:txBody>
                  <a:tcPr marL="121515" marR="121515" marT="60757" marB="60757"/>
                </a:tc>
                <a:tc>
                  <a:txBody>
                    <a:bodyPr/>
                    <a:lstStyle/>
                    <a:p>
                      <a:pPr>
                        <a:lnSpc>
                          <a:spcPct val="150000"/>
                        </a:lnSpc>
                      </a:pPr>
                      <a:r>
                        <a:rPr lang="en-US" sz="1800">
                          <a:latin typeface="Times New Roman" panose="02020603050405020304" pitchFamily="18" charset="0"/>
                          <a:cs typeface="Times New Roman" panose="02020603050405020304" pitchFamily="18" charset="0"/>
                        </a:rPr>
                        <a:t>Time Period (T) (s)</a:t>
                      </a:r>
                    </a:p>
                  </a:txBody>
                  <a:tcPr marL="121515" marR="121515" marT="60757" marB="60757"/>
                </a:tc>
                <a:tc>
                  <a:txBody>
                    <a:bodyPr/>
                    <a:lstStyle/>
                    <a:p>
                      <a:pPr>
                        <a:lnSpc>
                          <a:spcPct val="150000"/>
                        </a:lnSpc>
                      </a:pPr>
                      <a:r>
                        <a:rPr lang="en-US" sz="1800">
                          <a:latin typeface="Times New Roman" panose="02020603050405020304" pitchFamily="18" charset="0"/>
                          <a:cs typeface="Times New Roman" panose="02020603050405020304" pitchFamily="18" charset="0"/>
                        </a:rPr>
                        <a:t>T² (s²)</a:t>
                      </a:r>
                    </a:p>
                  </a:txBody>
                  <a:tcPr marL="121515" marR="121515" marT="60757" marB="60757"/>
                </a:tc>
                <a:extLst>
                  <a:ext uri="{0D108BD9-81ED-4DB2-BD59-A6C34878D82A}">
                    <a16:rowId xmlns:a16="http://schemas.microsoft.com/office/drawing/2014/main" val="10000"/>
                  </a:ext>
                </a:extLst>
              </a:tr>
              <a:tr h="607573">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extLst>
                  <a:ext uri="{0D108BD9-81ED-4DB2-BD59-A6C34878D82A}">
                    <a16:rowId xmlns:a16="http://schemas.microsoft.com/office/drawing/2014/main" val="10001"/>
                  </a:ext>
                </a:extLst>
              </a:tr>
              <a:tr h="607573">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extLst>
                  <a:ext uri="{0D108BD9-81ED-4DB2-BD59-A6C34878D82A}">
                    <a16:rowId xmlns:a16="http://schemas.microsoft.com/office/drawing/2014/main" val="10002"/>
                  </a:ext>
                </a:extLst>
              </a:tr>
              <a:tr h="607573">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extLst>
                  <a:ext uri="{0D108BD9-81ED-4DB2-BD59-A6C34878D82A}">
                    <a16:rowId xmlns:a16="http://schemas.microsoft.com/office/drawing/2014/main" val="10003"/>
                  </a:ext>
                </a:extLst>
              </a:tr>
              <a:tr h="607573">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extLst>
                  <a:ext uri="{0D108BD9-81ED-4DB2-BD59-A6C34878D82A}">
                    <a16:rowId xmlns:a16="http://schemas.microsoft.com/office/drawing/2014/main" val="10004"/>
                  </a:ext>
                </a:extLst>
              </a:tr>
              <a:tr h="607573">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a:latin typeface="Times New Roman" panose="02020603050405020304" pitchFamily="18" charset="0"/>
                        <a:cs typeface="Times New Roman" panose="02020603050405020304" pitchFamily="18" charset="0"/>
                      </a:endParaRPr>
                    </a:p>
                  </a:txBody>
                  <a:tcPr marL="121515" marR="121515" marT="60757" marB="60757"/>
                </a:tc>
                <a:tc>
                  <a:txBody>
                    <a:bodyPr/>
                    <a:lstStyle/>
                    <a:p>
                      <a:pPr>
                        <a:lnSpc>
                          <a:spcPct val="150000"/>
                        </a:lnSpc>
                      </a:pPr>
                      <a:endParaRPr lang="en-US" sz="1800" dirty="0">
                        <a:latin typeface="Times New Roman" panose="02020603050405020304" pitchFamily="18" charset="0"/>
                        <a:cs typeface="Times New Roman" panose="02020603050405020304" pitchFamily="18" charset="0"/>
                      </a:endParaRPr>
                    </a:p>
                  </a:txBody>
                  <a:tcPr marL="121515" marR="121515" marT="60757" marB="6075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7234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 name="Group 1">
            <a:extLst>
              <a:ext uri="{FF2B5EF4-FFF2-40B4-BE49-F238E27FC236}">
                <a16:creationId xmlns:a16="http://schemas.microsoft.com/office/drawing/2014/main" id="{652A832F-A968-4DC4-9D99-C462001915FB}"/>
              </a:ext>
            </a:extLst>
          </p:cNvPr>
          <p:cNvGrpSpPr/>
          <p:nvPr/>
        </p:nvGrpSpPr>
        <p:grpSpPr>
          <a:xfrm>
            <a:off x="1395224" y="1284394"/>
            <a:ext cx="9496723" cy="4283066"/>
            <a:chOff x="1290632" y="823676"/>
            <a:chExt cx="8651321" cy="6189135"/>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5565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3</a:t>
              </a:r>
              <a:r>
                <a:rPr lang="en-US" b="1" kern="1200" baseline="30000" dirty="0">
                  <a:solidFill>
                    <a:schemeClr val="tx1"/>
                  </a:solidFill>
                  <a:latin typeface="Times New Roman" panose="02020603050405020304" pitchFamily="18" charset="0"/>
                  <a:cs typeface="Times New Roman" panose="02020603050405020304" pitchFamily="18" charset="0"/>
                </a:rPr>
                <a:t>rd</a:t>
              </a:r>
              <a:r>
                <a:rPr lang="en-US" b="1" kern="1200" dirty="0">
                  <a:solidFill>
                    <a:schemeClr val="tx1"/>
                  </a:solidFill>
                  <a:latin typeface="Times New Roman" panose="02020603050405020304" pitchFamily="18" charset="0"/>
                  <a:cs typeface="Times New Roman" panose="02020603050405020304" pitchFamily="18" charset="0"/>
                </a:rPr>
                <a:t> Week</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290632" y="4303839"/>
              <a:ext cx="8651321" cy="2708972"/>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5565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Topic: </a:t>
              </a:r>
            </a:p>
            <a:p>
              <a:pPr algn="just" defTabSz="388620">
                <a:lnSpc>
                  <a:spcPct val="150000"/>
                </a:lnSpc>
                <a:spcBef>
                  <a:spcPts val="850"/>
                </a:spcBef>
                <a:buClr>
                  <a:schemeClr val="accent1"/>
                </a:buClr>
                <a:buSzPct val="80000"/>
              </a:pPr>
              <a:r>
                <a:rPr lang="en-US" kern="1200" dirty="0">
                  <a:solidFill>
                    <a:schemeClr val="tx1"/>
                  </a:solidFill>
                  <a:latin typeface="Times New Roman" panose="02020603050405020304" pitchFamily="18" charset="0"/>
                  <a:cs typeface="Times New Roman" panose="02020603050405020304" pitchFamily="18" charset="0"/>
                </a:rPr>
                <a:t>Determination of the spring constant and effective mass and hence to calculate the rigidity modulus of the material of the spring</a:t>
              </a:r>
              <a:endParaRPr lang="en-US" dirty="0">
                <a:solidFill>
                  <a:schemeClr val="tx1"/>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53602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80" name="Rectangle 307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81" name="Oval 308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82" name="Oval 308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83" name="Oval 308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84" name="Oval 308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85" name="Oval 308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8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8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08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90" name="Rectangle 308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D6EDE444-9C5F-4103-AB00-7380932FDE49}"/>
              </a:ext>
            </a:extLst>
          </p:cNvPr>
          <p:cNvSpPr txBox="1"/>
          <p:nvPr/>
        </p:nvSpPr>
        <p:spPr>
          <a:xfrm>
            <a:off x="1154954" y="2603500"/>
            <a:ext cx="3728141" cy="3416300"/>
          </a:xfrm>
          <a:prstGeom prst="rect">
            <a:avLst/>
          </a:prstGeom>
        </p:spPr>
        <p:txBody>
          <a:bodyPr vert="horz" lIns="91440" tIns="45720" rIns="91440" bIns="45720" rtlCol="0" anchor="ctr">
            <a:normAutofit/>
          </a:bodyPr>
          <a:lstStyle/>
          <a:p>
            <a:pPr marL="0" marR="0" algn="just">
              <a:lnSpc>
                <a:spcPct val="150000"/>
              </a:lnSpc>
              <a:spcBef>
                <a:spcPts val="1000"/>
              </a:spcBef>
              <a:buClr>
                <a:schemeClr val="accent1"/>
              </a:buClr>
              <a:buSzPct val="80000"/>
              <a:buFont typeface="Wingdings 3" charset="2"/>
              <a:buChar char=""/>
            </a:pP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Exptiment.02  </a:t>
            </a:r>
          </a:p>
          <a:p>
            <a:pPr marL="0" marR="0" algn="just">
              <a:lnSpc>
                <a:spcPct val="150000"/>
              </a:lnSpc>
              <a:spcBef>
                <a:spcPts val="1000"/>
              </a:spcBef>
              <a:buClr>
                <a:schemeClr val="accent1"/>
              </a:buClr>
              <a:buSzPct val="80000"/>
            </a:pPr>
            <a:r>
              <a:rPr lang="en-US" dirty="0">
                <a:solidFill>
                  <a:schemeClr val="tx1">
                    <a:lumMod val="75000"/>
                    <a:lumOff val="25000"/>
                  </a:schemeClr>
                </a:solidFill>
                <a:effectLst/>
                <a:latin typeface="Times New Roman" panose="02020603050405020304" pitchFamily="18" charset="0"/>
                <a:cs typeface="Times New Roman" panose="02020603050405020304" pitchFamily="18" charset="0"/>
              </a:rPr>
              <a:t>Determination of the spring constant and effective mass and hence to calculate the rigidity modulus of the material of the spring</a:t>
            </a:r>
          </a:p>
        </p:txBody>
      </p:sp>
      <p:pic>
        <p:nvPicPr>
          <p:cNvPr id="3074" name="Picture 2" descr="Premium Photo | Dynamics of a metal spring Yellow background Copy space">
            <a:extLst>
              <a:ext uri="{FF2B5EF4-FFF2-40B4-BE49-F238E27FC236}">
                <a16:creationId xmlns:a16="http://schemas.microsoft.com/office/drawing/2014/main" id="{84D0B0BD-4DCC-4728-B543-6B4E868972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7990" y="2775951"/>
            <a:ext cx="5452734"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70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195B537-6A8A-48A7-B8AD-616ACAE01F0D}"/>
                  </a:ext>
                </a:extLst>
              </p:cNvPr>
              <p:cNvSpPr txBox="1"/>
              <p:nvPr/>
            </p:nvSpPr>
            <p:spPr>
              <a:xfrm>
                <a:off x="1014305" y="1796048"/>
                <a:ext cx="8182191" cy="3730689"/>
              </a:xfrm>
              <a:prstGeom prst="rect">
                <a:avLst/>
              </a:prstGeom>
            </p:spPr>
            <p:txBody>
              <a:bodyPr vert="horz" lIns="91440" tIns="45720" rIns="91440" bIns="45720" rtlCol="0" anchor="ctr">
                <a:noAutofit/>
              </a:bodyPr>
              <a:lstStyle/>
              <a:p>
                <a:pPr marL="285750" indent="-285750">
                  <a:lnSpc>
                    <a:spcPct val="150000"/>
                  </a:lnSpc>
                  <a:spcBef>
                    <a:spcPts val="1000"/>
                  </a:spcBef>
                  <a:buClr>
                    <a:schemeClr val="accent1"/>
                  </a:buClr>
                  <a:buSzPct val="8000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Theory</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When a mass is suspended from a vertical spring, it undergoes simple harmonic motion. The time period T of oscillation is given by:</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T=2π</a:t>
                </a:r>
                <a14:m>
                  <m:oMath xmlns:m="http://schemas.openxmlformats.org/officeDocument/2006/math">
                    <m:r>
                      <a:rPr lang="en-US">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𝑚</m:t>
                        </m:r>
                        <m:r>
                          <a:rPr lang="en-US">
                            <a:latin typeface="Cambria Math" panose="02040503050406030204" pitchFamily="18" charset="0"/>
                          </a:rPr>
                          <m:t>+</m:t>
                        </m:r>
                        <m:r>
                          <a:rPr lang="en-US">
                            <a:latin typeface="Cambria Math" panose="02040503050406030204" pitchFamily="18" charset="0"/>
                          </a:rPr>
                          <m:t>𝑚</m:t>
                        </m:r>
                      </m:e>
                      <m:sub>
                        <m:r>
                          <a:rPr lang="en-US">
                            <a:latin typeface="Cambria Math" panose="02040503050406030204" pitchFamily="18" charset="0"/>
                          </a:rPr>
                          <m:t>𝑒</m:t>
                        </m:r>
                      </m:sub>
                    </m:sSub>
                  </m:oMath>
                </a14:m>
                <a:r>
                  <a:rPr lang="en-US" dirty="0">
                    <a:latin typeface="Times New Roman" panose="02020603050405020304" pitchFamily="18" charset="0"/>
                    <a:cs typeface="Times New Roman" panose="02020603050405020304" pitchFamily="18" charset="0"/>
                  </a:rPr>
                  <a:t>)/k}​ ​ </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where:</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k = Spring constant </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m = Mass attached to the spring𝑚𝑒m </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e​  = Effective mass of the spring</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From the graph of 𝑇 square  vs. m, the slope helps determine k, and the intercept gives 𝑚𝑒m e​ .The rigidity modulus η of the material of the spring is given by:</a:t>
                </a:r>
              </a:p>
              <a:p>
                <a:pPr>
                  <a:lnSpc>
                    <a:spcPct val="150000"/>
                  </a:lnSpc>
                  <a:spcBef>
                    <a:spcPts val="1000"/>
                  </a:spcBef>
                  <a:buClr>
                    <a:schemeClr val="accent1"/>
                  </a:buClr>
                  <a:buSzPct val="80000"/>
                </a:pPr>
                <a14:m>
                  <m:oMathPara xmlns:m="http://schemas.openxmlformats.org/officeDocument/2006/math">
                    <m:oMathParaPr>
                      <m:jc m:val="centerGroup"/>
                    </m:oMathParaPr>
                    <m:oMath xmlns:m="http://schemas.openxmlformats.org/officeDocument/2006/math">
                      <m:r>
                        <m:rPr>
                          <m:nor/>
                        </m:rPr>
                        <a:rPr lang="en-US">
                          <a:latin typeface="Times New Roman" panose="02020603050405020304" pitchFamily="18" charset="0"/>
                          <a:cs typeface="Times New Roman" panose="02020603050405020304" pitchFamily="18" charset="0"/>
                        </a:rPr>
                        <m:t>η</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r>
                            <a:rPr lang="en-US">
                              <a:latin typeface="Cambria Math" panose="02040503050406030204" pitchFamily="18" charset="0"/>
                            </a:rPr>
                            <m:t>𝑁</m:t>
                          </m:r>
                          <m:sSup>
                            <m:sSupPr>
                              <m:ctrlPr>
                                <a:rPr lang="en-US" i="1">
                                  <a:latin typeface="Cambria Math" panose="02040503050406030204" pitchFamily="18" charset="0"/>
                                </a:rPr>
                              </m:ctrlPr>
                            </m:sSupPr>
                            <m:e>
                              <m:r>
                                <a:rPr lang="en-US">
                                  <a:latin typeface="Cambria Math" panose="02040503050406030204" pitchFamily="18" charset="0"/>
                                </a:rPr>
                                <m:t>𝑅</m:t>
                              </m:r>
                            </m:e>
                            <m:sup>
                              <m:r>
                                <a:rPr lang="en-US">
                                  <a:latin typeface="Cambria Math" panose="02040503050406030204" pitchFamily="18" charset="0"/>
                                </a:rPr>
                                <m:t>3</m:t>
                              </m:r>
                            </m:sup>
                          </m:sSup>
                          <m:r>
                            <a:rPr lang="en-US">
                              <a:latin typeface="Cambria Math" panose="02040503050406030204" pitchFamily="18" charset="0"/>
                            </a:rPr>
                            <m:t>𝐾</m:t>
                          </m:r>
                        </m:num>
                        <m:den>
                          <m:sSup>
                            <m:sSupPr>
                              <m:ctrlPr>
                                <a:rPr lang="en-US" i="1">
                                  <a:latin typeface="Cambria Math" panose="02040503050406030204" pitchFamily="18" charset="0"/>
                                </a:rPr>
                              </m:ctrlPr>
                            </m:sSupPr>
                            <m:e>
                              <m:r>
                                <a:rPr lang="en-US">
                                  <a:latin typeface="Cambria Math" panose="02040503050406030204" pitchFamily="18" charset="0"/>
                                </a:rPr>
                                <m:t>𝑟</m:t>
                              </m:r>
                            </m:e>
                            <m:sup>
                              <m:r>
                                <a:rPr lang="en-US">
                                  <a:latin typeface="Cambria Math" panose="02040503050406030204" pitchFamily="18" charset="0"/>
                                </a:rPr>
                                <m:t>4</m:t>
                              </m:r>
                            </m:sup>
                          </m:sSup>
                        </m:den>
                      </m:f>
                    </m:oMath>
                  </m:oMathPara>
                </a14:m>
                <a:endParaRPr lang="en-US" dirty="0">
                  <a:latin typeface="Times New Roman" panose="02020603050405020304" pitchFamily="18" charset="0"/>
                  <a:cs typeface="Times New Roman" panose="02020603050405020304" pitchFamily="18" charset="0"/>
                </a:endParaRPr>
              </a:p>
              <a:p>
                <a:pPr>
                  <a:lnSpc>
                    <a:spcPct val="150000"/>
                  </a:lnSpc>
                  <a:spcBef>
                    <a:spcPts val="1000"/>
                  </a:spcBef>
                  <a:buClr>
                    <a:schemeClr val="accent1"/>
                  </a:buClr>
                  <a:buSzPct val="80000"/>
                </a:pPr>
                <a:endParaRPr lang="en-US"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6195B537-6A8A-48A7-B8AD-616ACAE01F0D}"/>
                  </a:ext>
                </a:extLst>
              </p:cNvPr>
              <p:cNvSpPr txBox="1">
                <a:spLocks noRot="1" noChangeAspect="1" noMove="1" noResize="1" noEditPoints="1" noAdjustHandles="1" noChangeArrowheads="1" noChangeShapeType="1" noTextEdit="1"/>
              </p:cNvSpPr>
              <p:nvPr/>
            </p:nvSpPr>
            <p:spPr>
              <a:xfrm>
                <a:off x="1014305" y="1796048"/>
                <a:ext cx="8182191" cy="3730689"/>
              </a:xfrm>
              <a:prstGeom prst="rect">
                <a:avLst/>
              </a:prstGeom>
              <a:blipFill>
                <a:blip r:embed="rId3"/>
                <a:stretch>
                  <a:fillRect l="-596" t="-34804" r="-223" b="-20261"/>
                </a:stretch>
              </a:blipFill>
            </p:spPr>
            <p:txBody>
              <a:bodyPr/>
              <a:lstStyle/>
              <a:p>
                <a:r>
                  <a:rPr lang="en-US">
                    <a:noFill/>
                  </a:rPr>
                  <a:t> </a:t>
                </a:r>
              </a:p>
            </p:txBody>
          </p:sp>
        </mc:Fallback>
      </mc:AlternateContent>
    </p:spTree>
    <p:extLst>
      <p:ext uri="{BB962C8B-B14F-4D97-AF65-F5344CB8AC3E}">
        <p14:creationId xmlns:p14="http://schemas.microsoft.com/office/powerpoint/2010/main" val="3647761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descr="A diagram of a machine&#10;&#10;Description automatically generated with medium confidence">
            <a:extLst>
              <a:ext uri="{FF2B5EF4-FFF2-40B4-BE49-F238E27FC236}">
                <a16:creationId xmlns:a16="http://schemas.microsoft.com/office/drawing/2014/main" id="{E078BA20-792E-479A-ACEA-D04F86D85F6E}"/>
              </a:ext>
            </a:extLst>
          </p:cNvPr>
          <p:cNvPicPr>
            <a:picLocks noChangeAspect="1"/>
          </p:cNvPicPr>
          <p:nvPr/>
        </p:nvPicPr>
        <p:blipFill rotWithShape="1">
          <a:blip r:embed="rId2">
            <a:extLst>
              <a:ext uri="{28A0092B-C50C-407E-A947-70E740481C1C}">
                <a14:useLocalDpi xmlns:a14="http://schemas.microsoft.com/office/drawing/2010/main" val="0"/>
              </a:ext>
            </a:extLst>
          </a:blip>
          <a:srcRect l="21467" t="34458" r="23984" b="23830"/>
          <a:stretch/>
        </p:blipFill>
        <p:spPr>
          <a:xfrm>
            <a:off x="4751334" y="643465"/>
            <a:ext cx="4748910" cy="5571067"/>
          </a:xfrm>
          <a:prstGeom prst="rect">
            <a:avLst/>
          </a:prstGeom>
        </p:spPr>
      </p:pic>
    </p:spTree>
    <p:extLst>
      <p:ext uri="{BB962C8B-B14F-4D97-AF65-F5344CB8AC3E}">
        <p14:creationId xmlns:p14="http://schemas.microsoft.com/office/powerpoint/2010/main" val="127689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21" name="Freeform: Shape 2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descr="A graph on a graph&#10;&#10;Description automatically generated">
            <a:extLst>
              <a:ext uri="{FF2B5EF4-FFF2-40B4-BE49-F238E27FC236}">
                <a16:creationId xmlns:a16="http://schemas.microsoft.com/office/drawing/2014/main" id="{77B1FB3F-3B11-4DE4-BBA8-20A84E5F3AC2}"/>
              </a:ext>
            </a:extLst>
          </p:cNvPr>
          <p:cNvPicPr>
            <a:picLocks noChangeAspect="1"/>
          </p:cNvPicPr>
          <p:nvPr/>
        </p:nvPicPr>
        <p:blipFill rotWithShape="1">
          <a:blip r:embed="rId2">
            <a:extLst>
              <a:ext uri="{28A0092B-C50C-407E-A947-70E740481C1C}">
                <a14:useLocalDpi xmlns:a14="http://schemas.microsoft.com/office/drawing/2010/main" val="0"/>
              </a:ext>
            </a:extLst>
          </a:blip>
          <a:srcRect t="44052" r="2334" b="9349"/>
          <a:stretch/>
        </p:blipFill>
        <p:spPr>
          <a:xfrm>
            <a:off x="3761162" y="643466"/>
            <a:ext cx="7034967" cy="5571067"/>
          </a:xfrm>
          <a:prstGeom prst="rect">
            <a:avLst/>
          </a:prstGeom>
        </p:spPr>
      </p:pic>
    </p:spTree>
    <p:extLst>
      <p:ext uri="{BB962C8B-B14F-4D97-AF65-F5344CB8AC3E}">
        <p14:creationId xmlns:p14="http://schemas.microsoft.com/office/powerpoint/2010/main" val="1798096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per with text and numbers&#10;&#10;Description automatically generated">
            <a:extLst>
              <a:ext uri="{FF2B5EF4-FFF2-40B4-BE49-F238E27FC236}">
                <a16:creationId xmlns:a16="http://schemas.microsoft.com/office/drawing/2014/main" id="{696517FC-336B-4F59-8CA4-C51389A1DF06}"/>
              </a:ext>
            </a:extLst>
          </p:cNvPr>
          <p:cNvPicPr>
            <a:picLocks noChangeAspect="1"/>
          </p:cNvPicPr>
          <p:nvPr/>
        </p:nvPicPr>
        <p:blipFill rotWithShape="1">
          <a:blip r:embed="rId2">
            <a:extLst>
              <a:ext uri="{28A0092B-C50C-407E-A947-70E740481C1C}">
                <a14:useLocalDpi xmlns:a14="http://schemas.microsoft.com/office/drawing/2010/main" val="0"/>
              </a:ext>
            </a:extLst>
          </a:blip>
          <a:srcRect l="14006" t="11814" r="6949" b="42616"/>
          <a:stretch/>
        </p:blipFill>
        <p:spPr>
          <a:xfrm>
            <a:off x="2615877" y="295200"/>
            <a:ext cx="6688863" cy="4746042"/>
          </a:xfrm>
          <a:prstGeom prst="rect">
            <a:avLst/>
          </a:prstGeom>
        </p:spPr>
      </p:pic>
      <p:sp>
        <p:nvSpPr>
          <p:cNvPr id="10" name="Freeform: Shape 9">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2148592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03E92434-A8C4-4C7B-B8CD-7A2A9C84CC2D}"/>
              </a:ext>
            </a:extLst>
          </p:cNvPr>
          <p:cNvGraphicFramePr>
            <a:graphicFrameLocks noGrp="1"/>
          </p:cNvGraphicFramePr>
          <p:nvPr>
            <p:extLst>
              <p:ext uri="{D42A27DB-BD31-4B8C-83A1-F6EECF244321}">
                <p14:modId xmlns:p14="http://schemas.microsoft.com/office/powerpoint/2010/main" val="124791480"/>
              </p:ext>
            </p:extLst>
          </p:nvPr>
        </p:nvGraphicFramePr>
        <p:xfrm>
          <a:off x="643467" y="1067319"/>
          <a:ext cx="10905067" cy="4737934"/>
        </p:xfrm>
        <a:graphic>
          <a:graphicData uri="http://schemas.openxmlformats.org/drawingml/2006/table">
            <a:tbl>
              <a:tblPr firstRow="1" bandRow="1">
                <a:tableStyleId>{5C22544A-7EE6-4342-B048-85BDC9FD1C3A}</a:tableStyleId>
              </a:tblPr>
              <a:tblGrid>
                <a:gridCol w="1800011">
                  <a:extLst>
                    <a:ext uri="{9D8B030D-6E8A-4147-A177-3AD203B41FA5}">
                      <a16:colId xmlns:a16="http://schemas.microsoft.com/office/drawing/2014/main" val="20000"/>
                    </a:ext>
                  </a:extLst>
                </a:gridCol>
                <a:gridCol w="1800011">
                  <a:extLst>
                    <a:ext uri="{9D8B030D-6E8A-4147-A177-3AD203B41FA5}">
                      <a16:colId xmlns:a16="http://schemas.microsoft.com/office/drawing/2014/main" val="20001"/>
                    </a:ext>
                  </a:extLst>
                </a:gridCol>
                <a:gridCol w="1800011">
                  <a:extLst>
                    <a:ext uri="{9D8B030D-6E8A-4147-A177-3AD203B41FA5}">
                      <a16:colId xmlns:a16="http://schemas.microsoft.com/office/drawing/2014/main" val="20002"/>
                    </a:ext>
                  </a:extLst>
                </a:gridCol>
                <a:gridCol w="1905012">
                  <a:extLst>
                    <a:ext uri="{9D8B030D-6E8A-4147-A177-3AD203B41FA5}">
                      <a16:colId xmlns:a16="http://schemas.microsoft.com/office/drawing/2014/main" val="20003"/>
                    </a:ext>
                  </a:extLst>
                </a:gridCol>
                <a:gridCol w="1800011">
                  <a:extLst>
                    <a:ext uri="{9D8B030D-6E8A-4147-A177-3AD203B41FA5}">
                      <a16:colId xmlns:a16="http://schemas.microsoft.com/office/drawing/2014/main" val="20004"/>
                    </a:ext>
                  </a:extLst>
                </a:gridCol>
                <a:gridCol w="1800011">
                  <a:extLst>
                    <a:ext uri="{9D8B030D-6E8A-4147-A177-3AD203B41FA5}">
                      <a16:colId xmlns:a16="http://schemas.microsoft.com/office/drawing/2014/main" val="20005"/>
                    </a:ext>
                  </a:extLst>
                </a:gridCol>
              </a:tblGrid>
              <a:tr h="1723344">
                <a:tc>
                  <a:txBody>
                    <a:bodyPr/>
                    <a:lstStyle/>
                    <a:p>
                      <a:pPr>
                        <a:lnSpc>
                          <a:spcPct val="150000"/>
                        </a:lnSpc>
                      </a:pPr>
                      <a:r>
                        <a:rPr lang="en-US" sz="2400">
                          <a:latin typeface="Times New Roman" panose="02020603050405020304" pitchFamily="18" charset="0"/>
                          <a:cs typeface="Times New Roman" panose="02020603050405020304" pitchFamily="18" charset="0"/>
                        </a:rPr>
                        <a:t>Serial No.</a:t>
                      </a:r>
                    </a:p>
                  </a:txBody>
                  <a:tcPr marL="120001" marR="120001" marT="60000" marB="60000"/>
                </a:tc>
                <a:tc>
                  <a:txBody>
                    <a:bodyPr/>
                    <a:lstStyle/>
                    <a:p>
                      <a:pPr>
                        <a:lnSpc>
                          <a:spcPct val="150000"/>
                        </a:lnSpc>
                      </a:pPr>
                      <a:r>
                        <a:rPr lang="en-US" sz="2400">
                          <a:latin typeface="Times New Roman" panose="02020603050405020304" pitchFamily="18" charset="0"/>
                          <a:cs typeface="Times New Roman" panose="02020603050405020304" pitchFamily="18" charset="0"/>
                        </a:rPr>
                        <a:t>Mass (kg)</a:t>
                      </a:r>
                    </a:p>
                  </a:txBody>
                  <a:tcPr marL="120001" marR="120001" marT="60000" marB="60000"/>
                </a:tc>
                <a:tc>
                  <a:txBody>
                    <a:bodyPr/>
                    <a:lstStyle/>
                    <a:p>
                      <a:pPr>
                        <a:lnSpc>
                          <a:spcPct val="150000"/>
                        </a:lnSpc>
                      </a:pPr>
                      <a:r>
                        <a:rPr lang="en-US" sz="2400">
                          <a:latin typeface="Times New Roman" panose="02020603050405020304" pitchFamily="18" charset="0"/>
                          <a:cs typeface="Times New Roman" panose="02020603050405020304" pitchFamily="18" charset="0"/>
                        </a:rPr>
                        <a:t>Extension (m)</a:t>
                      </a:r>
                    </a:p>
                  </a:txBody>
                  <a:tcPr marL="120001" marR="120001" marT="60000" marB="60000"/>
                </a:tc>
                <a:tc>
                  <a:txBody>
                    <a:bodyPr/>
                    <a:lstStyle/>
                    <a:p>
                      <a:pPr>
                        <a:lnSpc>
                          <a:spcPct val="150000"/>
                        </a:lnSpc>
                      </a:pPr>
                      <a:r>
                        <a:rPr lang="en-US" sz="2400">
                          <a:latin typeface="Times New Roman" panose="02020603050405020304" pitchFamily="18" charset="0"/>
                          <a:cs typeface="Times New Roman" panose="02020603050405020304" pitchFamily="18" charset="0"/>
                        </a:rPr>
                        <a:t>Time for 10 Oscillations (s)</a:t>
                      </a:r>
                    </a:p>
                  </a:txBody>
                  <a:tcPr marL="120001" marR="120001" marT="60000" marB="60000"/>
                </a:tc>
                <a:tc>
                  <a:txBody>
                    <a:bodyPr/>
                    <a:lstStyle/>
                    <a:p>
                      <a:pPr>
                        <a:lnSpc>
                          <a:spcPct val="150000"/>
                        </a:lnSpc>
                      </a:pPr>
                      <a:r>
                        <a:rPr lang="en-US" sz="2400">
                          <a:latin typeface="Times New Roman" panose="02020603050405020304" pitchFamily="18" charset="0"/>
                          <a:cs typeface="Times New Roman" panose="02020603050405020304" pitchFamily="18" charset="0"/>
                        </a:rPr>
                        <a:t>Time Period (T) (s)</a:t>
                      </a:r>
                    </a:p>
                  </a:txBody>
                  <a:tcPr marL="120001" marR="120001" marT="60000" marB="60000"/>
                </a:tc>
                <a:tc>
                  <a:txBody>
                    <a:bodyPr/>
                    <a:lstStyle/>
                    <a:p>
                      <a:pPr>
                        <a:lnSpc>
                          <a:spcPct val="150000"/>
                        </a:lnSpc>
                      </a:pPr>
                      <a:r>
                        <a:rPr lang="en-US" sz="2400">
                          <a:latin typeface="Times New Roman" panose="02020603050405020304" pitchFamily="18" charset="0"/>
                          <a:cs typeface="Times New Roman" panose="02020603050405020304" pitchFamily="18" charset="0"/>
                        </a:rPr>
                        <a:t>T² (s²)</a:t>
                      </a:r>
                    </a:p>
                  </a:txBody>
                  <a:tcPr marL="120001" marR="120001" marT="60000" marB="60000"/>
                </a:tc>
                <a:extLst>
                  <a:ext uri="{0D108BD9-81ED-4DB2-BD59-A6C34878D82A}">
                    <a16:rowId xmlns:a16="http://schemas.microsoft.com/office/drawing/2014/main" val="10000"/>
                  </a:ext>
                </a:extLst>
              </a:tr>
              <a:tr h="600004">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extLst>
                  <a:ext uri="{0D108BD9-81ED-4DB2-BD59-A6C34878D82A}">
                    <a16:rowId xmlns:a16="http://schemas.microsoft.com/office/drawing/2014/main" val="10001"/>
                  </a:ext>
                </a:extLst>
              </a:tr>
              <a:tr h="600004">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extLst>
                  <a:ext uri="{0D108BD9-81ED-4DB2-BD59-A6C34878D82A}">
                    <a16:rowId xmlns:a16="http://schemas.microsoft.com/office/drawing/2014/main" val="10002"/>
                  </a:ext>
                </a:extLst>
              </a:tr>
              <a:tr h="600004">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extLst>
                  <a:ext uri="{0D108BD9-81ED-4DB2-BD59-A6C34878D82A}">
                    <a16:rowId xmlns:a16="http://schemas.microsoft.com/office/drawing/2014/main" val="10003"/>
                  </a:ext>
                </a:extLst>
              </a:tr>
              <a:tr h="600004">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extLst>
                  <a:ext uri="{0D108BD9-81ED-4DB2-BD59-A6C34878D82A}">
                    <a16:rowId xmlns:a16="http://schemas.microsoft.com/office/drawing/2014/main" val="10004"/>
                  </a:ext>
                </a:extLst>
              </a:tr>
              <a:tr h="600004">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a:latin typeface="Times New Roman" panose="02020603050405020304" pitchFamily="18" charset="0"/>
                        <a:cs typeface="Times New Roman" panose="02020603050405020304" pitchFamily="18" charset="0"/>
                      </a:endParaRPr>
                    </a:p>
                  </a:txBody>
                  <a:tcPr marL="120001" marR="120001" marT="60000" marB="60000"/>
                </a:tc>
                <a:tc>
                  <a:txBody>
                    <a:bodyPr/>
                    <a:lstStyle/>
                    <a:p>
                      <a:pPr>
                        <a:lnSpc>
                          <a:spcPct val="150000"/>
                        </a:lnSpc>
                      </a:pPr>
                      <a:endParaRPr lang="en-US" sz="2400" dirty="0">
                        <a:latin typeface="Times New Roman" panose="02020603050405020304" pitchFamily="18" charset="0"/>
                        <a:cs typeface="Times New Roman" panose="02020603050405020304" pitchFamily="18" charset="0"/>
                      </a:endParaRPr>
                    </a:p>
                  </a:txBody>
                  <a:tcPr marL="120001" marR="120001" marT="60000" marB="6000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42504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2A832F-A968-4DC4-9D99-C462001915FB}"/>
              </a:ext>
            </a:extLst>
          </p:cNvPr>
          <p:cNvGrpSpPr/>
          <p:nvPr/>
        </p:nvGrpSpPr>
        <p:grpSpPr>
          <a:xfrm>
            <a:off x="1464672" y="1287467"/>
            <a:ext cx="9496723" cy="4283066"/>
            <a:chOff x="1290632" y="823676"/>
            <a:chExt cx="8651321" cy="6189135"/>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5565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4</a:t>
              </a:r>
              <a:r>
                <a:rPr lang="en-US" b="1" kern="1200" baseline="30000" dirty="0">
                  <a:solidFill>
                    <a:schemeClr val="tx1"/>
                  </a:solidFill>
                  <a:latin typeface="Times New Roman" panose="02020603050405020304" pitchFamily="18" charset="0"/>
                  <a:cs typeface="Times New Roman" panose="02020603050405020304" pitchFamily="18" charset="0"/>
                </a:rPr>
                <a:t>th</a:t>
              </a:r>
              <a:r>
                <a:rPr lang="en-US" b="1" kern="1200" dirty="0">
                  <a:solidFill>
                    <a:schemeClr val="tx1"/>
                  </a:solidFill>
                  <a:latin typeface="Times New Roman" panose="02020603050405020304" pitchFamily="18" charset="0"/>
                  <a:cs typeface="Times New Roman" panose="02020603050405020304" pitchFamily="18" charset="0"/>
                </a:rPr>
                <a:t> Week</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290632" y="4303839"/>
              <a:ext cx="8651321" cy="2708972"/>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55650">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Topic: </a:t>
              </a:r>
            </a:p>
            <a:p>
              <a:pPr marL="0" marR="0">
                <a:lnSpc>
                  <a:spcPct val="150000"/>
                </a:lnSpc>
                <a:spcBef>
                  <a:spcPts val="1000"/>
                </a:spcBef>
                <a:buClr>
                  <a:schemeClr val="accent1"/>
                </a:buClr>
                <a:buSzPct val="80000"/>
              </a:pPr>
              <a:r>
                <a:rPr lang="en-US" sz="1800" dirty="0">
                  <a:effectLst/>
                  <a:latin typeface="Times New Roman" panose="02020603050405020304" pitchFamily="18" charset="0"/>
                  <a:cs typeface="Times New Roman" panose="02020603050405020304" pitchFamily="18" charset="0"/>
                </a:rPr>
                <a:t>Determination of the modulus of rigidity of a wire by the method of oscillation (dynamic method)</a:t>
              </a:r>
            </a:p>
          </p:txBody>
        </p:sp>
      </p:grpSp>
    </p:spTree>
    <p:extLst>
      <p:ext uri="{BB962C8B-B14F-4D97-AF65-F5344CB8AC3E}">
        <p14:creationId xmlns:p14="http://schemas.microsoft.com/office/powerpoint/2010/main" val="2931824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9DE053-7B35-4304-A51A-628C37F378E8}"/>
              </a:ext>
            </a:extLst>
          </p:cNvPr>
          <p:cNvSpPr txBox="1"/>
          <p:nvPr/>
        </p:nvSpPr>
        <p:spPr>
          <a:xfrm>
            <a:off x="4680729" y="808564"/>
            <a:ext cx="5302189" cy="4739950"/>
          </a:xfrm>
          <a:prstGeom prst="rect">
            <a:avLst/>
          </a:prstGeom>
        </p:spPr>
        <p:txBody>
          <a:bodyPr vert="horz" lIns="91440" tIns="45720" rIns="91440" bIns="45720" rtlCol="0" anchor="ctr">
            <a:normAutofit/>
          </a:bodyPr>
          <a:lstStyle/>
          <a:p>
            <a:pPr marL="0" marR="0">
              <a:lnSpc>
                <a:spcPct val="150000"/>
              </a:lnSpc>
              <a:spcBef>
                <a:spcPts val="1000"/>
              </a:spcBef>
              <a:buClr>
                <a:schemeClr val="accent1"/>
              </a:buClr>
              <a:buSzPct val="80000"/>
              <a:buFont typeface="Wingdings 3" charset="2"/>
              <a:buChar char=""/>
            </a:pPr>
            <a:r>
              <a:rPr lang="en-US" sz="2000" dirty="0">
                <a:effectLst/>
                <a:latin typeface="Times New Roman" panose="02020603050405020304" pitchFamily="18" charset="0"/>
                <a:cs typeface="Times New Roman" panose="02020603050405020304" pitchFamily="18" charset="0"/>
              </a:rPr>
              <a:t>Experiment.03  </a:t>
            </a:r>
          </a:p>
          <a:p>
            <a:pPr marL="0" marR="0">
              <a:lnSpc>
                <a:spcPct val="150000"/>
              </a:lnSpc>
              <a:spcBef>
                <a:spcPts val="1000"/>
              </a:spcBef>
              <a:buClr>
                <a:schemeClr val="accent1"/>
              </a:buClr>
              <a:buSzPct val="80000"/>
            </a:pPr>
            <a:r>
              <a:rPr lang="en-US" sz="2000" dirty="0">
                <a:effectLst/>
                <a:latin typeface="Times New Roman" panose="02020603050405020304" pitchFamily="18" charset="0"/>
                <a:cs typeface="Times New Roman" panose="02020603050405020304" pitchFamily="18" charset="0"/>
              </a:rPr>
              <a:t>Determination of the modulus of rigidity of a wire by the method of oscillation (dynamic method)</a:t>
            </a:r>
          </a:p>
        </p:txBody>
      </p:sp>
      <p:pic>
        <p:nvPicPr>
          <p:cNvPr id="6146" name="Picture 2" descr="Torsion of a wire:">
            <a:extLst>
              <a:ext uri="{FF2B5EF4-FFF2-40B4-BE49-F238E27FC236}">
                <a16:creationId xmlns:a16="http://schemas.microsoft.com/office/drawing/2014/main" id="{A77ECC95-3733-43B0-B04A-C8D1EC706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64" y="1775532"/>
            <a:ext cx="3489967" cy="363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2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843661C5-F373-4AA5-8F57-20B280A3E375}"/>
              </a:ext>
            </a:extLst>
          </p:cNvPr>
          <p:cNvSpPr txBox="1"/>
          <p:nvPr/>
        </p:nvSpPr>
        <p:spPr>
          <a:xfrm>
            <a:off x="7007145" y="1241266"/>
            <a:ext cx="4535926" cy="3153753"/>
          </a:xfrm>
          <a:prstGeom prst="rect">
            <a:avLst/>
          </a:prstGeom>
        </p:spPr>
        <p:txBody>
          <a:bodyPr vert="horz" lIns="91440" tIns="45720" rIns="91440" bIns="45720" rtlCol="0" anchor="b">
            <a:normAutofit/>
          </a:bodyPr>
          <a:lstStyle/>
          <a:p>
            <a:pPr marL="0" marR="0">
              <a:spcBef>
                <a:spcPct val="0"/>
              </a:spcBef>
              <a:spcAft>
                <a:spcPts val="600"/>
              </a:spcAft>
            </a:pPr>
            <a:r>
              <a:rPr lang="en-US" sz="5400" b="0" i="0" kern="1200">
                <a:solidFill>
                  <a:srgbClr val="EBEBEB"/>
                </a:solidFill>
                <a:effectLst/>
                <a:latin typeface="+mj-lt"/>
                <a:ea typeface="+mj-ea"/>
                <a:cs typeface="+mj-cs"/>
              </a:rPr>
              <a:t>ASSESSMENT STRATEGY</a:t>
            </a:r>
          </a:p>
        </p:txBody>
      </p:sp>
      <p:grpSp>
        <p:nvGrpSpPr>
          <p:cNvPr id="15" name="Group 14">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6" name="Rectangle 15">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graphicFrame>
        <p:nvGraphicFramePr>
          <p:cNvPr id="2" name="Table 1">
            <a:extLst>
              <a:ext uri="{FF2B5EF4-FFF2-40B4-BE49-F238E27FC236}">
                <a16:creationId xmlns:a16="http://schemas.microsoft.com/office/drawing/2014/main" id="{E4966D5F-5385-4C62-B0ED-665FB4804508}"/>
              </a:ext>
            </a:extLst>
          </p:cNvPr>
          <p:cNvGraphicFramePr>
            <a:graphicFrameLocks noGrp="1"/>
          </p:cNvGraphicFramePr>
          <p:nvPr>
            <p:extLst>
              <p:ext uri="{D42A27DB-BD31-4B8C-83A1-F6EECF244321}">
                <p14:modId xmlns:p14="http://schemas.microsoft.com/office/powerpoint/2010/main" val="1152045895"/>
              </p:ext>
            </p:extLst>
          </p:nvPr>
        </p:nvGraphicFramePr>
        <p:xfrm>
          <a:off x="860450" y="562700"/>
          <a:ext cx="4983738" cy="5510312"/>
        </p:xfrm>
        <a:graphic>
          <a:graphicData uri="http://schemas.openxmlformats.org/drawingml/2006/table">
            <a:tbl>
              <a:tblPr firstRow="1" bandRow="1">
                <a:solidFill>
                  <a:schemeClr val="bg1"/>
                </a:solidFill>
                <a:tableStyleId>{5C22544A-7EE6-4342-B048-85BDC9FD1C3A}</a:tableStyleId>
              </a:tblPr>
              <a:tblGrid>
                <a:gridCol w="3290039">
                  <a:extLst>
                    <a:ext uri="{9D8B030D-6E8A-4147-A177-3AD203B41FA5}">
                      <a16:colId xmlns:a16="http://schemas.microsoft.com/office/drawing/2014/main" val="4095841134"/>
                    </a:ext>
                  </a:extLst>
                </a:gridCol>
                <a:gridCol w="1272476">
                  <a:extLst>
                    <a:ext uri="{9D8B030D-6E8A-4147-A177-3AD203B41FA5}">
                      <a16:colId xmlns:a16="http://schemas.microsoft.com/office/drawing/2014/main" val="1328185439"/>
                    </a:ext>
                  </a:extLst>
                </a:gridCol>
                <a:gridCol w="421223">
                  <a:extLst>
                    <a:ext uri="{9D8B030D-6E8A-4147-A177-3AD203B41FA5}">
                      <a16:colId xmlns:a16="http://schemas.microsoft.com/office/drawing/2014/main" val="522334745"/>
                    </a:ext>
                  </a:extLst>
                </a:gridCol>
              </a:tblGrid>
              <a:tr h="472158">
                <a:tc>
                  <a:txBody>
                    <a:bodyPr/>
                    <a:lstStyle/>
                    <a:p>
                      <a:pPr marL="2540" marR="0">
                        <a:lnSpc>
                          <a:spcPct val="150000"/>
                        </a:lnSpc>
                        <a:spcBef>
                          <a:spcPts val="40"/>
                        </a:spcBef>
                        <a:spcAft>
                          <a:spcPts val="0"/>
                        </a:spcAft>
                      </a:pPr>
                      <a:r>
                        <a:rPr lang="en-US" sz="1800" b="0" cap="none" spc="0">
                          <a:solidFill>
                            <a:schemeClr val="bg1"/>
                          </a:solidFill>
                          <a:effectLst/>
                          <a:latin typeface="Times New Roman" panose="02020603050405020304" pitchFamily="18" charset="0"/>
                          <a:cs typeface="Times New Roman" panose="02020603050405020304" pitchFamily="18" charset="0"/>
                        </a:rPr>
                        <a:t>Assessment Method</a:t>
                      </a:r>
                      <a:endParaRPr lang="en-US" sz="18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nchor="ctr">
                    <a:lnL w="19050" cap="flat" cmpd="sng" algn="ctr">
                      <a:solidFill>
                        <a:schemeClr val="tx1"/>
                      </a:solidFill>
                      <a:prstDash val="solid"/>
                    </a:lnL>
                    <a:lnR w="12700" cmpd="sng">
                      <a:noFill/>
                    </a:lnR>
                    <a:lnT w="19050" cap="flat" cmpd="sng" algn="ctr">
                      <a:solidFill>
                        <a:schemeClr val="tx1"/>
                      </a:solidFill>
                      <a:prstDash val="solid"/>
                    </a:lnT>
                    <a:lnB w="38100" cmpd="sng">
                      <a:noFill/>
                    </a:lnB>
                    <a:lnTlToBr w="12700" cmpd="sng">
                      <a:noFill/>
                      <a:prstDash val="solid"/>
                    </a:lnTlToBr>
                    <a:lnBlToTr w="12700" cmpd="sng">
                      <a:noFill/>
                      <a:prstDash val="solid"/>
                    </a:lnBlToTr>
                    <a:solidFill>
                      <a:schemeClr val="tx1"/>
                    </a:solidFill>
                  </a:tcPr>
                </a:tc>
                <a:tc>
                  <a:txBody>
                    <a:bodyPr/>
                    <a:lstStyle/>
                    <a:p>
                      <a:pPr marL="2540" marR="0" algn="ctr">
                        <a:lnSpc>
                          <a:spcPct val="150000"/>
                        </a:lnSpc>
                        <a:spcBef>
                          <a:spcPts val="40"/>
                        </a:spcBef>
                        <a:spcAft>
                          <a:spcPts val="0"/>
                        </a:spcAft>
                      </a:pPr>
                      <a:r>
                        <a:rPr lang="en-US" sz="1800" b="0" cap="none" spc="0">
                          <a:solidFill>
                            <a:schemeClr val="bg1"/>
                          </a:solidFill>
                          <a:effectLst/>
                          <a:latin typeface="Times New Roman" panose="02020603050405020304" pitchFamily="18" charset="0"/>
                          <a:cs typeface="Times New Roman" panose="02020603050405020304" pitchFamily="18" charset="0"/>
                        </a:rPr>
                        <a:t>(100%)</a:t>
                      </a:r>
                      <a:endParaRPr lang="en-US" sz="18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nchor="ctr">
                    <a:lnL w="12700" cmpd="sng">
                      <a:noFill/>
                    </a:lnL>
                    <a:lnR w="12700" cmpd="sng">
                      <a:noFill/>
                    </a:lnR>
                    <a:lnT w="19050" cap="flat" cmpd="sng" algn="ctr">
                      <a:solidFill>
                        <a:schemeClr val="tx1"/>
                      </a:solidFill>
                      <a:prstDash val="solid"/>
                    </a:lnT>
                    <a:lnB w="38100" cmpd="sng">
                      <a:noFill/>
                    </a:lnB>
                    <a:lnTlToBr w="12700" cmpd="sng">
                      <a:noFill/>
                      <a:prstDash val="solid"/>
                    </a:lnTlToBr>
                    <a:lnBlToTr w="12700" cmpd="sng">
                      <a:noFill/>
                      <a:prstDash val="solid"/>
                    </a:lnBlToTr>
                    <a:solidFill>
                      <a:schemeClr val="tx1"/>
                    </a:solidFill>
                  </a:tcPr>
                </a:tc>
                <a:tc>
                  <a:txBody>
                    <a:bodyPr/>
                    <a:lstStyle/>
                    <a:p>
                      <a:pPr marL="0" marR="0">
                        <a:lnSpc>
                          <a:spcPct val="150000"/>
                        </a:lnSpc>
                        <a:spcBef>
                          <a:spcPts val="0"/>
                        </a:spcBef>
                        <a:spcAft>
                          <a:spcPts val="0"/>
                        </a:spcAft>
                      </a:pPr>
                      <a:r>
                        <a:rPr lang="en-US" sz="1800" b="0" cap="none" spc="0">
                          <a:solidFill>
                            <a:schemeClr val="bg1"/>
                          </a:solidFill>
                          <a:effectLst/>
                          <a:latin typeface="Times New Roman" panose="02020603050405020304" pitchFamily="18" charset="0"/>
                          <a:cs typeface="Times New Roman" panose="02020603050405020304" pitchFamily="18" charset="0"/>
                        </a:rPr>
                        <a:t> </a:t>
                      </a:r>
                      <a:endParaRPr lang="en-US" sz="18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2700" cmpd="sng">
                      <a:noFill/>
                    </a:lnL>
                    <a:lnR w="12700" cmpd="sng">
                      <a:noFill/>
                    </a:lnR>
                    <a:lnT w="19050" cap="flat" cmpd="sng" algn="ctr">
                      <a:solidFill>
                        <a:schemeClr val="tx1"/>
                      </a:solid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3746734"/>
                  </a:ext>
                </a:extLst>
              </a:tr>
              <a:tr h="472158">
                <a:tc gridSpan="3">
                  <a:txBody>
                    <a:bodyPr/>
                    <a:lstStyle/>
                    <a:p>
                      <a:pPr marL="67945" marR="0" algn="ctr">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Class Assessment</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55474"/>
                  </a:ext>
                </a:extLst>
              </a:tr>
              <a:tr h="472158">
                <a:tc>
                  <a:txBody>
                    <a:bodyPr/>
                    <a:lstStyle/>
                    <a:p>
                      <a:pPr marL="2540" marR="0">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Conduct of Lab Test /Class Performance</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2540" marR="0" algn="ctr">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25%</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nSpc>
                          <a:spcPct val="150000"/>
                        </a:lnSpc>
                        <a:spcBef>
                          <a:spcPts val="0"/>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20350393"/>
                  </a:ext>
                </a:extLst>
              </a:tr>
              <a:tr h="472158">
                <a:tc>
                  <a:txBody>
                    <a:bodyPr/>
                    <a:lstStyle/>
                    <a:p>
                      <a:pPr marL="2540" marR="0">
                        <a:lnSpc>
                          <a:spcPct val="150000"/>
                        </a:lnSpc>
                        <a:spcBef>
                          <a:spcPts val="25"/>
                        </a:spcBef>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Report Writing/Programming</a:t>
                      </a:r>
                      <a:endParaRPr lang="en-US" sz="18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tc>
                  <a:txBody>
                    <a:bodyPr/>
                    <a:lstStyle/>
                    <a:p>
                      <a:pPr marL="2540" marR="0" algn="ctr">
                        <a:lnSpc>
                          <a:spcPct val="150000"/>
                        </a:lnSpc>
                        <a:spcBef>
                          <a:spcPts val="2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15%</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574026651"/>
                  </a:ext>
                </a:extLst>
              </a:tr>
              <a:tr h="773649">
                <a:tc>
                  <a:txBody>
                    <a:bodyPr/>
                    <a:lstStyle/>
                    <a:p>
                      <a:pPr marL="2540" marR="0">
                        <a:lnSpc>
                          <a:spcPct val="150000"/>
                        </a:lnSpc>
                        <a:spcBef>
                          <a:spcPts val="5"/>
                        </a:spcBef>
                        <a:spcAft>
                          <a:spcPts val="0"/>
                        </a:spcAft>
                        <a:tabLst>
                          <a:tab pos="917575" algn="l"/>
                        </a:tabLst>
                      </a:pPr>
                      <a:r>
                        <a:rPr lang="en-US" sz="1800" b="1" cap="none" spc="0">
                          <a:solidFill>
                            <a:schemeClr val="tx1"/>
                          </a:solidFill>
                          <a:effectLst/>
                          <a:latin typeface="Times New Roman" panose="02020603050405020304" pitchFamily="18" charset="0"/>
                          <a:cs typeface="Times New Roman" panose="02020603050405020304" pitchFamily="18" charset="0"/>
                        </a:rPr>
                        <a:t>Mid-Term Evaluation (Exam/Project/assignment)</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2540" marR="0" algn="ctr">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20%</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nSpc>
                          <a:spcPct val="150000"/>
                        </a:lnSpc>
                        <a:spcBef>
                          <a:spcPts val="0"/>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23972302"/>
                  </a:ext>
                </a:extLst>
              </a:tr>
              <a:tr h="773649">
                <a:tc>
                  <a:txBody>
                    <a:bodyPr/>
                    <a:lstStyle/>
                    <a:p>
                      <a:pPr marL="2540" marR="0">
                        <a:lnSpc>
                          <a:spcPct val="150000"/>
                        </a:lnSpc>
                        <a:spcBef>
                          <a:spcPts val="5"/>
                        </a:spcBef>
                        <a:spcAft>
                          <a:spcPts val="0"/>
                        </a:spcAft>
                        <a:tabLst>
                          <a:tab pos="460375" algn="l"/>
                        </a:tabLst>
                      </a:pPr>
                      <a:r>
                        <a:rPr lang="en-US" sz="1800" b="1" cap="none" spc="0">
                          <a:solidFill>
                            <a:schemeClr val="tx1"/>
                          </a:solidFill>
                          <a:effectLst/>
                          <a:latin typeface="Times New Roman" panose="02020603050405020304" pitchFamily="18" charset="0"/>
                          <a:cs typeface="Times New Roman" panose="02020603050405020304" pitchFamily="18" charset="0"/>
                        </a:rPr>
                        <a:t>Final	Evaluation (Exam/Project/assignment)</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tc>
                  <a:txBody>
                    <a:bodyPr/>
                    <a:lstStyle/>
                    <a:p>
                      <a:pPr marL="2540" marR="0" algn="ctr">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30%</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371040596"/>
                  </a:ext>
                </a:extLst>
              </a:tr>
              <a:tr h="472158">
                <a:tc>
                  <a:txBody>
                    <a:bodyPr/>
                    <a:lstStyle/>
                    <a:p>
                      <a:pPr marL="2540" marR="0">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Viva Voce / Presentation</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2540" marR="0" algn="ctr">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10%</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nSpc>
                          <a:spcPct val="150000"/>
                        </a:lnSpc>
                        <a:spcBef>
                          <a:spcPts val="0"/>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2723465"/>
                  </a:ext>
                </a:extLst>
              </a:tr>
              <a:tr h="472158">
                <a:tc>
                  <a:txBody>
                    <a:bodyPr/>
                    <a:lstStyle/>
                    <a:p>
                      <a:pPr marL="2540" marR="0">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Total</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lnTlToBr w="12700" cmpd="sng">
                      <a:noFill/>
                      <a:prstDash val="solid"/>
                    </a:lnTlToBr>
                    <a:lnBlToTr w="12700" cmpd="sng">
                      <a:noFill/>
                      <a:prstDash val="solid"/>
                    </a:lnBlToTr>
                    <a:noFill/>
                  </a:tcPr>
                </a:tc>
                <a:tc>
                  <a:txBody>
                    <a:bodyPr/>
                    <a:lstStyle/>
                    <a:p>
                      <a:pPr marL="2540" marR="0" algn="ctr">
                        <a:lnSpc>
                          <a:spcPct val="150000"/>
                        </a:lnSpc>
                        <a:spcBef>
                          <a:spcPts val="5"/>
                        </a:spcBef>
                        <a:spcAft>
                          <a:spcPts val="0"/>
                        </a:spcAft>
                      </a:pPr>
                      <a:r>
                        <a:rPr lang="en-US" sz="1800" b="1" cap="none" spc="0">
                          <a:solidFill>
                            <a:schemeClr val="tx1"/>
                          </a:solidFill>
                          <a:effectLst/>
                          <a:latin typeface="Times New Roman" panose="02020603050405020304" pitchFamily="18" charset="0"/>
                          <a:cs typeface="Times New Roman" panose="02020603050405020304" pitchFamily="18" charset="0"/>
                        </a:rPr>
                        <a:t>100%</a:t>
                      </a:r>
                      <a:endParaRPr lang="en-US"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64605" marT="86140" marB="8614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cap="none" spc="0" dirty="0">
                          <a:solidFill>
                            <a:schemeClr val="tx1"/>
                          </a:solidFill>
                          <a:effectLst/>
                          <a:latin typeface="Times New Roman" panose="02020603050405020304" pitchFamily="18" charset="0"/>
                          <a:cs typeface="Times New Roman" panose="02020603050405020304" pitchFamily="18" charset="0"/>
                        </a:rPr>
                        <a:t> </a:t>
                      </a:r>
                      <a:endParaRPr lang="en-US" sz="18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982" marR="0" marT="86140" marB="86140" anchor="ctr">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780757796"/>
                  </a:ext>
                </a:extLst>
              </a:tr>
            </a:tbl>
          </a:graphicData>
        </a:graphic>
      </p:graphicFrame>
    </p:spTree>
    <p:extLst>
      <p:ext uri="{BB962C8B-B14F-4D97-AF65-F5344CB8AC3E}">
        <p14:creationId xmlns:p14="http://schemas.microsoft.com/office/powerpoint/2010/main" val="28414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513B4E3-1C10-41AE-A8E2-694D17356A6C}"/>
                  </a:ext>
                </a:extLst>
              </p:cNvPr>
              <p:cNvSpPr txBox="1"/>
              <p:nvPr/>
            </p:nvSpPr>
            <p:spPr>
              <a:xfrm>
                <a:off x="1326129" y="1559814"/>
                <a:ext cx="8182191" cy="3730689"/>
              </a:xfrm>
              <a:prstGeom prst="rect">
                <a:avLst/>
              </a:prstGeom>
            </p:spPr>
            <p:txBody>
              <a:bodyPr vert="horz" lIns="91440" tIns="45720" rIns="91440" bIns="45720" rtlCol="0" anchor="ctr">
                <a:noAutofit/>
              </a:bodyPr>
              <a:lstStyle/>
              <a:p>
                <a:pPr marL="285750" indent="-285750">
                  <a:lnSpc>
                    <a:spcPct val="150000"/>
                  </a:lnSpc>
                  <a:spcBef>
                    <a:spcPts val="1000"/>
                  </a:spcBef>
                  <a:buClr>
                    <a:schemeClr val="accent1"/>
                  </a:buClr>
                  <a:buSzPct val="800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Theory</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When a wire is twisted about its axis and released, it undergoes torsional oscillations. The time period T of these oscillations is given by:</a:t>
                </a:r>
              </a:p>
              <a:p>
                <a:pPr>
                  <a:lnSpc>
                    <a:spcPct val="150000"/>
                  </a:lnSpc>
                  <a:spcBef>
                    <a:spcPts val="1000"/>
                  </a:spcBef>
                  <a:buClr>
                    <a:schemeClr val="accent1"/>
                  </a:buClr>
                  <a:buSzPct val="80000"/>
                </a:pPr>
                <a14:m>
                  <m:oMathPara xmlns:m="http://schemas.openxmlformats.org/officeDocument/2006/math">
                    <m:oMathParaPr>
                      <m:jc m:val="centerGroup"/>
                    </m:oMathParaPr>
                    <m:oMath xmlns:m="http://schemas.openxmlformats.org/officeDocument/2006/math">
                      <m:r>
                        <m:rPr>
                          <m:nor/>
                        </m:rPr>
                        <a:rPr lang="en-US">
                          <a:latin typeface="Times New Roman" panose="02020603050405020304" pitchFamily="18" charset="0"/>
                          <a:cs typeface="Times New Roman" panose="02020603050405020304" pitchFamily="18" charset="0"/>
                        </a:rPr>
                        <m:t>T</m:t>
                      </m:r>
                      <m:r>
                        <m:rPr>
                          <m:nor/>
                        </m:rPr>
                        <a:rPr lang="en-US">
                          <a:latin typeface="Times New Roman" panose="02020603050405020304" pitchFamily="18" charset="0"/>
                          <a:cs typeface="Times New Roman" panose="02020603050405020304" pitchFamily="18" charset="0"/>
                        </a:rPr>
                        <m:t>=2</m:t>
                      </m:r>
                      <m:r>
                        <m:rPr>
                          <m:nor/>
                        </m:rPr>
                        <a:rPr lang="en-US">
                          <a:latin typeface="Times New Roman" panose="02020603050405020304" pitchFamily="18" charset="0"/>
                          <a:cs typeface="Times New Roman" panose="02020603050405020304" pitchFamily="18" charset="0"/>
                        </a:rPr>
                        <m:t>π</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a:latin typeface="Cambria Math" panose="02040503050406030204" pitchFamily="18" charset="0"/>
                                </a:rPr>
                                <m:t>𝐼</m:t>
                              </m:r>
                            </m:num>
                            <m:den>
                              <m:r>
                                <a:rPr lang="en-US">
                                  <a:latin typeface="Cambria Math" panose="02040503050406030204" pitchFamily="18" charset="0"/>
                                </a:rPr>
                                <m:t>𝐶</m:t>
                              </m:r>
                            </m:den>
                          </m:f>
                        </m:e>
                      </m:rad>
                      <m:r>
                        <m:rPr>
                          <m:nor/>
                        </m:rPr>
                        <a:rPr lang="en-US">
                          <a:latin typeface="Times New Roman" panose="02020603050405020304" pitchFamily="18" charset="0"/>
                          <a:cs typeface="Times New Roman" panose="02020603050405020304" pitchFamily="18" charset="0"/>
                        </a:rPr>
                        <m:t>​​</m:t>
                      </m:r>
                    </m:oMath>
                  </m:oMathPara>
                </a14:m>
                <a:endParaRPr lang="en-US" dirty="0">
                  <a:latin typeface="Times New Roman" panose="02020603050405020304" pitchFamily="18" charset="0"/>
                  <a:cs typeface="Times New Roman" panose="02020603050405020304" pitchFamily="18" charset="0"/>
                </a:endParaRP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where:</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I= Moment of inertia of the suspended mass</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C = Torsional rigidity of the wire</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The modulus of rigidity η (also known as shear modulus) is given by:</a:t>
                </a:r>
              </a:p>
              <a:p>
                <a:pPr>
                  <a:lnSpc>
                    <a:spcPct val="150000"/>
                  </a:lnSpc>
                  <a:spcBef>
                    <a:spcPts val="1000"/>
                  </a:spcBef>
                  <a:buClr>
                    <a:schemeClr val="accent1"/>
                  </a:buClr>
                  <a:buSzPct val="80000"/>
                </a:pPr>
                <a:r>
                  <a:rPr lang="en-US" dirty="0">
                    <a:latin typeface="Times New Roman" panose="02020603050405020304" pitchFamily="18" charset="0"/>
                    <a:cs typeface="Times New Roman" panose="02020603050405020304" pitchFamily="18" charset="0"/>
                  </a:rPr>
                  <a:t>					η=</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8</m:t>
                        </m:r>
                        <m:r>
                          <a:rPr lang="en-US">
                            <a:latin typeface="Cambria Math" panose="02040503050406030204" pitchFamily="18" charset="0"/>
                          </a:rPr>
                          <m:t>𝜋</m:t>
                        </m:r>
                        <m:r>
                          <a:rPr lang="en-US">
                            <a:latin typeface="Cambria Math" panose="02040503050406030204" pitchFamily="18" charset="0"/>
                          </a:rPr>
                          <m:t>𝐼𝐿</m:t>
                        </m:r>
                      </m:num>
                      <m:den>
                        <m:r>
                          <a:rPr lang="en-US">
                            <a:latin typeface="Cambria Math" panose="02040503050406030204" pitchFamily="18" charset="0"/>
                          </a:rPr>
                          <m:t>𝑛</m:t>
                        </m:r>
                        <m:sSup>
                          <m:sSupPr>
                            <m:ctrlPr>
                              <a:rPr lang="en-US" i="1">
                                <a:latin typeface="Cambria Math" panose="02040503050406030204" pitchFamily="18" charset="0"/>
                              </a:rPr>
                            </m:ctrlPr>
                          </m:sSupPr>
                          <m:e>
                            <m:r>
                              <a:rPr lang="en-US">
                                <a:latin typeface="Cambria Math" panose="02040503050406030204" pitchFamily="18" charset="0"/>
                              </a:rPr>
                              <m:t>𝑟</m:t>
                            </m:r>
                          </m:e>
                          <m:sup>
                            <m:r>
                              <a:rPr lang="en-US">
                                <a:latin typeface="Cambria Math" panose="02040503050406030204" pitchFamily="18" charset="0"/>
                              </a:rPr>
                              <m:t>4</m:t>
                            </m:r>
                          </m:sup>
                        </m:sSup>
                      </m:den>
                    </m:f>
                    <m:r>
                      <a:rPr lang="en-US" b="0" i="1" smtClean="0">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Dynes/square cm</a:t>
                </a:r>
              </a:p>
            </p:txBody>
          </p:sp>
        </mc:Choice>
        <mc:Fallback xmlns="">
          <p:sp>
            <p:nvSpPr>
              <p:cNvPr id="3" name="TextBox 2">
                <a:extLst>
                  <a:ext uri="{FF2B5EF4-FFF2-40B4-BE49-F238E27FC236}">
                    <a16:creationId xmlns:a16="http://schemas.microsoft.com/office/drawing/2014/main" id="{C513B4E3-1C10-41AE-A8E2-694D17356A6C}"/>
                  </a:ext>
                </a:extLst>
              </p:cNvPr>
              <p:cNvSpPr txBox="1">
                <a:spLocks noRot="1" noChangeAspect="1" noMove="1" noResize="1" noEditPoints="1" noAdjustHandles="1" noChangeArrowheads="1" noChangeShapeType="1" noTextEdit="1"/>
              </p:cNvSpPr>
              <p:nvPr/>
            </p:nvSpPr>
            <p:spPr>
              <a:xfrm>
                <a:off x="1326129" y="1559814"/>
                <a:ext cx="8182191" cy="3730689"/>
              </a:xfrm>
              <a:prstGeom prst="rect">
                <a:avLst/>
              </a:prstGeom>
              <a:blipFill>
                <a:blip r:embed="rId3"/>
                <a:stretch>
                  <a:fillRect l="-671" t="-22059" b="-24510"/>
                </a:stretch>
              </a:blipFill>
            </p:spPr>
            <p:txBody>
              <a:bodyPr/>
              <a:lstStyle/>
              <a:p>
                <a:r>
                  <a:rPr lang="en-US">
                    <a:noFill/>
                  </a:rPr>
                  <a:t> </a:t>
                </a:r>
              </a:p>
            </p:txBody>
          </p:sp>
        </mc:Fallback>
      </mc:AlternateContent>
    </p:spTree>
    <p:extLst>
      <p:ext uri="{BB962C8B-B14F-4D97-AF65-F5344CB8AC3E}">
        <p14:creationId xmlns:p14="http://schemas.microsoft.com/office/powerpoint/2010/main" val="870951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B3EF4D6-026A-4D52-B916-967329EE3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4DB4846F-6AA5-4DB3-9581-D95F22BD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25" name="Freeform: Shape 24">
            <a:extLst>
              <a:ext uri="{FF2B5EF4-FFF2-40B4-BE49-F238E27FC236}">
                <a16:creationId xmlns:a16="http://schemas.microsoft.com/office/drawing/2014/main" id="{D54EC22E-2292-4292-A80B-E81DF64BF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0041"/>
            <a:ext cx="12192000" cy="5077959"/>
          </a:xfrm>
          <a:custGeom>
            <a:avLst/>
            <a:gdLst>
              <a:gd name="connsiteX0" fmla="*/ 12192000 w 12192000"/>
              <a:gd name="connsiteY0" fmla="*/ 0 h 5077959"/>
              <a:gd name="connsiteX1" fmla="*/ 12192000 w 12192000"/>
              <a:gd name="connsiteY1" fmla="*/ 1972152 h 5077959"/>
              <a:gd name="connsiteX2" fmla="*/ 12192000 w 12192000"/>
              <a:gd name="connsiteY2" fmla="*/ 2361342 h 5077959"/>
              <a:gd name="connsiteX3" fmla="*/ 12192000 w 12192000"/>
              <a:gd name="connsiteY3" fmla="*/ 5077959 h 5077959"/>
              <a:gd name="connsiteX4" fmla="*/ 0 w 12192000"/>
              <a:gd name="connsiteY4" fmla="*/ 5077959 h 5077959"/>
              <a:gd name="connsiteX5" fmla="*/ 0 w 12192000"/>
              <a:gd name="connsiteY5" fmla="*/ 2361342 h 5077959"/>
              <a:gd name="connsiteX6" fmla="*/ 0 w 12192000"/>
              <a:gd name="connsiteY6" fmla="*/ 1972152 h 5077959"/>
              <a:gd name="connsiteX7" fmla="*/ 0 w 12192000"/>
              <a:gd name="connsiteY7" fmla="*/ 12515 h 5077959"/>
              <a:gd name="connsiteX8" fmla="*/ 108623 w 12192000"/>
              <a:gd name="connsiteY8" fmla="*/ 29540 h 5077959"/>
              <a:gd name="connsiteX9" fmla="*/ 300195 w 12192000"/>
              <a:gd name="connsiteY9" fmla="*/ 56163 h 5077959"/>
              <a:gd name="connsiteX10" fmla="*/ 527528 w 12192000"/>
              <a:gd name="connsiteY10" fmla="*/ 88041 h 5077959"/>
              <a:gd name="connsiteX11" fmla="*/ 779127 w 12192000"/>
              <a:gd name="connsiteY11" fmla="*/ 121671 h 5077959"/>
              <a:gd name="connsiteX12" fmla="*/ 1062654 w 12192000"/>
              <a:gd name="connsiteY12" fmla="*/ 157052 h 5077959"/>
              <a:gd name="connsiteX13" fmla="*/ 1371726 w 12192000"/>
              <a:gd name="connsiteY13" fmla="*/ 194535 h 5077959"/>
              <a:gd name="connsiteX14" fmla="*/ 1707616 w 12192000"/>
              <a:gd name="connsiteY14" fmla="*/ 232018 h 5077959"/>
              <a:gd name="connsiteX15" fmla="*/ 2065219 w 12192000"/>
              <a:gd name="connsiteY15" fmla="*/ 270201 h 5077959"/>
              <a:gd name="connsiteX16" fmla="*/ 2450918 w 12192000"/>
              <a:gd name="connsiteY16" fmla="*/ 305583 h 5077959"/>
              <a:gd name="connsiteX17" fmla="*/ 2854496 w 12192000"/>
              <a:gd name="connsiteY17" fmla="*/ 339562 h 5077959"/>
              <a:gd name="connsiteX18" fmla="*/ 3281065 w 12192000"/>
              <a:gd name="connsiteY18" fmla="*/ 370390 h 5077959"/>
              <a:gd name="connsiteX19" fmla="*/ 3725514 w 12192000"/>
              <a:gd name="connsiteY19" fmla="*/ 399815 h 5077959"/>
              <a:gd name="connsiteX20" fmla="*/ 4189119 w 12192000"/>
              <a:gd name="connsiteY20" fmla="*/ 427490 h 5077959"/>
              <a:gd name="connsiteX21" fmla="*/ 4426671 w 12192000"/>
              <a:gd name="connsiteY21" fmla="*/ 437298 h 5077959"/>
              <a:gd name="connsiteX22" fmla="*/ 4669330 w 12192000"/>
              <a:gd name="connsiteY22" fmla="*/ 448158 h 5077959"/>
              <a:gd name="connsiteX23" fmla="*/ 4915819 w 12192000"/>
              <a:gd name="connsiteY23" fmla="*/ 458317 h 5077959"/>
              <a:gd name="connsiteX24" fmla="*/ 5163586 w 12192000"/>
              <a:gd name="connsiteY24" fmla="*/ 464973 h 5077959"/>
              <a:gd name="connsiteX25" fmla="*/ 5416461 w 12192000"/>
              <a:gd name="connsiteY25" fmla="*/ 470928 h 5077959"/>
              <a:gd name="connsiteX26" fmla="*/ 5671892 w 12192000"/>
              <a:gd name="connsiteY26" fmla="*/ 477234 h 5077959"/>
              <a:gd name="connsiteX27" fmla="*/ 5932430 w 12192000"/>
              <a:gd name="connsiteY27" fmla="*/ 481437 h 5077959"/>
              <a:gd name="connsiteX28" fmla="*/ 6195523 w 12192000"/>
              <a:gd name="connsiteY28" fmla="*/ 481437 h 5077959"/>
              <a:gd name="connsiteX29" fmla="*/ 6461170 w 12192000"/>
              <a:gd name="connsiteY29" fmla="*/ 483539 h 5077959"/>
              <a:gd name="connsiteX30" fmla="*/ 6729372 w 12192000"/>
              <a:gd name="connsiteY30" fmla="*/ 481437 h 5077959"/>
              <a:gd name="connsiteX31" fmla="*/ 7001406 w 12192000"/>
              <a:gd name="connsiteY31" fmla="*/ 477234 h 5077959"/>
              <a:gd name="connsiteX32" fmla="*/ 7273439 w 12192000"/>
              <a:gd name="connsiteY32" fmla="*/ 473380 h 5077959"/>
              <a:gd name="connsiteX33" fmla="*/ 7549303 w 12192000"/>
              <a:gd name="connsiteY33" fmla="*/ 464973 h 5077959"/>
              <a:gd name="connsiteX34" fmla="*/ 7827722 w 12192000"/>
              <a:gd name="connsiteY34" fmla="*/ 456215 h 5077959"/>
              <a:gd name="connsiteX35" fmla="*/ 8106140 w 12192000"/>
              <a:gd name="connsiteY35" fmla="*/ 446056 h 5077959"/>
              <a:gd name="connsiteX36" fmla="*/ 8387114 w 12192000"/>
              <a:gd name="connsiteY36" fmla="*/ 431694 h 5077959"/>
              <a:gd name="connsiteX37" fmla="*/ 8670640 w 12192000"/>
              <a:gd name="connsiteY37" fmla="*/ 414528 h 5077959"/>
              <a:gd name="connsiteX38" fmla="*/ 8955446 w 12192000"/>
              <a:gd name="connsiteY38" fmla="*/ 398064 h 5077959"/>
              <a:gd name="connsiteX39" fmla="*/ 9240250 w 12192000"/>
              <a:gd name="connsiteY39" fmla="*/ 377045 h 5077959"/>
              <a:gd name="connsiteX40" fmla="*/ 9528886 w 12192000"/>
              <a:gd name="connsiteY40" fmla="*/ 351823 h 5077959"/>
              <a:gd name="connsiteX41" fmla="*/ 9813691 w 12192000"/>
              <a:gd name="connsiteY41" fmla="*/ 326601 h 5077959"/>
              <a:gd name="connsiteX42" fmla="*/ 10103603 w 12192000"/>
              <a:gd name="connsiteY42" fmla="*/ 297525 h 5077959"/>
              <a:gd name="connsiteX43" fmla="*/ 10394794 w 12192000"/>
              <a:gd name="connsiteY43" fmla="*/ 265647 h 5077959"/>
              <a:gd name="connsiteX44" fmla="*/ 10682153 w 12192000"/>
              <a:gd name="connsiteY44" fmla="*/ 232018 h 5077959"/>
              <a:gd name="connsiteX45" fmla="*/ 10973344 w 12192000"/>
              <a:gd name="connsiteY45" fmla="*/ 192783 h 5077959"/>
              <a:gd name="connsiteX46" fmla="*/ 11263257 w 12192000"/>
              <a:gd name="connsiteY46" fmla="*/ 150746 h 5077959"/>
              <a:gd name="connsiteX47" fmla="*/ 11554448 w 12192000"/>
              <a:gd name="connsiteY47" fmla="*/ 109060 h 5077959"/>
              <a:gd name="connsiteX48" fmla="*/ 11844360 w 12192000"/>
              <a:gd name="connsiteY48" fmla="*/ 60367 h 5077959"/>
              <a:gd name="connsiteX49" fmla="*/ 12132996 w 12192000"/>
              <a:gd name="connsiteY49" fmla="*/ 10623 h 50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5077959">
                <a:moveTo>
                  <a:pt x="12192000" y="0"/>
                </a:moveTo>
                <a:lnTo>
                  <a:pt x="12192000" y="1972152"/>
                </a:lnTo>
                <a:lnTo>
                  <a:pt x="12192000" y="2361342"/>
                </a:lnTo>
                <a:lnTo>
                  <a:pt x="12192000" y="5077959"/>
                </a:lnTo>
                <a:lnTo>
                  <a:pt x="0" y="5077959"/>
                </a:lnTo>
                <a:lnTo>
                  <a:pt x="0" y="2361342"/>
                </a:lnTo>
                <a:lnTo>
                  <a:pt x="0" y="1972152"/>
                </a:lnTo>
                <a:lnTo>
                  <a:pt x="0" y="12515"/>
                </a:lnTo>
                <a:lnTo>
                  <a:pt x="108623" y="29540"/>
                </a:lnTo>
                <a:lnTo>
                  <a:pt x="300195" y="56163"/>
                </a:lnTo>
                <a:lnTo>
                  <a:pt x="527528" y="88041"/>
                </a:lnTo>
                <a:lnTo>
                  <a:pt x="779127" y="121671"/>
                </a:lnTo>
                <a:lnTo>
                  <a:pt x="1062654" y="157052"/>
                </a:lnTo>
                <a:lnTo>
                  <a:pt x="1371726" y="194535"/>
                </a:lnTo>
                <a:lnTo>
                  <a:pt x="1707616" y="232018"/>
                </a:lnTo>
                <a:lnTo>
                  <a:pt x="2065219" y="270201"/>
                </a:lnTo>
                <a:lnTo>
                  <a:pt x="2450918" y="305583"/>
                </a:lnTo>
                <a:lnTo>
                  <a:pt x="2854496" y="339562"/>
                </a:lnTo>
                <a:lnTo>
                  <a:pt x="3281065" y="370390"/>
                </a:lnTo>
                <a:lnTo>
                  <a:pt x="3725514" y="399815"/>
                </a:lnTo>
                <a:lnTo>
                  <a:pt x="4189119" y="427490"/>
                </a:lnTo>
                <a:lnTo>
                  <a:pt x="4426671" y="437298"/>
                </a:lnTo>
                <a:lnTo>
                  <a:pt x="4669330" y="448158"/>
                </a:lnTo>
                <a:lnTo>
                  <a:pt x="4915819" y="458317"/>
                </a:lnTo>
                <a:lnTo>
                  <a:pt x="5163586" y="464973"/>
                </a:lnTo>
                <a:lnTo>
                  <a:pt x="5416461" y="470928"/>
                </a:lnTo>
                <a:lnTo>
                  <a:pt x="5671892" y="477234"/>
                </a:lnTo>
                <a:lnTo>
                  <a:pt x="5932430" y="481437"/>
                </a:lnTo>
                <a:lnTo>
                  <a:pt x="6195523" y="481437"/>
                </a:lnTo>
                <a:lnTo>
                  <a:pt x="6461170" y="483539"/>
                </a:lnTo>
                <a:lnTo>
                  <a:pt x="6729372" y="481437"/>
                </a:lnTo>
                <a:lnTo>
                  <a:pt x="7001406" y="477234"/>
                </a:lnTo>
                <a:lnTo>
                  <a:pt x="7273439" y="473380"/>
                </a:lnTo>
                <a:lnTo>
                  <a:pt x="7549303" y="464973"/>
                </a:lnTo>
                <a:lnTo>
                  <a:pt x="7827722" y="456215"/>
                </a:lnTo>
                <a:lnTo>
                  <a:pt x="8106140" y="446056"/>
                </a:lnTo>
                <a:lnTo>
                  <a:pt x="8387114" y="431694"/>
                </a:lnTo>
                <a:lnTo>
                  <a:pt x="8670640" y="414528"/>
                </a:lnTo>
                <a:lnTo>
                  <a:pt x="8955446" y="398064"/>
                </a:lnTo>
                <a:lnTo>
                  <a:pt x="9240250" y="377045"/>
                </a:lnTo>
                <a:lnTo>
                  <a:pt x="9528886" y="351823"/>
                </a:lnTo>
                <a:lnTo>
                  <a:pt x="9813691" y="326601"/>
                </a:lnTo>
                <a:lnTo>
                  <a:pt x="10103603" y="297525"/>
                </a:lnTo>
                <a:lnTo>
                  <a:pt x="10394794" y="265647"/>
                </a:lnTo>
                <a:lnTo>
                  <a:pt x="10682153" y="232018"/>
                </a:lnTo>
                <a:lnTo>
                  <a:pt x="10973344" y="192783"/>
                </a:lnTo>
                <a:lnTo>
                  <a:pt x="11263257" y="150746"/>
                </a:lnTo>
                <a:lnTo>
                  <a:pt x="11554448" y="109060"/>
                </a:lnTo>
                <a:lnTo>
                  <a:pt x="11844360" y="60367"/>
                </a:lnTo>
                <a:lnTo>
                  <a:pt x="12132996" y="10623"/>
                </a:lnTo>
                <a:close/>
              </a:path>
            </a:pathLst>
          </a:custGeom>
          <a:solidFill>
            <a:srgbClr val="FFFFFF"/>
          </a:solid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CC1C7165-8A3A-44EB-88D0-4EFA36A00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A1081473-BB93-49A4-B605-4E2053739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accent1"/>
          </a:solidFill>
          <a:ln>
            <a:noFill/>
          </a:ln>
        </p:spPr>
      </p:sp>
      <p:sp>
        <p:nvSpPr>
          <p:cNvPr id="33" name="TextBox 32">
            <a:extLst>
              <a:ext uri="{FF2B5EF4-FFF2-40B4-BE49-F238E27FC236}">
                <a16:creationId xmlns:a16="http://schemas.microsoft.com/office/drawing/2014/main" id="{43DB04C9-6485-4979-B980-9D97460E53D6}"/>
              </a:ext>
            </a:extLst>
          </p:cNvPr>
          <p:cNvSpPr txBox="1"/>
          <p:nvPr/>
        </p:nvSpPr>
        <p:spPr>
          <a:xfrm>
            <a:off x="660266" y="1826826"/>
            <a:ext cx="7879465" cy="4613058"/>
          </a:xfrm>
          <a:prstGeom prst="rect">
            <a:avLst/>
          </a:prstGeom>
          <a:noFill/>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where:</a:t>
            </a:r>
          </a:p>
          <a:p>
            <a:pPr algn="just">
              <a:lnSpc>
                <a:spcPct val="150000"/>
              </a:lnSpc>
            </a:pPr>
            <a:r>
              <a:rPr lang="en-US" dirty="0">
                <a:latin typeface="Times New Roman" panose="02020603050405020304" pitchFamily="18" charset="0"/>
                <a:cs typeface="Times New Roman" panose="02020603050405020304" pitchFamily="18" charset="0"/>
              </a:rPr>
              <a:t>L = Length of the wire</a:t>
            </a:r>
          </a:p>
          <a:p>
            <a:pPr algn="just">
              <a:lnSpc>
                <a:spcPct val="150000"/>
              </a:lnSpc>
            </a:pPr>
            <a:r>
              <a:rPr lang="en-US" dirty="0">
                <a:latin typeface="Times New Roman" panose="02020603050405020304" pitchFamily="18" charset="0"/>
                <a:cs typeface="Times New Roman" panose="02020603050405020304" pitchFamily="18" charset="0"/>
              </a:rPr>
              <a:t>R = Radius of the wire</a:t>
            </a:r>
          </a:p>
          <a:p>
            <a:pPr algn="just">
              <a:lnSpc>
                <a:spcPct val="150000"/>
              </a:lnSpc>
            </a:pPr>
            <a:r>
              <a:rPr lang="en-US" dirty="0">
                <a:latin typeface="Times New Roman" panose="02020603050405020304" pitchFamily="18" charset="0"/>
                <a:cs typeface="Times New Roman" panose="02020603050405020304" pitchFamily="18" charset="0"/>
              </a:rPr>
              <a:t>By determining T, I and C, we can compute the modulus of rigidity </a:t>
            </a:r>
            <a:r>
              <a:rPr lang="el-GR" dirty="0">
                <a:latin typeface="Times New Roman" panose="02020603050405020304" pitchFamily="18" charset="0"/>
                <a:cs typeface="Times New Roman" panose="02020603050405020304" pitchFamily="18" charset="0"/>
              </a:rPr>
              <a:t>η.</a:t>
            </a:r>
          </a:p>
          <a:p>
            <a:pPr algn="just">
              <a:lnSpc>
                <a:spcPct val="150000"/>
              </a:lnSpc>
            </a:pPr>
            <a:r>
              <a:rPr lang="en-US" b="1" dirty="0">
                <a:latin typeface="Times New Roman" panose="02020603050405020304" pitchFamily="18" charset="0"/>
                <a:cs typeface="Times New Roman" panose="02020603050405020304" pitchFamily="18" charset="0"/>
              </a:rPr>
              <a:t>Apparatus</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Torsion pendulum setup</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Circular disc</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Stopwatch</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Vernier calipers</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Screw gauge</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Meter scale</a:t>
            </a:r>
          </a:p>
        </p:txBody>
      </p:sp>
    </p:spTree>
    <p:extLst>
      <p:ext uri="{BB962C8B-B14F-4D97-AF65-F5344CB8AC3E}">
        <p14:creationId xmlns:p14="http://schemas.microsoft.com/office/powerpoint/2010/main" val="222679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46B320DB-A607-5DBA-AE45-7AD3D38F766F}"/>
              </a:ext>
            </a:extLst>
          </p:cNvPr>
          <p:cNvGraphicFramePr/>
          <p:nvPr>
            <p:extLst>
              <p:ext uri="{D42A27DB-BD31-4B8C-83A1-F6EECF244321}">
                <p14:modId xmlns:p14="http://schemas.microsoft.com/office/powerpoint/2010/main" val="4067842855"/>
              </p:ext>
            </p:extLst>
          </p:nvPr>
        </p:nvGraphicFramePr>
        <p:xfrm>
          <a:off x="627926" y="951403"/>
          <a:ext cx="9939759" cy="5241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436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15DF90-F021-41CC-9CD9-F0E953B67841}"/>
              </a:ext>
            </a:extLst>
          </p:cNvPr>
          <p:cNvGraphicFramePr>
            <a:graphicFrameLocks noGrp="1"/>
          </p:cNvGraphicFramePr>
          <p:nvPr>
            <p:extLst>
              <p:ext uri="{D42A27DB-BD31-4B8C-83A1-F6EECF244321}">
                <p14:modId xmlns:p14="http://schemas.microsoft.com/office/powerpoint/2010/main" val="678773393"/>
              </p:ext>
            </p:extLst>
          </p:nvPr>
        </p:nvGraphicFramePr>
        <p:xfrm>
          <a:off x="775502" y="1200873"/>
          <a:ext cx="10382490" cy="4456254"/>
        </p:xfrm>
        <a:graphic>
          <a:graphicData uri="http://schemas.openxmlformats.org/drawingml/2006/table">
            <a:tbl>
              <a:tblPr firstRow="1" bandRow="1">
                <a:tableStyleId>{5C22544A-7EE6-4342-B048-85BDC9FD1C3A}</a:tableStyleId>
              </a:tblPr>
              <a:tblGrid>
                <a:gridCol w="1730415">
                  <a:extLst>
                    <a:ext uri="{9D8B030D-6E8A-4147-A177-3AD203B41FA5}">
                      <a16:colId xmlns:a16="http://schemas.microsoft.com/office/drawing/2014/main" val="20000"/>
                    </a:ext>
                  </a:extLst>
                </a:gridCol>
                <a:gridCol w="1730415">
                  <a:extLst>
                    <a:ext uri="{9D8B030D-6E8A-4147-A177-3AD203B41FA5}">
                      <a16:colId xmlns:a16="http://schemas.microsoft.com/office/drawing/2014/main" val="20001"/>
                    </a:ext>
                  </a:extLst>
                </a:gridCol>
                <a:gridCol w="1730415">
                  <a:extLst>
                    <a:ext uri="{9D8B030D-6E8A-4147-A177-3AD203B41FA5}">
                      <a16:colId xmlns:a16="http://schemas.microsoft.com/office/drawing/2014/main" val="20002"/>
                    </a:ext>
                  </a:extLst>
                </a:gridCol>
                <a:gridCol w="1730415">
                  <a:extLst>
                    <a:ext uri="{9D8B030D-6E8A-4147-A177-3AD203B41FA5}">
                      <a16:colId xmlns:a16="http://schemas.microsoft.com/office/drawing/2014/main" val="20003"/>
                    </a:ext>
                  </a:extLst>
                </a:gridCol>
                <a:gridCol w="1730415">
                  <a:extLst>
                    <a:ext uri="{9D8B030D-6E8A-4147-A177-3AD203B41FA5}">
                      <a16:colId xmlns:a16="http://schemas.microsoft.com/office/drawing/2014/main" val="20004"/>
                    </a:ext>
                  </a:extLst>
                </a:gridCol>
                <a:gridCol w="1730415">
                  <a:extLst>
                    <a:ext uri="{9D8B030D-6E8A-4147-A177-3AD203B41FA5}">
                      <a16:colId xmlns:a16="http://schemas.microsoft.com/office/drawing/2014/main" val="20005"/>
                    </a:ext>
                  </a:extLst>
                </a:gridCol>
              </a:tblGrid>
              <a:tr h="1604839">
                <a:tc>
                  <a:txBody>
                    <a:bodyPr/>
                    <a:lstStyle/>
                    <a:p>
                      <a:pPr>
                        <a:lnSpc>
                          <a:spcPct val="150000"/>
                        </a:lnSpc>
                      </a:pPr>
                      <a:r>
                        <a:rPr lang="en-US">
                          <a:latin typeface="Times New Roman" panose="02020603050405020304" pitchFamily="18" charset="0"/>
                          <a:cs typeface="Times New Roman" panose="02020603050405020304" pitchFamily="18" charset="0"/>
                        </a:rPr>
                        <a:t>Serial No.</a:t>
                      </a:r>
                    </a:p>
                  </a:txBody>
                  <a:tcPr/>
                </a:tc>
                <a:tc>
                  <a:txBody>
                    <a:bodyPr/>
                    <a:lstStyle/>
                    <a:p>
                      <a:pPr>
                        <a:lnSpc>
                          <a:spcPct val="150000"/>
                        </a:lnSpc>
                      </a:pPr>
                      <a:r>
                        <a:rPr lang="en-US">
                          <a:latin typeface="Times New Roman" panose="02020603050405020304" pitchFamily="18" charset="0"/>
                          <a:cs typeface="Times New Roman" panose="02020603050405020304" pitchFamily="18" charset="0"/>
                        </a:rPr>
                        <a:t>Length of Wire (m)</a:t>
                      </a:r>
                      <a:endParaRPr lang="en-US"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a:latin typeface="Times New Roman" panose="02020603050405020304" pitchFamily="18" charset="0"/>
                          <a:cs typeface="Times New Roman" panose="02020603050405020304" pitchFamily="18" charset="0"/>
                        </a:rPr>
                        <a:t>Radius of Wire (m)</a:t>
                      </a:r>
                    </a:p>
                  </a:txBody>
                  <a:tcPr/>
                </a:tc>
                <a:tc>
                  <a:txBody>
                    <a:bodyPr/>
                    <a:lstStyle/>
                    <a:p>
                      <a:pPr>
                        <a:lnSpc>
                          <a:spcPct val="150000"/>
                        </a:lnSpc>
                      </a:pPr>
                      <a:r>
                        <a:rPr lang="en-US">
                          <a:latin typeface="Times New Roman" panose="02020603050405020304" pitchFamily="18" charset="0"/>
                          <a:cs typeface="Times New Roman" panose="02020603050405020304" pitchFamily="18" charset="0"/>
                        </a:rPr>
                        <a:t>Time for 10 Oscillations (s)</a:t>
                      </a:r>
                    </a:p>
                  </a:txBody>
                  <a:tcPr/>
                </a:tc>
                <a:tc>
                  <a:txBody>
                    <a:bodyPr/>
                    <a:lstStyle/>
                    <a:p>
                      <a:pPr>
                        <a:lnSpc>
                          <a:spcPct val="150000"/>
                        </a:lnSpc>
                      </a:pPr>
                      <a:r>
                        <a:rPr lang="en-US">
                          <a:latin typeface="Times New Roman" panose="02020603050405020304" pitchFamily="18" charset="0"/>
                          <a:cs typeface="Times New Roman" panose="02020603050405020304" pitchFamily="18" charset="0"/>
                        </a:rPr>
                        <a:t>Time Period (T) (s)</a:t>
                      </a:r>
                    </a:p>
                  </a:txBody>
                  <a:tcPr/>
                </a:tc>
                <a:tc>
                  <a:txBody>
                    <a:bodyPr/>
                    <a:lstStyle/>
                    <a:p>
                      <a:pPr>
                        <a:lnSpc>
                          <a:spcPct val="150000"/>
                        </a:lnSpc>
                      </a:pPr>
                      <a:r>
                        <a:rPr lang="en-US">
                          <a:latin typeface="Times New Roman" panose="02020603050405020304" pitchFamily="18" charset="0"/>
                          <a:cs typeface="Times New Roman" panose="02020603050405020304" pitchFamily="18" charset="0"/>
                        </a:rPr>
                        <a:t>Modulus of Rigidity (η) (N/m²)</a:t>
                      </a:r>
                    </a:p>
                  </a:txBody>
                  <a:tcPr/>
                </a:tc>
                <a:extLst>
                  <a:ext uri="{0D108BD9-81ED-4DB2-BD59-A6C34878D82A}">
                    <a16:rowId xmlns:a16="http://schemas.microsoft.com/office/drawing/2014/main" val="10000"/>
                  </a:ext>
                </a:extLst>
              </a:tr>
              <a:tr h="570283">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570283">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70283">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570283">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570283">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a:latin typeface="Times New Roman" panose="02020603050405020304" pitchFamily="18" charset="0"/>
                        <a:cs typeface="Times New Roman" panose="02020603050405020304" pitchFamily="18" charset="0"/>
                      </a:endParaRPr>
                    </a:p>
                  </a:txBody>
                  <a:tcPr/>
                </a:tc>
                <a:tc>
                  <a:txBody>
                    <a:bodyPr/>
                    <a:lstStyle/>
                    <a:p>
                      <a:pPr>
                        <a:lnSpc>
                          <a:spcPct val="150000"/>
                        </a:lnSpc>
                      </a:pP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42869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4" name="Freeform: Shape 13">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grpSp>
        <p:nvGrpSpPr>
          <p:cNvPr id="2" name="Group 1">
            <a:extLst>
              <a:ext uri="{FF2B5EF4-FFF2-40B4-BE49-F238E27FC236}">
                <a16:creationId xmlns:a16="http://schemas.microsoft.com/office/drawing/2014/main" id="{652A832F-A968-4DC4-9D99-C462001915FB}"/>
              </a:ext>
            </a:extLst>
          </p:cNvPr>
          <p:cNvGrpSpPr/>
          <p:nvPr/>
        </p:nvGrpSpPr>
        <p:grpSpPr>
          <a:xfrm>
            <a:off x="3008759" y="1503260"/>
            <a:ext cx="8539776" cy="3851480"/>
            <a:chOff x="1290632" y="823676"/>
            <a:chExt cx="8651321" cy="6189135"/>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72529">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5</a:t>
              </a:r>
              <a:r>
                <a:rPr lang="en-US" b="1" kern="1200" baseline="30000" dirty="0">
                  <a:solidFill>
                    <a:schemeClr val="tx1"/>
                  </a:solidFill>
                  <a:latin typeface="Times New Roman" panose="02020603050405020304" pitchFamily="18" charset="0"/>
                  <a:ea typeface="+mn-ea"/>
                  <a:cs typeface="Times New Roman" panose="02020603050405020304" pitchFamily="18" charset="0"/>
                </a:rPr>
                <a:t>th</a:t>
              </a:r>
              <a:r>
                <a:rPr lang="en-US" b="1" kern="1200" dirty="0">
                  <a:solidFill>
                    <a:schemeClr val="tx1"/>
                  </a:solidFill>
                  <a:latin typeface="Times New Roman" panose="02020603050405020304" pitchFamily="18" charset="0"/>
                  <a:ea typeface="+mn-ea"/>
                  <a:cs typeface="Times New Roman" panose="02020603050405020304" pitchFamily="18" charset="0"/>
                </a:rPr>
                <a:t> Week</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290632" y="4303839"/>
              <a:ext cx="8651321" cy="2708972"/>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72529">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Topic: </a:t>
              </a:r>
            </a:p>
            <a:p>
              <a:pPr algn="ctr" defTabSz="406908">
                <a:lnSpc>
                  <a:spcPct val="150000"/>
                </a:lnSpc>
                <a:spcBef>
                  <a:spcPts val="890"/>
                </a:spcBef>
                <a:buClr>
                  <a:schemeClr val="accent1"/>
                </a:buClr>
                <a:buSzPct val="80000"/>
              </a:pPr>
              <a:r>
                <a:rPr lang="en-US" kern="1200" dirty="0">
                  <a:solidFill>
                    <a:schemeClr val="tx1">
                      <a:hueOff val="0"/>
                      <a:satOff val="0"/>
                      <a:lumOff val="0"/>
                      <a:alphaOff val="0"/>
                    </a:schemeClr>
                  </a:solidFill>
                  <a:latin typeface="Times New Roman" panose="02020603050405020304" pitchFamily="18" charset="0"/>
                  <a:ea typeface="+mn-ea"/>
                  <a:cs typeface="Times New Roman" panose="02020603050405020304" pitchFamily="18" charset="0"/>
                </a:rPr>
                <a:t>Determination of the specific resistance of a wire using a meter Bridge</a:t>
              </a:r>
              <a:endParaRPr lang="en-US" dirty="0">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95806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288E49-84CD-4FA4-A8C1-5D1575C23042}"/>
              </a:ext>
            </a:extLst>
          </p:cNvPr>
          <p:cNvSpPr txBox="1"/>
          <p:nvPr/>
        </p:nvSpPr>
        <p:spPr>
          <a:xfrm>
            <a:off x="1264535" y="874815"/>
            <a:ext cx="8469774" cy="5444054"/>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dirty="0">
                <a:latin typeface="Times New Roman" panose="02020603050405020304" pitchFamily="18" charset="0"/>
                <a:ea typeface="Calibri" panose="020F0502020204030204" pitchFamily="34" charset="0"/>
                <a:cs typeface="Times New Roman" panose="02020603050405020304" pitchFamily="18" charset="0"/>
              </a:rPr>
              <a:t>E</a:t>
            </a:r>
            <a:r>
              <a:rPr lang="en-US" dirty="0">
                <a:effectLst/>
                <a:latin typeface="Times New Roman" panose="02020603050405020304" pitchFamily="18" charset="0"/>
                <a:ea typeface="Calibri" panose="020F0502020204030204" pitchFamily="34" charset="0"/>
                <a:cs typeface="Times New Roman" panose="02020603050405020304" pitchFamily="18" charset="0"/>
              </a:rPr>
              <a:t>xperiment Name: </a:t>
            </a:r>
          </a:p>
          <a:p>
            <a:pPr algn="just">
              <a:lnSpc>
                <a:spcPct val="15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Determination of the Specific Resistance of a Wire Using a Meter Bridge</a:t>
            </a:r>
          </a:p>
          <a:p>
            <a:pPr algn="just">
              <a:lnSpc>
                <a:spcPct val="15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Theory:</a:t>
            </a:r>
          </a:p>
          <a:p>
            <a:pPr algn="just">
              <a:lnSpc>
                <a:spcPct val="15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A meter bridge is based on the principle of the Wheatstone bridge, which states that:</a:t>
            </a:r>
          </a:p>
          <a:p>
            <a:pPr algn="just">
              <a:lnSpc>
                <a:spcPct val="150000"/>
              </a:lnSpc>
            </a:pPr>
            <a:r>
              <a:rPr lang="en-US" dirty="0">
                <a:latin typeface="Times New Roman" panose="02020603050405020304" pitchFamily="18" charset="0"/>
                <a:cs typeface="Times New Roman" panose="02020603050405020304" pitchFamily="18" charset="0"/>
              </a:rPr>
              <a:t>A meter bridge is based on the principle of the Wheatstone bridge, which states that:</a:t>
            </a:r>
          </a:p>
          <a:p>
            <a:pPr algn="just">
              <a:lnSpc>
                <a:spcPct val="150000"/>
              </a:lnSpc>
            </a:pPr>
            <a:r>
              <a:rPr lang="en-US" dirty="0">
                <a:latin typeface="Times New Roman" panose="02020603050405020304" pitchFamily="18" charset="0"/>
                <a:cs typeface="Times New Roman" panose="02020603050405020304" pitchFamily="18" charset="0"/>
              </a:rPr>
              <a:t>(R1 / R2) = (L1 / L2)</a:t>
            </a:r>
          </a:p>
          <a:p>
            <a:pPr algn="just">
              <a:lnSpc>
                <a:spcPct val="150000"/>
              </a:lnSpc>
            </a:pPr>
            <a:r>
              <a:rPr lang="en-US" dirty="0">
                <a:latin typeface="Times New Roman" panose="02020603050405020304" pitchFamily="18" charset="0"/>
                <a:cs typeface="Times New Roman" panose="02020603050405020304" pitchFamily="18" charset="0"/>
              </a:rPr>
              <a:t>Using this principle, the resistance of the given wire (R) is determined and then its specific resistance (ρ) is calculated using:</a:t>
            </a:r>
          </a:p>
          <a:p>
            <a:pPr algn="just">
              <a:lnSpc>
                <a:spcPct val="150000"/>
              </a:lnSpc>
            </a:pPr>
            <a:r>
              <a:rPr lang="en-US" dirty="0">
                <a:latin typeface="Times New Roman" panose="02020603050405020304" pitchFamily="18" charset="0"/>
                <a:cs typeface="Times New Roman" panose="02020603050405020304" pitchFamily="18" charset="0"/>
              </a:rPr>
              <a:t>ρ = (R × A) / L</a:t>
            </a:r>
          </a:p>
          <a:p>
            <a:pPr>
              <a:lnSpc>
                <a:spcPct val="150000"/>
              </a:lnSpc>
            </a:pPr>
            <a:r>
              <a:rPr lang="en-US" dirty="0">
                <a:latin typeface="Times New Roman" panose="02020603050405020304" pitchFamily="18" charset="0"/>
                <a:cs typeface="Times New Roman" panose="02020603050405020304" pitchFamily="18" charset="0"/>
              </a:rPr>
              <a:t>where:</a:t>
            </a:r>
          </a:p>
          <a:p>
            <a:pPr>
              <a:lnSpc>
                <a:spcPct val="150000"/>
              </a:lnSpc>
            </a:pPr>
            <a:r>
              <a:rPr lang="en-US" dirty="0">
                <a:latin typeface="Times New Roman" panose="02020603050405020304" pitchFamily="18" charset="0"/>
                <a:cs typeface="Times New Roman" panose="02020603050405020304" pitchFamily="18" charset="0"/>
              </a:rPr>
              <a:t>R = Resistance of the wire</a:t>
            </a:r>
          </a:p>
          <a:p>
            <a:pPr>
              <a:lnSpc>
                <a:spcPct val="150000"/>
              </a:lnSpc>
            </a:pPr>
            <a:r>
              <a:rPr lang="en-US" dirty="0">
                <a:latin typeface="Times New Roman" panose="02020603050405020304" pitchFamily="18" charset="0"/>
                <a:cs typeface="Times New Roman" panose="02020603050405020304" pitchFamily="18" charset="0"/>
              </a:rPr>
              <a:t>A = Cross-sectional area of the wire</a:t>
            </a:r>
          </a:p>
          <a:p>
            <a:pPr>
              <a:lnSpc>
                <a:spcPct val="150000"/>
              </a:lnSpc>
            </a:pPr>
            <a:r>
              <a:rPr lang="en-US" dirty="0">
                <a:latin typeface="Times New Roman" panose="02020603050405020304" pitchFamily="18" charset="0"/>
                <a:cs typeface="Times New Roman" panose="02020603050405020304" pitchFamily="18" charset="0"/>
              </a:rPr>
              <a:t>L = Length of the wire</a:t>
            </a:r>
          </a:p>
        </p:txBody>
      </p:sp>
    </p:spTree>
    <p:extLst>
      <p:ext uri="{BB962C8B-B14F-4D97-AF65-F5344CB8AC3E}">
        <p14:creationId xmlns:p14="http://schemas.microsoft.com/office/powerpoint/2010/main" val="1479225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60B9DD-0590-4C94-984A-1B52C85F95FB}"/>
              </a:ext>
            </a:extLst>
          </p:cNvPr>
          <p:cNvSpPr txBox="1"/>
          <p:nvPr/>
        </p:nvSpPr>
        <p:spPr>
          <a:xfrm>
            <a:off x="1090914" y="402632"/>
            <a:ext cx="9025360" cy="6275051"/>
          </a:xfrm>
          <a:prstGeom prst="rect">
            <a:avLst/>
          </a:prstGeom>
          <a:noFill/>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Apparatus</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Meter bridge</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Galvanometer</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Battery</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Resistance box</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Connecting wires</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Vernier calipers</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Screw gauge</a:t>
            </a:r>
          </a:p>
          <a:p>
            <a:pPr algn="just">
              <a:lnSpc>
                <a:spcPct val="150000"/>
              </a:lnSpc>
            </a:pPr>
            <a:endParaRPr lang="en-US"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Procedure</a:t>
            </a:r>
          </a:p>
          <a:p>
            <a:pPr algn="just">
              <a:lnSpc>
                <a:spcPct val="150000"/>
              </a:lnSpc>
            </a:pPr>
            <a:r>
              <a:rPr lang="en-US" dirty="0">
                <a:latin typeface="Times New Roman" panose="02020603050405020304" pitchFamily="18" charset="0"/>
                <a:cs typeface="Times New Roman" panose="02020603050405020304" pitchFamily="18" charset="0"/>
              </a:rPr>
              <a:t>1. Connect the unknown resistance (wire) in the right gap of the meter bridge.</a:t>
            </a:r>
          </a:p>
          <a:p>
            <a:pPr algn="just">
              <a:lnSpc>
                <a:spcPct val="150000"/>
              </a:lnSpc>
            </a:pPr>
            <a:r>
              <a:rPr lang="en-US" dirty="0">
                <a:latin typeface="Times New Roman" panose="02020603050405020304" pitchFamily="18" charset="0"/>
                <a:cs typeface="Times New Roman" panose="02020603050405020304" pitchFamily="18" charset="0"/>
              </a:rPr>
              <a:t>2. Place a known resistance in the left gap.</a:t>
            </a:r>
          </a:p>
          <a:p>
            <a:pPr algn="just">
              <a:lnSpc>
                <a:spcPct val="150000"/>
              </a:lnSpc>
            </a:pPr>
            <a:r>
              <a:rPr lang="en-US" dirty="0">
                <a:latin typeface="Times New Roman" panose="02020603050405020304" pitchFamily="18" charset="0"/>
                <a:cs typeface="Times New Roman" panose="02020603050405020304" pitchFamily="18" charset="0"/>
              </a:rPr>
              <a:t>3. Connect the battery, galvanometer, and jockey to form a Wheatstone bridge circuit.</a:t>
            </a:r>
          </a:p>
          <a:p>
            <a:pPr algn="just">
              <a:lnSpc>
                <a:spcPct val="150000"/>
              </a:lnSpc>
            </a:pPr>
            <a:r>
              <a:rPr lang="en-US" dirty="0">
                <a:latin typeface="Times New Roman" panose="02020603050405020304" pitchFamily="18" charset="0"/>
                <a:cs typeface="Times New Roman" panose="02020603050405020304" pitchFamily="18" charset="0"/>
              </a:rPr>
              <a:t>4. Slide the jockey along the wire until the galvanometer shows zero deflection.</a:t>
            </a:r>
          </a:p>
          <a:p>
            <a:pPr algn="just">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140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 Find Resistance Of A Given Wire Using Metre Bridge - Physics Practical">
            <a:extLst>
              <a:ext uri="{FF2B5EF4-FFF2-40B4-BE49-F238E27FC236}">
                <a16:creationId xmlns:a16="http://schemas.microsoft.com/office/drawing/2014/main" id="{0E8E4B03-46B6-46A0-AB4D-B2D0425168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9" t="8358" r="329" b="9225"/>
          <a:stretch/>
        </p:blipFill>
        <p:spPr bwMode="auto">
          <a:xfrm>
            <a:off x="1099594" y="371373"/>
            <a:ext cx="8681014" cy="634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70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0" name="TextBox 19">
            <a:extLst>
              <a:ext uri="{FF2B5EF4-FFF2-40B4-BE49-F238E27FC236}">
                <a16:creationId xmlns:a16="http://schemas.microsoft.com/office/drawing/2014/main" id="{A141C34B-4394-4589-9E76-A141EB09046E}"/>
              </a:ext>
            </a:extLst>
          </p:cNvPr>
          <p:cNvSpPr txBox="1"/>
          <p:nvPr/>
        </p:nvSpPr>
        <p:spPr>
          <a:xfrm>
            <a:off x="5507516" y="1818317"/>
            <a:ext cx="5264585" cy="2535566"/>
          </a:xfrm>
          <a:prstGeom prst="rect">
            <a:avLst/>
          </a:prstGeom>
          <a:noFill/>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5. Note the balancing length (L1 and L2).</a:t>
            </a:r>
          </a:p>
          <a:p>
            <a:pPr algn="just">
              <a:lnSpc>
                <a:spcPct val="150000"/>
              </a:lnSpc>
            </a:pPr>
            <a:r>
              <a:rPr lang="en-US" dirty="0">
                <a:latin typeface="Times New Roman" panose="02020603050405020304" pitchFamily="18" charset="0"/>
                <a:cs typeface="Times New Roman" panose="02020603050405020304" pitchFamily="18" charset="0"/>
              </a:rPr>
              <a:t>6. Calculate R using the Wheatstone bridge principle.</a:t>
            </a:r>
          </a:p>
          <a:p>
            <a:pPr algn="just">
              <a:lnSpc>
                <a:spcPct val="150000"/>
              </a:lnSpc>
            </a:pPr>
            <a:r>
              <a:rPr lang="en-US" dirty="0">
                <a:latin typeface="Times New Roman" panose="02020603050405020304" pitchFamily="18" charset="0"/>
                <a:cs typeface="Times New Roman" panose="02020603050405020304" pitchFamily="18" charset="0"/>
              </a:rPr>
              <a:t>7. Measure the diameter of the wire using a screw gauge and compute the cross-sectional area (A).</a:t>
            </a:r>
          </a:p>
          <a:p>
            <a:pPr algn="just">
              <a:lnSpc>
                <a:spcPct val="150000"/>
              </a:lnSpc>
            </a:pPr>
            <a:r>
              <a:rPr lang="en-US" dirty="0">
                <a:latin typeface="Times New Roman" panose="02020603050405020304" pitchFamily="18" charset="0"/>
                <a:cs typeface="Times New Roman" panose="02020603050405020304" pitchFamily="18" charset="0"/>
              </a:rPr>
              <a:t>8. Compute the specific resistance (ρ) using the formula.</a:t>
            </a:r>
          </a:p>
        </p:txBody>
      </p:sp>
    </p:spTree>
    <p:extLst>
      <p:ext uri="{BB962C8B-B14F-4D97-AF65-F5344CB8AC3E}">
        <p14:creationId xmlns:p14="http://schemas.microsoft.com/office/powerpoint/2010/main" val="363516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 name="Table 1">
            <a:extLst>
              <a:ext uri="{FF2B5EF4-FFF2-40B4-BE49-F238E27FC236}">
                <a16:creationId xmlns:a16="http://schemas.microsoft.com/office/drawing/2014/main" id="{D5FB8E74-F890-43C6-A37A-7B8E910C7105}"/>
              </a:ext>
            </a:extLst>
          </p:cNvPr>
          <p:cNvGraphicFramePr>
            <a:graphicFrameLocks noGrp="1"/>
          </p:cNvGraphicFramePr>
          <p:nvPr>
            <p:extLst>
              <p:ext uri="{D42A27DB-BD31-4B8C-83A1-F6EECF244321}">
                <p14:modId xmlns:p14="http://schemas.microsoft.com/office/powerpoint/2010/main" val="2826923079"/>
              </p:ext>
            </p:extLst>
          </p:nvPr>
        </p:nvGraphicFramePr>
        <p:xfrm>
          <a:off x="1126066" y="1479109"/>
          <a:ext cx="10035040" cy="3893639"/>
        </p:xfrm>
        <a:graphic>
          <a:graphicData uri="http://schemas.openxmlformats.org/drawingml/2006/table">
            <a:tbl>
              <a:tblPr firstRow="1" bandRow="1">
                <a:tableStyleId>{5C22544A-7EE6-4342-B048-85BDC9FD1C3A}</a:tableStyleId>
              </a:tblPr>
              <a:tblGrid>
                <a:gridCol w="1979816">
                  <a:extLst>
                    <a:ext uri="{9D8B030D-6E8A-4147-A177-3AD203B41FA5}">
                      <a16:colId xmlns:a16="http://schemas.microsoft.com/office/drawing/2014/main" val="20000"/>
                    </a:ext>
                  </a:extLst>
                </a:gridCol>
                <a:gridCol w="1979816">
                  <a:extLst>
                    <a:ext uri="{9D8B030D-6E8A-4147-A177-3AD203B41FA5}">
                      <a16:colId xmlns:a16="http://schemas.microsoft.com/office/drawing/2014/main" val="20001"/>
                    </a:ext>
                  </a:extLst>
                </a:gridCol>
                <a:gridCol w="1979816">
                  <a:extLst>
                    <a:ext uri="{9D8B030D-6E8A-4147-A177-3AD203B41FA5}">
                      <a16:colId xmlns:a16="http://schemas.microsoft.com/office/drawing/2014/main" val="20002"/>
                    </a:ext>
                  </a:extLst>
                </a:gridCol>
                <a:gridCol w="2038248">
                  <a:extLst>
                    <a:ext uri="{9D8B030D-6E8A-4147-A177-3AD203B41FA5}">
                      <a16:colId xmlns:a16="http://schemas.microsoft.com/office/drawing/2014/main" val="20003"/>
                    </a:ext>
                  </a:extLst>
                </a:gridCol>
                <a:gridCol w="2057344">
                  <a:extLst>
                    <a:ext uri="{9D8B030D-6E8A-4147-A177-3AD203B41FA5}">
                      <a16:colId xmlns:a16="http://schemas.microsoft.com/office/drawing/2014/main" val="20004"/>
                    </a:ext>
                  </a:extLst>
                </a:gridCol>
              </a:tblGrid>
              <a:tr h="1143894">
                <a:tc>
                  <a:txBody>
                    <a:bodyPr/>
                    <a:lstStyle/>
                    <a:p>
                      <a:pPr algn="ctr">
                        <a:lnSpc>
                          <a:spcPct val="150000"/>
                        </a:lnSpc>
                      </a:pPr>
                      <a:r>
                        <a:rPr lang="en-US" sz="1800">
                          <a:latin typeface="Times New Roman" panose="02020603050405020304" pitchFamily="18" charset="0"/>
                          <a:cs typeface="Times New Roman" panose="02020603050405020304" pitchFamily="18" charset="0"/>
                        </a:rPr>
                        <a:t>Serial No.</a:t>
                      </a:r>
                    </a:p>
                  </a:txBody>
                  <a:tcPr marL="109990" marR="109990" marT="54995" marB="54995"/>
                </a:tc>
                <a:tc>
                  <a:txBody>
                    <a:bodyPr/>
                    <a:lstStyle/>
                    <a:p>
                      <a:pPr algn="ctr">
                        <a:lnSpc>
                          <a:spcPct val="150000"/>
                        </a:lnSpc>
                      </a:pPr>
                      <a:r>
                        <a:rPr lang="en-US" sz="1800">
                          <a:latin typeface="Times New Roman" panose="02020603050405020304" pitchFamily="18" charset="0"/>
                          <a:cs typeface="Times New Roman" panose="02020603050405020304" pitchFamily="18" charset="0"/>
                        </a:rPr>
                        <a:t>Balancing Length L1 (cm)</a:t>
                      </a:r>
                    </a:p>
                  </a:txBody>
                  <a:tcPr marL="109990" marR="109990" marT="54995" marB="54995"/>
                </a:tc>
                <a:tc>
                  <a:txBody>
                    <a:bodyPr/>
                    <a:lstStyle/>
                    <a:p>
                      <a:pPr algn="ctr">
                        <a:lnSpc>
                          <a:spcPct val="150000"/>
                        </a:lnSpc>
                      </a:pPr>
                      <a:r>
                        <a:rPr lang="en-US" sz="1800">
                          <a:latin typeface="Times New Roman" panose="02020603050405020304" pitchFamily="18" charset="0"/>
                          <a:cs typeface="Times New Roman" panose="02020603050405020304" pitchFamily="18" charset="0"/>
                        </a:rPr>
                        <a:t>Balancing Length L2 (cm)</a:t>
                      </a:r>
                    </a:p>
                  </a:txBody>
                  <a:tcPr marL="109990" marR="109990" marT="54995" marB="54995"/>
                </a:tc>
                <a:tc>
                  <a:txBody>
                    <a:bodyPr/>
                    <a:lstStyle/>
                    <a:p>
                      <a:pPr algn="ctr">
                        <a:lnSpc>
                          <a:spcPct val="150000"/>
                        </a:lnSpc>
                      </a:pPr>
                      <a:r>
                        <a:rPr lang="en-US" sz="1800" dirty="0">
                          <a:latin typeface="Times New Roman" panose="02020603050405020304" pitchFamily="18" charset="0"/>
                          <a:cs typeface="Times New Roman" panose="02020603050405020304" pitchFamily="18" charset="0"/>
                        </a:rPr>
                        <a:t>Resistance R (</a:t>
                      </a:r>
                      <a:r>
                        <a:rPr lang="el-GR" sz="1800" dirty="0">
                          <a:latin typeface="Times New Roman" panose="02020603050405020304" pitchFamily="18" charset="0"/>
                          <a:cs typeface="Times New Roman" panose="02020603050405020304" pitchFamily="18" charset="0"/>
                        </a:rPr>
                        <a:t>Ω)</a:t>
                      </a:r>
                    </a:p>
                  </a:txBody>
                  <a:tcPr marL="109990" marR="109990" marT="54995" marB="54995"/>
                </a:tc>
                <a:tc>
                  <a:txBody>
                    <a:bodyPr/>
                    <a:lstStyle/>
                    <a:p>
                      <a:pPr algn="ctr">
                        <a:lnSpc>
                          <a:spcPct val="150000"/>
                        </a:lnSpc>
                      </a:pPr>
                      <a:r>
                        <a:rPr lang="en-US" sz="1800">
                          <a:latin typeface="Times New Roman" panose="02020603050405020304" pitchFamily="18" charset="0"/>
                          <a:cs typeface="Times New Roman" panose="02020603050405020304" pitchFamily="18" charset="0"/>
                        </a:rPr>
                        <a:t>Specific Resistance </a:t>
                      </a:r>
                      <a:r>
                        <a:rPr lang="el-GR" sz="1800">
                          <a:latin typeface="Times New Roman" panose="02020603050405020304" pitchFamily="18" charset="0"/>
                          <a:cs typeface="Times New Roman" panose="02020603050405020304" pitchFamily="18" charset="0"/>
                        </a:rPr>
                        <a:t>ρ (Ω</a:t>
                      </a:r>
                      <a:r>
                        <a:rPr lang="en-US" sz="1800">
                          <a:latin typeface="Times New Roman" panose="02020603050405020304" pitchFamily="18" charset="0"/>
                          <a:cs typeface="Times New Roman" panose="02020603050405020304" pitchFamily="18" charset="0"/>
                        </a:rPr>
                        <a:t>m)</a:t>
                      </a:r>
                    </a:p>
                  </a:txBody>
                  <a:tcPr marL="109990" marR="109990" marT="54995" marB="54995"/>
                </a:tc>
                <a:extLst>
                  <a:ext uri="{0D108BD9-81ED-4DB2-BD59-A6C34878D82A}">
                    <a16:rowId xmlns:a16="http://schemas.microsoft.com/office/drawing/2014/main" val="10000"/>
                  </a:ext>
                </a:extLst>
              </a:tr>
              <a:tr h="549949">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extLst>
                  <a:ext uri="{0D108BD9-81ED-4DB2-BD59-A6C34878D82A}">
                    <a16:rowId xmlns:a16="http://schemas.microsoft.com/office/drawing/2014/main" val="10001"/>
                  </a:ext>
                </a:extLst>
              </a:tr>
              <a:tr h="549949">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extLst>
                  <a:ext uri="{0D108BD9-81ED-4DB2-BD59-A6C34878D82A}">
                    <a16:rowId xmlns:a16="http://schemas.microsoft.com/office/drawing/2014/main" val="10002"/>
                  </a:ext>
                </a:extLst>
              </a:tr>
              <a:tr h="549949">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extLst>
                  <a:ext uri="{0D108BD9-81ED-4DB2-BD59-A6C34878D82A}">
                    <a16:rowId xmlns:a16="http://schemas.microsoft.com/office/drawing/2014/main" val="10003"/>
                  </a:ext>
                </a:extLst>
              </a:tr>
              <a:tr h="549949">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extLst>
                  <a:ext uri="{0D108BD9-81ED-4DB2-BD59-A6C34878D82A}">
                    <a16:rowId xmlns:a16="http://schemas.microsoft.com/office/drawing/2014/main" val="10004"/>
                  </a:ext>
                </a:extLst>
              </a:tr>
              <a:tr h="549949">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a:latin typeface="Times New Roman" panose="02020603050405020304" pitchFamily="18" charset="0"/>
                        <a:cs typeface="Times New Roman" panose="02020603050405020304" pitchFamily="18" charset="0"/>
                      </a:endParaRPr>
                    </a:p>
                  </a:txBody>
                  <a:tcPr marL="109990" marR="109990" marT="54995" marB="54995"/>
                </a:tc>
                <a:tc>
                  <a:txBody>
                    <a:bodyPr/>
                    <a:lstStyle/>
                    <a:p>
                      <a:pPr algn="ctr">
                        <a:lnSpc>
                          <a:spcPct val="150000"/>
                        </a:lnSpc>
                      </a:pPr>
                      <a:endParaRPr lang="en-US" sz="1800" dirty="0">
                        <a:latin typeface="Times New Roman" panose="02020603050405020304" pitchFamily="18" charset="0"/>
                        <a:cs typeface="Times New Roman" panose="02020603050405020304" pitchFamily="18" charset="0"/>
                      </a:endParaRPr>
                    </a:p>
                  </a:txBody>
                  <a:tcPr marL="109990" marR="109990" marT="54995" marB="5499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4930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1"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TextBox 2">
            <a:extLst>
              <a:ext uri="{FF2B5EF4-FFF2-40B4-BE49-F238E27FC236}">
                <a16:creationId xmlns:a16="http://schemas.microsoft.com/office/drawing/2014/main" id="{7B91314C-EFA7-4625-83DD-A62CA9517E97}"/>
              </a:ext>
            </a:extLst>
          </p:cNvPr>
          <p:cNvSpPr txBox="1"/>
          <p:nvPr/>
        </p:nvSpPr>
        <p:spPr>
          <a:xfrm>
            <a:off x="565436" y="1642824"/>
            <a:ext cx="3817080" cy="3324219"/>
          </a:xfrm>
          <a:prstGeom prst="rect">
            <a:avLst/>
          </a:prstGeom>
        </p:spPr>
        <p:txBody>
          <a:bodyPr vert="horz" lIns="91440" tIns="45720" rIns="91440" bIns="45720" rtlCol="0" anchor="ctr">
            <a:normAutofit fontScale="70000" lnSpcReduction="20000"/>
          </a:bodyPr>
          <a:lstStyle/>
          <a:p>
            <a:pPr algn="just">
              <a:lnSpc>
                <a:spcPct val="160000"/>
              </a:lnSpc>
              <a:spcBef>
                <a:spcPct val="0"/>
              </a:spcBef>
              <a:spcAft>
                <a:spcPts val="600"/>
              </a:spcAft>
            </a:pPr>
            <a:r>
              <a:rPr lang="en-US" sz="3000" dirty="0">
                <a:solidFill>
                  <a:srgbClr val="EBEBEB"/>
                </a:solidFill>
                <a:latin typeface="Times New Roman" panose="02020603050405020304" pitchFamily="18" charset="0"/>
                <a:ea typeface="+mj-ea"/>
                <a:cs typeface="Times New Roman" panose="02020603050405020304" pitchFamily="18" charset="0"/>
              </a:rPr>
              <a:t>Course learning outcomes (CLO): </a:t>
            </a:r>
          </a:p>
          <a:p>
            <a:pPr algn="just">
              <a:lnSpc>
                <a:spcPct val="160000"/>
              </a:lnSpc>
              <a:spcBef>
                <a:spcPct val="0"/>
              </a:spcBef>
              <a:spcAft>
                <a:spcPts val="600"/>
              </a:spcAft>
            </a:pPr>
            <a:r>
              <a:rPr lang="en-US" sz="3000" dirty="0">
                <a:solidFill>
                  <a:srgbClr val="EBEBEB"/>
                </a:solidFill>
                <a:latin typeface="Times New Roman" panose="02020603050405020304" pitchFamily="18" charset="0"/>
                <a:ea typeface="+mj-ea"/>
                <a:cs typeface="Times New Roman" panose="02020603050405020304" pitchFamily="18" charset="0"/>
              </a:rPr>
              <a:t>After successful completion of the course Physics-I, Electricity, Magnetism &amp; Properties of Matter, students will be able to</a:t>
            </a:r>
          </a:p>
        </p:txBody>
      </p:sp>
      <p:sp>
        <p:nvSpPr>
          <p:cNvPr id="34" name="Rectangle 33">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8" name="TextBox 5">
            <a:extLst>
              <a:ext uri="{FF2B5EF4-FFF2-40B4-BE49-F238E27FC236}">
                <a16:creationId xmlns:a16="http://schemas.microsoft.com/office/drawing/2014/main" id="{EFBBD81C-28A8-4ACF-5A9C-1F57A0B2423C}"/>
              </a:ext>
            </a:extLst>
          </p:cNvPr>
          <p:cNvGraphicFramePr/>
          <p:nvPr>
            <p:extLst>
              <p:ext uri="{D42A27DB-BD31-4B8C-83A1-F6EECF244321}">
                <p14:modId xmlns:p14="http://schemas.microsoft.com/office/powerpoint/2010/main" val="3188632846"/>
              </p:ext>
            </p:extLst>
          </p:nvPr>
        </p:nvGraphicFramePr>
        <p:xfrm>
          <a:off x="4796376" y="1227226"/>
          <a:ext cx="7327534" cy="5429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8337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2A832F-A968-4DC4-9D99-C462001915FB}"/>
              </a:ext>
            </a:extLst>
          </p:cNvPr>
          <p:cNvGrpSpPr/>
          <p:nvPr/>
        </p:nvGrpSpPr>
        <p:grpSpPr>
          <a:xfrm>
            <a:off x="1260982" y="1503260"/>
            <a:ext cx="8539776" cy="3851480"/>
            <a:chOff x="1290632" y="823676"/>
            <a:chExt cx="8651321" cy="6189135"/>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72529">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6</a:t>
              </a:r>
              <a:r>
                <a:rPr lang="en-US" b="1" kern="1200" baseline="30000" dirty="0">
                  <a:solidFill>
                    <a:schemeClr val="tx1"/>
                  </a:solidFill>
                  <a:latin typeface="Times New Roman" panose="02020603050405020304" pitchFamily="18" charset="0"/>
                  <a:ea typeface="+mn-ea"/>
                  <a:cs typeface="Times New Roman" panose="02020603050405020304" pitchFamily="18" charset="0"/>
                </a:rPr>
                <a:t>th</a:t>
              </a:r>
              <a:r>
                <a:rPr lang="en-US" b="1" kern="1200" dirty="0">
                  <a:solidFill>
                    <a:schemeClr val="tx1"/>
                  </a:solidFill>
                  <a:latin typeface="Times New Roman" panose="02020603050405020304" pitchFamily="18" charset="0"/>
                  <a:ea typeface="+mn-ea"/>
                  <a:cs typeface="Times New Roman" panose="02020603050405020304" pitchFamily="18" charset="0"/>
                </a:rPr>
                <a:t> Week</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290632" y="4303839"/>
              <a:ext cx="8651321" cy="2708972"/>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72529">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Topic:</a:t>
              </a:r>
            </a:p>
            <a:p>
              <a:pPr algn="ctr" defTabSz="672529">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Determination of the Resistance of a Galvanometer by the Half-Deflection Method</a:t>
              </a:r>
            </a:p>
            <a:p>
              <a:pPr algn="ctr" defTabSz="672529">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 </a:t>
              </a:r>
            </a:p>
          </p:txBody>
        </p:sp>
      </p:grpSp>
    </p:spTree>
    <p:extLst>
      <p:ext uri="{BB962C8B-B14F-4D97-AF65-F5344CB8AC3E}">
        <p14:creationId xmlns:p14="http://schemas.microsoft.com/office/powerpoint/2010/main" val="1470280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B419AB-B8FF-435F-8E66-3DD52B8B78C9}"/>
              </a:ext>
            </a:extLst>
          </p:cNvPr>
          <p:cNvSpPr txBox="1"/>
          <p:nvPr/>
        </p:nvSpPr>
        <p:spPr>
          <a:xfrm>
            <a:off x="1399601" y="1047386"/>
            <a:ext cx="8896924" cy="4613058"/>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b="1">
                <a:latin typeface="Times New Roman" panose="02020603050405020304" pitchFamily="18" charset="0"/>
                <a:cs typeface="Times New Roman" panose="02020603050405020304" pitchFamily="18" charset="0"/>
              </a:rPr>
              <a:t>Experiment: </a:t>
            </a:r>
          </a:p>
          <a:p>
            <a:pPr algn="just">
              <a:lnSpc>
                <a:spcPct val="150000"/>
              </a:lnSpc>
            </a:pPr>
            <a:r>
              <a:rPr lang="en-US" b="1">
                <a:latin typeface="Times New Roman" panose="02020603050405020304" pitchFamily="18" charset="0"/>
                <a:cs typeface="Times New Roman" panose="02020603050405020304" pitchFamily="18" charset="0"/>
              </a:rPr>
              <a:t>Determination of the Resistance of a Galvanometer by the Half-Deflection Method</a:t>
            </a:r>
          </a:p>
          <a:p>
            <a:pPr marL="285750" indent="-285750" algn="just">
              <a:lnSpc>
                <a:spcPct val="150000"/>
              </a:lnSpc>
              <a:buFont typeface="Wingdings" panose="05000000000000000000" pitchFamily="2" charset="2"/>
              <a:buChar char="v"/>
            </a:pPr>
            <a:r>
              <a:rPr lang="en-US" b="1">
                <a:latin typeface="Times New Roman" panose="02020603050405020304" pitchFamily="18" charset="0"/>
                <a:cs typeface="Times New Roman" panose="02020603050405020304" pitchFamily="18" charset="0"/>
              </a:rPr>
              <a:t>Theory:</a:t>
            </a:r>
          </a:p>
          <a:p>
            <a:pPr algn="just">
              <a:lnSpc>
                <a:spcPct val="150000"/>
              </a:lnSpc>
            </a:pPr>
            <a:r>
              <a:rPr lang="en-US">
                <a:latin typeface="Times New Roman" panose="02020603050405020304" pitchFamily="18" charset="0"/>
                <a:cs typeface="Times New Roman" panose="02020603050405020304" pitchFamily="18" charset="0"/>
              </a:rPr>
              <a:t>The half-deflection method is used to determine the resistance of a galvanometer (G) by connecting it in a circuit with a known resistance and measuring the deflections. The method is based on Ohm's law and Kirchhoff’s voltage law.</a:t>
            </a:r>
          </a:p>
          <a:p>
            <a:pPr algn="just">
              <a:lnSpc>
                <a:spcPct val="150000"/>
              </a:lnSpc>
            </a:pPr>
            <a:r>
              <a:rPr lang="en-US">
                <a:latin typeface="Times New Roman" panose="02020603050405020304" pitchFamily="18" charset="0"/>
                <a:cs typeface="Times New Roman" panose="02020603050405020304" pitchFamily="18" charset="0"/>
              </a:rPr>
              <a:t>If the current through the galvanometer produces a deflection θ, and a shunt resistance Rs​ is connected in parallel with it, then the deflection reduces to half (θ/2). The resistance of the galvanometer is then given by:</a:t>
            </a:r>
          </a:p>
          <a:p>
            <a:pPr algn="just">
              <a:lnSpc>
                <a:spcPct val="150000"/>
              </a:lnSpc>
            </a:pPr>
            <a:r>
              <a:rPr lang="en-US"/>
              <a:t>			G=Rs​(</a:t>
            </a:r>
            <a:r>
              <a:rPr lang="el-GR"/>
              <a:t>θ/2θ​−1)=</a:t>
            </a:r>
            <a:r>
              <a:rPr lang="en-US"/>
              <a:t>Rs​</a:t>
            </a:r>
            <a:endParaRPr lang="en-US">
              <a:latin typeface="Times New Roman" panose="02020603050405020304" pitchFamily="18" charset="0"/>
              <a:cs typeface="Times New Roman" panose="02020603050405020304" pitchFamily="18" charset="0"/>
            </a:endParaRPr>
          </a:p>
          <a:p>
            <a:pPr algn="just">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4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1" name="Rectangle 4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Oval 4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Oval 4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Oval 4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1" name="Rectangle 5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7" name="Rectangle 56">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9" name="TextBox 6">
            <a:extLst>
              <a:ext uri="{FF2B5EF4-FFF2-40B4-BE49-F238E27FC236}">
                <a16:creationId xmlns:a16="http://schemas.microsoft.com/office/drawing/2014/main" id="{D06C2882-B858-7C60-7AAD-8DAC6E41CCCB}"/>
              </a:ext>
            </a:extLst>
          </p:cNvPr>
          <p:cNvGraphicFramePr/>
          <p:nvPr>
            <p:extLst>
              <p:ext uri="{D42A27DB-BD31-4B8C-83A1-F6EECF244321}">
                <p14:modId xmlns:p14="http://schemas.microsoft.com/office/powerpoint/2010/main" val="3289251289"/>
              </p:ext>
            </p:extLst>
          </p:nvPr>
        </p:nvGraphicFramePr>
        <p:xfrm>
          <a:off x="1154954" y="1820333"/>
          <a:ext cx="8825659" cy="4199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02198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0399C-F252-4918-93F9-9567CD049B24}"/>
              </a:ext>
            </a:extLst>
          </p:cNvPr>
          <p:cNvSpPr txBox="1"/>
          <p:nvPr/>
        </p:nvSpPr>
        <p:spPr>
          <a:xfrm>
            <a:off x="1350606" y="862424"/>
            <a:ext cx="7522806" cy="4613058"/>
          </a:xfrm>
          <a:prstGeom prst="rect">
            <a:avLst/>
          </a:prstGeom>
          <a:noFill/>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Procedure</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Connect the circuit as per the circuit diagram, ensuring the galvanometer is in series with the resistance box and the battery.</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Adjust the rheostat to obtain a steady deflection θ in the galvanometer.</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Insert a known shunt resistance Rs​ (from the resistance box) parallel to the galvanometer.</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Note the new deflection θ ensuring it is approximately half of the initial deflection (θ/2).</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Calculate the resistance of the galvanometer</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Repeat the experiment with different values of Rs​ and take the average value of G.</a:t>
            </a:r>
          </a:p>
        </p:txBody>
      </p:sp>
    </p:spTree>
    <p:extLst>
      <p:ext uri="{BB962C8B-B14F-4D97-AF65-F5344CB8AC3E}">
        <p14:creationId xmlns:p14="http://schemas.microsoft.com/office/powerpoint/2010/main" val="3497328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diagram of a battery circuit&#10;&#10;Description automatically generated with medium confidence">
            <a:extLst>
              <a:ext uri="{FF2B5EF4-FFF2-40B4-BE49-F238E27FC236}">
                <a16:creationId xmlns:a16="http://schemas.microsoft.com/office/drawing/2014/main" id="{BFAD1E9C-B6C5-437A-888C-E162A8D3B673}"/>
              </a:ext>
            </a:extLst>
          </p:cNvPr>
          <p:cNvPicPr>
            <a:picLocks noChangeAspect="1"/>
          </p:cNvPicPr>
          <p:nvPr/>
        </p:nvPicPr>
        <p:blipFill rotWithShape="1">
          <a:blip r:embed="rId2">
            <a:extLst>
              <a:ext uri="{28A0092B-C50C-407E-A947-70E740481C1C}">
                <a14:useLocalDpi xmlns:a14="http://schemas.microsoft.com/office/drawing/2010/main" val="0"/>
              </a:ext>
            </a:extLst>
          </a:blip>
          <a:srcRect l="59701" t="38611" r="5555" b="25417"/>
          <a:stretch/>
        </p:blipFill>
        <p:spPr>
          <a:xfrm>
            <a:off x="4871501" y="1284394"/>
            <a:ext cx="2544167" cy="4283066"/>
          </a:xfrm>
          <a:prstGeom prst="rect">
            <a:avLst/>
          </a:prstGeom>
        </p:spPr>
      </p:pic>
    </p:spTree>
    <p:extLst>
      <p:ext uri="{BB962C8B-B14F-4D97-AF65-F5344CB8AC3E}">
        <p14:creationId xmlns:p14="http://schemas.microsoft.com/office/powerpoint/2010/main" val="124339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BDBE7B-6FA0-46FB-AA52-4426EB35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14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C8B9D-9EB7-4CEE-9F2E-57E91EBF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3D7DDF-17C0-4989-9770-F2115973E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table of questions with text&#10;&#10;Description automatically generated with medium confidence">
            <a:extLst>
              <a:ext uri="{FF2B5EF4-FFF2-40B4-BE49-F238E27FC236}">
                <a16:creationId xmlns:a16="http://schemas.microsoft.com/office/drawing/2014/main" id="{8DDD4B39-5937-489E-9A63-62E7E4BD9696}"/>
              </a:ext>
            </a:extLst>
          </p:cNvPr>
          <p:cNvPicPr>
            <a:picLocks noChangeAspect="1"/>
          </p:cNvPicPr>
          <p:nvPr/>
        </p:nvPicPr>
        <p:blipFill rotWithShape="1">
          <a:blip r:embed="rId2">
            <a:extLst>
              <a:ext uri="{28A0092B-C50C-407E-A947-70E740481C1C}">
                <a14:useLocalDpi xmlns:a14="http://schemas.microsoft.com/office/drawing/2010/main" val="0"/>
              </a:ext>
            </a:extLst>
          </a:blip>
          <a:srcRect l="5903" t="16564" r="3706" b="57870"/>
          <a:stretch/>
        </p:blipFill>
        <p:spPr>
          <a:xfrm>
            <a:off x="1068388" y="889803"/>
            <a:ext cx="10010010" cy="5078394"/>
          </a:xfrm>
          <a:prstGeom prst="rect">
            <a:avLst/>
          </a:prstGeom>
        </p:spPr>
      </p:pic>
    </p:spTree>
    <p:extLst>
      <p:ext uri="{BB962C8B-B14F-4D97-AF65-F5344CB8AC3E}">
        <p14:creationId xmlns:p14="http://schemas.microsoft.com/office/powerpoint/2010/main" val="433715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52A832F-A968-4DC4-9D99-C462001915FB}"/>
              </a:ext>
            </a:extLst>
          </p:cNvPr>
          <p:cNvGrpSpPr/>
          <p:nvPr/>
        </p:nvGrpSpPr>
        <p:grpSpPr>
          <a:xfrm>
            <a:off x="1784772" y="643467"/>
            <a:ext cx="9058110" cy="4573640"/>
            <a:chOff x="1498678" y="823676"/>
            <a:chExt cx="8651321" cy="6929037"/>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2881">
                <a:lnSpc>
                  <a:spcPct val="90000"/>
                </a:lnSpc>
                <a:spcBef>
                  <a:spcPct val="0"/>
                </a:spcBef>
                <a:spcAft>
                  <a:spcPct val="35000"/>
                </a:spcAft>
              </a:pPr>
              <a:r>
                <a:rPr lang="en-US" b="1" kern="1200">
                  <a:solidFill>
                    <a:schemeClr val="tx1"/>
                  </a:solidFill>
                  <a:latin typeface="Times New Roman" panose="02020603050405020304" pitchFamily="18" charset="0"/>
                  <a:cs typeface="Times New Roman" panose="02020603050405020304" pitchFamily="18" charset="0"/>
                </a:rPr>
                <a:t>7</a:t>
              </a:r>
              <a:r>
                <a:rPr lang="en-US" b="1" kern="1200" baseline="30000">
                  <a:solidFill>
                    <a:schemeClr val="tx1"/>
                  </a:solidFill>
                  <a:latin typeface="Times New Roman" panose="02020603050405020304" pitchFamily="18" charset="0"/>
                  <a:cs typeface="Times New Roman" panose="02020603050405020304" pitchFamily="18" charset="0"/>
                </a:rPr>
                <a:t>th</a:t>
              </a:r>
              <a:r>
                <a:rPr lang="en-US" b="1" kern="1200">
                  <a:solidFill>
                    <a:schemeClr val="tx1"/>
                  </a:solidFill>
                  <a:latin typeface="Times New Roman" panose="02020603050405020304" pitchFamily="18" charset="0"/>
                  <a:cs typeface="Times New Roman" panose="02020603050405020304" pitchFamily="18" charset="0"/>
                </a:rPr>
                <a:t> Week</a:t>
              </a:r>
              <a:endParaRPr lang="en-US" kern="120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498678" y="5043742"/>
              <a:ext cx="8651321" cy="270897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2881">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Topic: </a:t>
              </a:r>
            </a:p>
            <a:p>
              <a:pPr marL="484632" indent="-484632" algn="ctr" defTabSz="484632">
                <a:lnSpc>
                  <a:spcPct val="150000"/>
                </a:lnSpc>
                <a:spcAft>
                  <a:spcPts val="848"/>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To determine a high resistance by the method of deflection</a:t>
              </a:r>
              <a:endParaRPr lang="en-US" dirty="0"/>
            </a:p>
            <a:p>
              <a:pPr marL="484632" indent="-484632" algn="just" defTabSz="484632">
                <a:lnSpc>
                  <a:spcPct val="150000"/>
                </a:lnSpc>
                <a:spcAft>
                  <a:spcPts val="848"/>
                </a:spcAft>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191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F87CD-073C-485C-95E0-31429ADF85BA}"/>
              </a:ext>
            </a:extLst>
          </p:cNvPr>
          <p:cNvPicPr>
            <a:picLocks noChangeAspect="1"/>
          </p:cNvPicPr>
          <p:nvPr/>
        </p:nvPicPr>
        <p:blipFill rotWithShape="1">
          <a:blip r:embed="rId2">
            <a:extLst>
              <a:ext uri="{28A0092B-C50C-407E-A947-70E740481C1C}">
                <a14:useLocalDpi xmlns:a14="http://schemas.microsoft.com/office/drawing/2010/main" val="0"/>
              </a:ext>
            </a:extLst>
          </a:blip>
          <a:srcRect l="29312" t="25850" r="30128" b="10748"/>
          <a:stretch/>
        </p:blipFill>
        <p:spPr>
          <a:xfrm>
            <a:off x="1079746" y="292272"/>
            <a:ext cx="7270516" cy="6392567"/>
          </a:xfrm>
          <a:prstGeom prst="rect">
            <a:avLst/>
          </a:prstGeom>
        </p:spPr>
      </p:pic>
    </p:spTree>
    <p:extLst>
      <p:ext uri="{BB962C8B-B14F-4D97-AF65-F5344CB8AC3E}">
        <p14:creationId xmlns:p14="http://schemas.microsoft.com/office/powerpoint/2010/main" val="2072686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EC9C7-17AE-4B7C-B402-3B09CCDE6F5C}"/>
              </a:ext>
            </a:extLst>
          </p:cNvPr>
          <p:cNvPicPr>
            <a:picLocks noChangeAspect="1"/>
          </p:cNvPicPr>
          <p:nvPr/>
        </p:nvPicPr>
        <p:blipFill rotWithShape="1">
          <a:blip r:embed="rId2">
            <a:extLst>
              <a:ext uri="{28A0092B-C50C-407E-A947-70E740481C1C}">
                <a14:useLocalDpi xmlns:a14="http://schemas.microsoft.com/office/drawing/2010/main" val="0"/>
              </a:ext>
            </a:extLst>
          </a:blip>
          <a:srcRect l="30834" t="26221" r="31250" b="5038"/>
          <a:stretch/>
        </p:blipFill>
        <p:spPr>
          <a:xfrm>
            <a:off x="1991360" y="175779"/>
            <a:ext cx="6410960" cy="6651741"/>
          </a:xfrm>
          <a:prstGeom prst="rect">
            <a:avLst/>
          </a:prstGeom>
        </p:spPr>
      </p:pic>
    </p:spTree>
    <p:extLst>
      <p:ext uri="{BB962C8B-B14F-4D97-AF65-F5344CB8AC3E}">
        <p14:creationId xmlns:p14="http://schemas.microsoft.com/office/powerpoint/2010/main" val="3200574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10D78B-A0D1-4463-82A3-2F3CA8110130}"/>
              </a:ext>
            </a:extLst>
          </p:cNvPr>
          <p:cNvPicPr>
            <a:picLocks noChangeAspect="1"/>
          </p:cNvPicPr>
          <p:nvPr/>
        </p:nvPicPr>
        <p:blipFill rotWithShape="1">
          <a:blip r:embed="rId2">
            <a:extLst>
              <a:ext uri="{28A0092B-C50C-407E-A947-70E740481C1C}">
                <a14:useLocalDpi xmlns:a14="http://schemas.microsoft.com/office/drawing/2010/main" val="0"/>
              </a:ext>
            </a:extLst>
          </a:blip>
          <a:srcRect l="29583" t="17629" r="28834" b="4593"/>
          <a:stretch/>
        </p:blipFill>
        <p:spPr>
          <a:xfrm>
            <a:off x="2600960" y="198894"/>
            <a:ext cx="6029960" cy="6344146"/>
          </a:xfrm>
          <a:prstGeom prst="rect">
            <a:avLst/>
          </a:prstGeom>
        </p:spPr>
      </p:pic>
    </p:spTree>
    <p:extLst>
      <p:ext uri="{BB962C8B-B14F-4D97-AF65-F5344CB8AC3E}">
        <p14:creationId xmlns:p14="http://schemas.microsoft.com/office/powerpoint/2010/main" val="1511518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6DBDBE7B-6FA0-46FB-AA52-4426EB35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A0C8B9D-9EB7-4CEE-9F2E-57E91EBF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F83D7DDF-17C0-4989-9770-F2115973E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 name="Table 3">
            <a:extLst>
              <a:ext uri="{FF2B5EF4-FFF2-40B4-BE49-F238E27FC236}">
                <a16:creationId xmlns:a16="http://schemas.microsoft.com/office/drawing/2014/main" id="{069A8EC7-5FE7-4CD0-B2D7-A43837E34B05}"/>
              </a:ext>
            </a:extLst>
          </p:cNvPr>
          <p:cNvGraphicFramePr>
            <a:graphicFrameLocks noGrp="1"/>
          </p:cNvGraphicFramePr>
          <p:nvPr>
            <p:extLst>
              <p:ext uri="{D42A27DB-BD31-4B8C-83A1-F6EECF244321}">
                <p14:modId xmlns:p14="http://schemas.microsoft.com/office/powerpoint/2010/main" val="988088367"/>
              </p:ext>
            </p:extLst>
          </p:nvPr>
        </p:nvGraphicFramePr>
        <p:xfrm>
          <a:off x="82952" y="28659"/>
          <a:ext cx="12026094" cy="6795179"/>
        </p:xfrm>
        <a:graphic>
          <a:graphicData uri="http://schemas.openxmlformats.org/drawingml/2006/table">
            <a:tbl>
              <a:tblPr firstRow="1" bandRow="1">
                <a:tableStyleId>{5C22544A-7EE6-4342-B048-85BDC9FD1C3A}</a:tableStyleId>
              </a:tblPr>
              <a:tblGrid>
                <a:gridCol w="816718">
                  <a:extLst>
                    <a:ext uri="{9D8B030D-6E8A-4147-A177-3AD203B41FA5}">
                      <a16:colId xmlns:a16="http://schemas.microsoft.com/office/drawing/2014/main" val="3908410739"/>
                    </a:ext>
                  </a:extLst>
                </a:gridCol>
                <a:gridCol w="6843793">
                  <a:extLst>
                    <a:ext uri="{9D8B030D-6E8A-4147-A177-3AD203B41FA5}">
                      <a16:colId xmlns:a16="http://schemas.microsoft.com/office/drawing/2014/main" val="4007715626"/>
                    </a:ext>
                  </a:extLst>
                </a:gridCol>
                <a:gridCol w="2365676">
                  <a:extLst>
                    <a:ext uri="{9D8B030D-6E8A-4147-A177-3AD203B41FA5}">
                      <a16:colId xmlns:a16="http://schemas.microsoft.com/office/drawing/2014/main" val="3983716118"/>
                    </a:ext>
                  </a:extLst>
                </a:gridCol>
                <a:gridCol w="1999907">
                  <a:extLst>
                    <a:ext uri="{9D8B030D-6E8A-4147-A177-3AD203B41FA5}">
                      <a16:colId xmlns:a16="http://schemas.microsoft.com/office/drawing/2014/main" val="2187191591"/>
                    </a:ext>
                  </a:extLst>
                </a:gridCol>
              </a:tblGrid>
              <a:tr h="351764">
                <a:tc gridSpan="3">
                  <a:txBody>
                    <a:bodyPr/>
                    <a:lstStyle/>
                    <a:p>
                      <a:pPr marL="67945" marR="0">
                        <a:lnSpc>
                          <a:spcPct val="150000"/>
                        </a:lnSpc>
                        <a:spcBef>
                          <a:spcPts val="5"/>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TEACHING METHODOLOGY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hMerge="1">
                  <a:txBody>
                    <a:bodyPr/>
                    <a:lstStyle/>
                    <a:p>
                      <a:endParaRPr lang="en-US"/>
                    </a:p>
                  </a:txBody>
                  <a:tcPr/>
                </a:tc>
                <a:tc hMerge="1">
                  <a:txBody>
                    <a:bodyPr/>
                    <a:lstStyle/>
                    <a:p>
                      <a:endParaRPr lang="en-US"/>
                    </a:p>
                  </a:txBody>
                  <a:tcPr/>
                </a:tc>
                <a:tc>
                  <a:txBody>
                    <a:bodyPr/>
                    <a:lstStyle/>
                    <a:p>
                      <a:pPr marL="67945" marR="0">
                        <a:lnSpc>
                          <a:spcPct val="150000"/>
                        </a:lnSpc>
                        <a:spcBef>
                          <a:spcPts val="5"/>
                        </a:spcBef>
                        <a:spcAft>
                          <a:spcPts val="0"/>
                        </a:spcAf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166520186"/>
                  </a:ext>
                </a:extLst>
              </a:tr>
              <a:tr h="1151002">
                <a:tc>
                  <a:txBody>
                    <a:bodyPr/>
                    <a:lstStyle/>
                    <a:p>
                      <a:pPr marL="67945" marR="0">
                        <a:lnSpc>
                          <a:spcPct val="150000"/>
                        </a:lnSpc>
                        <a:spcBef>
                          <a:spcPts val="0"/>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Weeks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cs typeface="Times New Roman" panose="02020603050405020304" pitchFamily="18" charset="0"/>
                        </a:rPr>
                        <a:t>Intended topics to be covered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4135" marR="0" lvl="0" indent="0" algn="l" defTabSz="457200" rtl="0" eaLnBrk="1" fontAlgn="auto" latinLnBrk="0" hangingPunct="1">
                        <a:lnSpc>
                          <a:spcPct val="15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Teaching and Learning Strategy</a:t>
                      </a:r>
                    </a:p>
                  </a:txBody>
                  <a:tcPr marL="47918" marR="47918" marT="0" marB="0"/>
                </a:tc>
                <a:tc>
                  <a:txBody>
                    <a:bodyPr/>
                    <a:lstStyle/>
                    <a:p>
                      <a:pPr marL="64135" marR="0" lvl="0" indent="0" algn="l" defTabSz="457200" rtl="0" eaLnBrk="1" fontAlgn="auto" latinLnBrk="0" hangingPunct="1">
                        <a:lnSpc>
                          <a:spcPct val="15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Corresponding CLOs</a:t>
                      </a:r>
                      <a:endParaRPr lang="en-US" sz="1800" dirty="0">
                        <a:latin typeface="Times New Roman" panose="02020603050405020304" pitchFamily="18" charset="0"/>
                        <a:ea typeface="Times New Roman" pitchFamily="18"/>
                        <a:cs typeface="Times New Roman" panose="02020603050405020304" pitchFamily="18" charset="0"/>
                      </a:endParaRPr>
                    </a:p>
                  </a:txBody>
                  <a:tcPr marL="47918" marR="47918" marT="0" marB="0"/>
                </a:tc>
                <a:extLst>
                  <a:ext uri="{0D108BD9-81ED-4DB2-BD59-A6C34878D82A}">
                    <a16:rowId xmlns:a16="http://schemas.microsoft.com/office/drawing/2014/main" val="4130660932"/>
                  </a:ext>
                </a:extLst>
              </a:tr>
              <a:tr h="1550621">
                <a:tc>
                  <a:txBody>
                    <a:bodyPr/>
                    <a:lstStyle/>
                    <a:p>
                      <a:pPr marL="67945" marR="0" algn="ctr">
                        <a:lnSpc>
                          <a:spcPct val="150000"/>
                        </a:lnSpc>
                        <a:spcBef>
                          <a:spcPts val="0"/>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1</a:t>
                      </a:r>
                    </a:p>
                    <a:p>
                      <a:pPr marL="67945" marR="0" algn="ctr">
                        <a:lnSpc>
                          <a:spcPct val="150000"/>
                        </a:lnSpc>
                        <a:spcBef>
                          <a:spcPts val="0"/>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cs typeface="Times New Roman" panose="02020603050405020304" pitchFamily="18" charset="0"/>
                      </a:endParaRPr>
                    </a:p>
                  </a:txBody>
                  <a:tcPr marL="47918" marR="47918" marT="0" marB="0"/>
                </a:tc>
                <a:tc>
                  <a:txBody>
                    <a:bodyPr/>
                    <a:lstStyle/>
                    <a:p>
                      <a:pPr marL="0" marR="0" algn="just">
                        <a:lnSpc>
                          <a:spcPct val="150000"/>
                        </a:lnSpc>
                        <a:spcBef>
                          <a:spcPts val="0"/>
                        </a:spcBef>
                        <a:spcAft>
                          <a:spcPts val="0"/>
                        </a:spcAft>
                      </a:pPr>
                      <a:r>
                        <a:rPr lang="en-US" sz="1800" dirty="0">
                          <a:solidFill>
                            <a:srgbClr val="000000"/>
                          </a:solidFill>
                          <a:effectLst/>
                          <a:latin typeface="Times New Roman" panose="02020603050405020304" pitchFamily="18" charset="0"/>
                          <a:cs typeface="Times New Roman" panose="02020603050405020304" pitchFamily="18" charset="0"/>
                        </a:rPr>
                        <a:t>Introductory class: Brief discussion on the total syllabus, basic requirements of the course, evaluation system of the course, grouping, visit to different sections of the laboratory, introduction to different basic equipment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gn="just">
                        <a:lnSpc>
                          <a:spcPct val="150000"/>
                        </a:lnSpc>
                        <a:spcBef>
                          <a:spcPts val="5"/>
                        </a:spcBef>
                        <a:spcAft>
                          <a:spcPts val="0"/>
                        </a:spcAft>
                      </a:pPr>
                      <a:r>
                        <a:rPr lang="en-US" sz="1800" dirty="0">
                          <a:solidFill>
                            <a:srgbClr val="000000"/>
                          </a:solidFill>
                          <a:effectLst/>
                          <a:latin typeface="Times New Roman" panose="02020603050405020304" pitchFamily="18" charset="0"/>
                          <a:cs typeface="Times New Roman" panose="02020603050405020304" pitchFamily="18" charset="0"/>
                        </a:rPr>
                        <a:t>Lecture and Oral Presentation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CLO1, CLO2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1176801047"/>
                  </a:ext>
                </a:extLst>
              </a:tr>
              <a:tr h="751383">
                <a:tc rowSpan="2">
                  <a:txBody>
                    <a:bodyPr/>
                    <a:lstStyle/>
                    <a:p>
                      <a:pPr marL="0" marR="0" algn="ctr">
                        <a:lnSpc>
                          <a:spcPct val="150000"/>
                        </a:lnSpc>
                        <a:spcBef>
                          <a:spcPts val="0"/>
                        </a:spcBef>
                        <a:spcAft>
                          <a:spcPts val="0"/>
                        </a:spcAft>
                      </a:pPr>
                      <a:r>
                        <a:rPr lang="en-US" sz="1800">
                          <a:effectLst/>
                          <a:latin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0" marR="0" algn="just">
                        <a:lnSpc>
                          <a:spcPct val="15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Determination of the gravitational acceleration g using a simple pendulum.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gn="just">
                        <a:lnSpc>
                          <a:spcPct val="150000"/>
                        </a:lnSpc>
                        <a:spcBef>
                          <a:spcPts val="5"/>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Lecture and Oral Presentation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CLO1, CLO2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3835806326"/>
                  </a:ext>
                </a:extLst>
              </a:tr>
              <a:tr h="351764">
                <a:tc vMerge="1">
                  <a:txBody>
                    <a:bodyPr/>
                    <a:lstStyle/>
                    <a:p>
                      <a:pPr marL="0" marR="0" algn="ctr">
                        <a:lnSpc>
                          <a:spcPct val="150000"/>
                        </a:lnSpc>
                        <a:spcBef>
                          <a:spcPts val="0"/>
                        </a:spcBef>
                        <a:spcAft>
                          <a:spcPts val="0"/>
                        </a:spcAft>
                      </a:pPr>
                      <a:r>
                        <a:rPr lang="en-US" sz="1800">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cs typeface="Times New Roman" panose="02020603050405020304" pitchFamily="18" charset="0"/>
                        </a:rPr>
                        <a:t>Experimental Work</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 Experimental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CLO3, CLO4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1290390419"/>
                  </a:ext>
                </a:extLst>
              </a:tr>
              <a:tr h="1051349">
                <a:tc rowSpan="2">
                  <a:txBody>
                    <a:bodyPr/>
                    <a:lstStyle/>
                    <a:p>
                      <a:pPr marL="0" marR="0" algn="ctr">
                        <a:lnSpc>
                          <a:spcPct val="150000"/>
                        </a:lnSpc>
                        <a:spcBef>
                          <a:spcPts val="0"/>
                        </a:spcBef>
                        <a:spcAft>
                          <a:spcPts val="0"/>
                        </a:spcAft>
                      </a:pPr>
                      <a:r>
                        <a:rPr lang="en-US" sz="1800">
                          <a:effectLst/>
                          <a:latin typeface="Times New Roman" panose="02020603050405020304" pitchFamily="18" charset="0"/>
                          <a:cs typeface="Times New Roman" panose="02020603050405020304" pitchFamily="18" charset="0"/>
                        </a:rPr>
                        <a:t>3</a:t>
                      </a:r>
                    </a:p>
                    <a:p>
                      <a:pPr marL="0" marR="0" algn="ctr">
                        <a:lnSpc>
                          <a:spcPct val="150000"/>
                        </a:lnSpc>
                        <a:spcBef>
                          <a:spcPts val="0"/>
                        </a:spcBef>
                        <a:spcAft>
                          <a:spcPts val="0"/>
                        </a:spcAft>
                      </a:pPr>
                      <a:endParaRPr lang="en-US" sz="1800">
                        <a:effectLst/>
                        <a:latin typeface="Times New Roman" panose="02020603050405020304" pitchFamily="18" charset="0"/>
                        <a:cs typeface="Times New Roman" panose="02020603050405020304" pitchFamily="18" charset="0"/>
                      </a:endParaRPr>
                    </a:p>
                  </a:txBody>
                  <a:tcPr marL="47918" marR="47918" marT="0" marB="0"/>
                </a:tc>
                <a:tc>
                  <a:txBody>
                    <a:bodyPr/>
                    <a:lstStyle/>
                    <a:p>
                      <a:pPr marL="0" marR="0" algn="just">
                        <a:lnSpc>
                          <a:spcPct val="150000"/>
                        </a:lnSpc>
                        <a:spcBef>
                          <a:spcPts val="0"/>
                        </a:spcBef>
                        <a:spcAft>
                          <a:spcPts val="0"/>
                        </a:spcAft>
                      </a:pPr>
                      <a:r>
                        <a:rPr lang="en-US" sz="1800" kern="1200">
                          <a:solidFill>
                            <a:schemeClr val="tx1"/>
                          </a:solidFill>
                          <a:effectLst/>
                          <a:latin typeface="Times New Roman" panose="02020603050405020304" pitchFamily="18" charset="0"/>
                          <a:cs typeface="Times New Roman" panose="02020603050405020304" pitchFamily="18" charset="0"/>
                        </a:rPr>
                        <a:t>Determination of the spring constant and effective mass and hence to calculate the rigidity modulus of the material of the spring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gn="just">
                        <a:lnSpc>
                          <a:spcPct val="150000"/>
                        </a:lnSpc>
                        <a:spcBef>
                          <a:spcPts val="5"/>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Lecture and Oral Presentation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CLO1, CLO2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2497218553"/>
                  </a:ext>
                </a:extLst>
              </a:tr>
              <a:tr h="351764">
                <a:tc vMerge="1">
                  <a:txBody>
                    <a:bodyPr/>
                    <a:lstStyle/>
                    <a:p>
                      <a:pPr marL="0" marR="0" algn="ctr">
                        <a:lnSpc>
                          <a:spcPct val="150000"/>
                        </a:lnSpc>
                        <a:spcBef>
                          <a:spcPts val="0"/>
                        </a:spcBef>
                        <a:spcAft>
                          <a:spcPts val="0"/>
                        </a:spcAft>
                      </a:pPr>
                      <a:r>
                        <a:rPr lang="en-US" sz="180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cs typeface="Times New Roman" panose="02020603050405020304" pitchFamily="18" charset="0"/>
                        </a:rPr>
                        <a:t>Experimental Work</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 Experimental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CLO3, CLO4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2531161599"/>
                  </a:ext>
                </a:extLst>
              </a:tr>
              <a:tr h="751383">
                <a:tc rowSpan="2">
                  <a:txBody>
                    <a:bodyPr/>
                    <a:lstStyle/>
                    <a:p>
                      <a:pPr marL="0" marR="0" algn="ctr">
                        <a:lnSpc>
                          <a:spcPct val="150000"/>
                        </a:lnSpc>
                        <a:spcBef>
                          <a:spcPts val="0"/>
                        </a:spcBef>
                        <a:spcAft>
                          <a:spcPts val="0"/>
                        </a:spcAft>
                      </a:pPr>
                      <a:r>
                        <a:rPr lang="en-US" sz="1800">
                          <a:effectLst/>
                          <a:latin typeface="Times New Roman" panose="02020603050405020304" pitchFamily="18" charset="0"/>
                          <a:cs typeface="Times New Roman" panose="02020603050405020304" pitchFamily="18" charset="0"/>
                        </a:rPr>
                        <a:t>4</a:t>
                      </a:r>
                    </a:p>
                  </a:txBody>
                  <a:tcPr marL="47918" marR="47918" marT="0" marB="0"/>
                </a:tc>
                <a:tc>
                  <a:txBody>
                    <a:bodyPr/>
                    <a:lstStyle/>
                    <a:p>
                      <a:pPr marL="0" marR="0" algn="just">
                        <a:lnSpc>
                          <a:spcPct val="150000"/>
                        </a:lnSpc>
                        <a:spcBef>
                          <a:spcPts val="0"/>
                        </a:spcBef>
                        <a:spcAft>
                          <a:spcPts val="0"/>
                        </a:spcAft>
                      </a:pPr>
                      <a:r>
                        <a:rPr lang="en-US" sz="1800">
                          <a:effectLst/>
                          <a:latin typeface="Times New Roman" panose="02020603050405020304" pitchFamily="18" charset="0"/>
                          <a:cs typeface="Times New Roman" panose="02020603050405020304" pitchFamily="18" charset="0"/>
                        </a:rPr>
                        <a:t>Determination of the modulus of rigidity of a wire by the method of oscillation (dynamic method)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gn="just">
                        <a:lnSpc>
                          <a:spcPct val="150000"/>
                        </a:lnSpc>
                        <a:spcBef>
                          <a:spcPts val="5"/>
                        </a:spcBef>
                        <a:spcAft>
                          <a:spcPts val="0"/>
                        </a:spcAft>
                      </a:pPr>
                      <a:r>
                        <a:rPr lang="en-US" sz="1800" dirty="0">
                          <a:solidFill>
                            <a:srgbClr val="000000"/>
                          </a:solidFill>
                          <a:effectLst/>
                          <a:latin typeface="Times New Roman" panose="02020603050405020304" pitchFamily="18" charset="0"/>
                          <a:cs typeface="Times New Roman" panose="02020603050405020304" pitchFamily="18" charset="0"/>
                        </a:rPr>
                        <a:t>Lecture and Oral Presentation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CLO1, CLO2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745197725"/>
                  </a:ext>
                </a:extLst>
              </a:tr>
              <a:tr h="351764">
                <a:tc vMerge="1">
                  <a:txBody>
                    <a:bodyPr/>
                    <a:lstStyle/>
                    <a:p>
                      <a:pPr marL="0" marR="0" algn="ctr">
                        <a:lnSpc>
                          <a:spcPct val="150000"/>
                        </a:lnSpc>
                        <a:spcBef>
                          <a:spcPts val="0"/>
                        </a:spcBef>
                        <a:spcAft>
                          <a:spcPts val="0"/>
                        </a:spcAft>
                      </a:pPr>
                      <a:r>
                        <a:rPr lang="en-US" sz="1800">
                          <a:effectLst/>
                          <a:latin typeface="Times New Roman" panose="02020603050405020304" pitchFamily="18" charset="0"/>
                          <a:ea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cs typeface="Times New Roman" panose="02020603050405020304" pitchFamily="18" charset="0"/>
                        </a:rPr>
                        <a:t>Experimental Work</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 Experimental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tc>
                  <a:txBody>
                    <a:bodyPr/>
                    <a:lstStyle/>
                    <a:p>
                      <a:pPr marL="67945" marR="0">
                        <a:lnSpc>
                          <a:spcPct val="150000"/>
                        </a:lnSpc>
                        <a:spcBef>
                          <a:spcPts val="5"/>
                        </a:spcBef>
                        <a:spcAft>
                          <a:spcPts val="0"/>
                        </a:spcAft>
                      </a:pPr>
                      <a:r>
                        <a:rPr lang="en-US" sz="1800" dirty="0">
                          <a:effectLst/>
                          <a:latin typeface="Times New Roman" panose="02020603050405020304" pitchFamily="18" charset="0"/>
                          <a:cs typeface="Times New Roman" panose="02020603050405020304" pitchFamily="18" charset="0"/>
                        </a:rPr>
                        <a:t>CLO3, CLO4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18" marR="47918" marT="0" marB="0"/>
                </a:tc>
                <a:extLst>
                  <a:ext uri="{0D108BD9-81ED-4DB2-BD59-A6C34878D82A}">
                    <a16:rowId xmlns:a16="http://schemas.microsoft.com/office/drawing/2014/main" val="145566333"/>
                  </a:ext>
                </a:extLst>
              </a:tr>
            </a:tbl>
          </a:graphicData>
        </a:graphic>
      </p:graphicFrame>
    </p:spTree>
    <p:extLst>
      <p:ext uri="{BB962C8B-B14F-4D97-AF65-F5344CB8AC3E}">
        <p14:creationId xmlns:p14="http://schemas.microsoft.com/office/powerpoint/2010/main" val="2537661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a:extLst>
              <a:ext uri="{FF2B5EF4-FFF2-40B4-BE49-F238E27FC236}">
                <a16:creationId xmlns:a16="http://schemas.microsoft.com/office/drawing/2014/main" id="{4DEB1E12-8012-458B-9FAC-8B128AA4C93F}"/>
              </a:ext>
            </a:extLst>
          </p:cNvPr>
          <p:cNvPicPr>
            <a:picLocks noChangeAspect="1"/>
          </p:cNvPicPr>
          <p:nvPr/>
        </p:nvPicPr>
        <p:blipFill rotWithShape="1">
          <a:blip r:embed="rId2">
            <a:extLst>
              <a:ext uri="{28A0092B-C50C-407E-A947-70E740481C1C}">
                <a14:useLocalDpi xmlns:a14="http://schemas.microsoft.com/office/drawing/2010/main" val="0"/>
              </a:ext>
            </a:extLst>
          </a:blip>
          <a:srcRect l="30250" t="29185" r="30750" b="13333"/>
          <a:stretch/>
        </p:blipFill>
        <p:spPr>
          <a:xfrm rot="21387522">
            <a:off x="3918804" y="643466"/>
            <a:ext cx="6719683" cy="5571067"/>
          </a:xfrm>
          <a:prstGeom prst="rect">
            <a:avLst/>
          </a:prstGeom>
        </p:spPr>
      </p:pic>
    </p:spTree>
    <p:extLst>
      <p:ext uri="{BB962C8B-B14F-4D97-AF65-F5344CB8AC3E}">
        <p14:creationId xmlns:p14="http://schemas.microsoft.com/office/powerpoint/2010/main" val="2516542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033" name="Rectangle 1032">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6" name="Picture 2" descr="Post Office Box | Measuring Unknown Resistance - YouTube">
            <a:extLst>
              <a:ext uri="{FF2B5EF4-FFF2-40B4-BE49-F238E27FC236}">
                <a16:creationId xmlns:a16="http://schemas.microsoft.com/office/drawing/2014/main" id="{AC717696-E48F-40E7-BB15-7BB7F8196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246" r="43165"/>
          <a:stretch/>
        </p:blipFill>
        <p:spPr bwMode="auto">
          <a:xfrm>
            <a:off x="6337301" y="1840496"/>
            <a:ext cx="4728634" cy="31708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52A832F-A968-4DC4-9D99-C462001915FB}"/>
              </a:ext>
            </a:extLst>
          </p:cNvPr>
          <p:cNvGrpSpPr/>
          <p:nvPr/>
        </p:nvGrpSpPr>
        <p:grpSpPr>
          <a:xfrm>
            <a:off x="1387668" y="1284394"/>
            <a:ext cx="4205427" cy="4283066"/>
            <a:chOff x="1290632" y="823676"/>
            <a:chExt cx="8651321" cy="6189135"/>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41396">
                <a:lnSpc>
                  <a:spcPct val="90000"/>
                </a:lnSpc>
                <a:spcBef>
                  <a:spcPct val="0"/>
                </a:spcBef>
                <a:spcAft>
                  <a:spcPct val="35000"/>
                </a:spcAft>
              </a:pPr>
              <a:r>
                <a:rPr lang="en-US" b="1" kern="1200">
                  <a:solidFill>
                    <a:schemeClr val="tx1"/>
                  </a:solidFill>
                  <a:latin typeface="Times New Roman" panose="02020603050405020304" pitchFamily="18" charset="0"/>
                  <a:ea typeface="+mn-ea"/>
                  <a:cs typeface="Times New Roman" panose="02020603050405020304" pitchFamily="18" charset="0"/>
                </a:rPr>
                <a:t>8</a:t>
              </a:r>
              <a:r>
                <a:rPr lang="en-US" b="1" kern="1200" baseline="30000">
                  <a:solidFill>
                    <a:schemeClr val="tx1"/>
                  </a:solidFill>
                  <a:latin typeface="Times New Roman" panose="02020603050405020304" pitchFamily="18" charset="0"/>
                  <a:ea typeface="+mn-ea"/>
                  <a:cs typeface="Times New Roman" panose="02020603050405020304" pitchFamily="18" charset="0"/>
                </a:rPr>
                <a:t>th</a:t>
              </a:r>
              <a:r>
                <a:rPr lang="en-US" b="1" kern="1200">
                  <a:solidFill>
                    <a:schemeClr val="tx1"/>
                  </a:solidFill>
                  <a:latin typeface="Times New Roman" panose="02020603050405020304" pitchFamily="18" charset="0"/>
                  <a:ea typeface="+mn-ea"/>
                  <a:cs typeface="Times New Roman" panose="02020603050405020304" pitchFamily="18" charset="0"/>
                </a:rPr>
                <a:t> Week</a:t>
              </a:r>
              <a:endParaRPr lang="en-US" kern="120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290632" y="4303840"/>
              <a:ext cx="8651321" cy="270897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41396">
                <a:lnSpc>
                  <a:spcPct val="90000"/>
                </a:lnSpc>
                <a:spcBef>
                  <a:spcPct val="0"/>
                </a:spcBef>
                <a:spcAft>
                  <a:spcPct val="35000"/>
                </a:spcAft>
              </a:pPr>
              <a:r>
                <a:rPr lang="en-US" b="1" kern="1200" dirty="0">
                  <a:solidFill>
                    <a:schemeClr val="tx1"/>
                  </a:solidFill>
                  <a:latin typeface="Times New Roman" panose="02020603050405020304" pitchFamily="18" charset="0"/>
                  <a:ea typeface="+mn-ea"/>
                  <a:cs typeface="Times New Roman" panose="02020603050405020304" pitchFamily="18" charset="0"/>
                </a:rPr>
                <a:t>Topic: </a:t>
              </a:r>
            </a:p>
            <a:p>
              <a:pPr marL="504017" indent="-504017" algn="just" defTabSz="504017">
                <a:lnSpc>
                  <a:spcPct val="150000"/>
                </a:lnSpc>
                <a:spcAft>
                  <a:spcPts val="882"/>
                </a:spcAft>
              </a:pPr>
              <a:r>
                <a:rPr lang="en-US" kern="1200" dirty="0">
                  <a:solidFill>
                    <a:schemeClr val="tx1">
                      <a:hueOff val="0"/>
                      <a:satOff val="0"/>
                      <a:lumOff val="0"/>
                      <a:alphaOff val="0"/>
                    </a:schemeClr>
                  </a:solidFill>
                  <a:latin typeface="Times New Roman" panose="02020603050405020304" pitchFamily="18" charset="0"/>
                  <a:ea typeface="+mn-ea"/>
                  <a:cs typeface="Times New Roman" panose="02020603050405020304" pitchFamily="18" charset="0"/>
                </a:rPr>
                <a:t>	To determine the value of an unknown resistance and verify the law of series and parallel resistances using a post office box.</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51040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B3EF4D6-026A-4D52-B916-967329EE3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4DB4846F-6AA5-4DB3-9581-D95F22BD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25" name="Freeform: Shape 24">
            <a:extLst>
              <a:ext uri="{FF2B5EF4-FFF2-40B4-BE49-F238E27FC236}">
                <a16:creationId xmlns:a16="http://schemas.microsoft.com/office/drawing/2014/main" id="{D54EC22E-2292-4292-A80B-E81DF64BF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0041"/>
            <a:ext cx="12192000" cy="5077959"/>
          </a:xfrm>
          <a:custGeom>
            <a:avLst/>
            <a:gdLst>
              <a:gd name="connsiteX0" fmla="*/ 12192000 w 12192000"/>
              <a:gd name="connsiteY0" fmla="*/ 0 h 5077959"/>
              <a:gd name="connsiteX1" fmla="*/ 12192000 w 12192000"/>
              <a:gd name="connsiteY1" fmla="*/ 1972152 h 5077959"/>
              <a:gd name="connsiteX2" fmla="*/ 12192000 w 12192000"/>
              <a:gd name="connsiteY2" fmla="*/ 2361342 h 5077959"/>
              <a:gd name="connsiteX3" fmla="*/ 12192000 w 12192000"/>
              <a:gd name="connsiteY3" fmla="*/ 5077959 h 5077959"/>
              <a:gd name="connsiteX4" fmla="*/ 0 w 12192000"/>
              <a:gd name="connsiteY4" fmla="*/ 5077959 h 5077959"/>
              <a:gd name="connsiteX5" fmla="*/ 0 w 12192000"/>
              <a:gd name="connsiteY5" fmla="*/ 2361342 h 5077959"/>
              <a:gd name="connsiteX6" fmla="*/ 0 w 12192000"/>
              <a:gd name="connsiteY6" fmla="*/ 1972152 h 5077959"/>
              <a:gd name="connsiteX7" fmla="*/ 0 w 12192000"/>
              <a:gd name="connsiteY7" fmla="*/ 12515 h 5077959"/>
              <a:gd name="connsiteX8" fmla="*/ 108623 w 12192000"/>
              <a:gd name="connsiteY8" fmla="*/ 29540 h 5077959"/>
              <a:gd name="connsiteX9" fmla="*/ 300195 w 12192000"/>
              <a:gd name="connsiteY9" fmla="*/ 56163 h 5077959"/>
              <a:gd name="connsiteX10" fmla="*/ 527528 w 12192000"/>
              <a:gd name="connsiteY10" fmla="*/ 88041 h 5077959"/>
              <a:gd name="connsiteX11" fmla="*/ 779127 w 12192000"/>
              <a:gd name="connsiteY11" fmla="*/ 121671 h 5077959"/>
              <a:gd name="connsiteX12" fmla="*/ 1062654 w 12192000"/>
              <a:gd name="connsiteY12" fmla="*/ 157052 h 5077959"/>
              <a:gd name="connsiteX13" fmla="*/ 1371726 w 12192000"/>
              <a:gd name="connsiteY13" fmla="*/ 194535 h 5077959"/>
              <a:gd name="connsiteX14" fmla="*/ 1707616 w 12192000"/>
              <a:gd name="connsiteY14" fmla="*/ 232018 h 5077959"/>
              <a:gd name="connsiteX15" fmla="*/ 2065219 w 12192000"/>
              <a:gd name="connsiteY15" fmla="*/ 270201 h 5077959"/>
              <a:gd name="connsiteX16" fmla="*/ 2450918 w 12192000"/>
              <a:gd name="connsiteY16" fmla="*/ 305583 h 5077959"/>
              <a:gd name="connsiteX17" fmla="*/ 2854496 w 12192000"/>
              <a:gd name="connsiteY17" fmla="*/ 339562 h 5077959"/>
              <a:gd name="connsiteX18" fmla="*/ 3281065 w 12192000"/>
              <a:gd name="connsiteY18" fmla="*/ 370390 h 5077959"/>
              <a:gd name="connsiteX19" fmla="*/ 3725514 w 12192000"/>
              <a:gd name="connsiteY19" fmla="*/ 399815 h 5077959"/>
              <a:gd name="connsiteX20" fmla="*/ 4189119 w 12192000"/>
              <a:gd name="connsiteY20" fmla="*/ 427490 h 5077959"/>
              <a:gd name="connsiteX21" fmla="*/ 4426671 w 12192000"/>
              <a:gd name="connsiteY21" fmla="*/ 437298 h 5077959"/>
              <a:gd name="connsiteX22" fmla="*/ 4669330 w 12192000"/>
              <a:gd name="connsiteY22" fmla="*/ 448158 h 5077959"/>
              <a:gd name="connsiteX23" fmla="*/ 4915819 w 12192000"/>
              <a:gd name="connsiteY23" fmla="*/ 458317 h 5077959"/>
              <a:gd name="connsiteX24" fmla="*/ 5163586 w 12192000"/>
              <a:gd name="connsiteY24" fmla="*/ 464973 h 5077959"/>
              <a:gd name="connsiteX25" fmla="*/ 5416461 w 12192000"/>
              <a:gd name="connsiteY25" fmla="*/ 470928 h 5077959"/>
              <a:gd name="connsiteX26" fmla="*/ 5671892 w 12192000"/>
              <a:gd name="connsiteY26" fmla="*/ 477234 h 5077959"/>
              <a:gd name="connsiteX27" fmla="*/ 5932430 w 12192000"/>
              <a:gd name="connsiteY27" fmla="*/ 481437 h 5077959"/>
              <a:gd name="connsiteX28" fmla="*/ 6195523 w 12192000"/>
              <a:gd name="connsiteY28" fmla="*/ 481437 h 5077959"/>
              <a:gd name="connsiteX29" fmla="*/ 6461170 w 12192000"/>
              <a:gd name="connsiteY29" fmla="*/ 483539 h 5077959"/>
              <a:gd name="connsiteX30" fmla="*/ 6729372 w 12192000"/>
              <a:gd name="connsiteY30" fmla="*/ 481437 h 5077959"/>
              <a:gd name="connsiteX31" fmla="*/ 7001406 w 12192000"/>
              <a:gd name="connsiteY31" fmla="*/ 477234 h 5077959"/>
              <a:gd name="connsiteX32" fmla="*/ 7273439 w 12192000"/>
              <a:gd name="connsiteY32" fmla="*/ 473380 h 5077959"/>
              <a:gd name="connsiteX33" fmla="*/ 7549303 w 12192000"/>
              <a:gd name="connsiteY33" fmla="*/ 464973 h 5077959"/>
              <a:gd name="connsiteX34" fmla="*/ 7827722 w 12192000"/>
              <a:gd name="connsiteY34" fmla="*/ 456215 h 5077959"/>
              <a:gd name="connsiteX35" fmla="*/ 8106140 w 12192000"/>
              <a:gd name="connsiteY35" fmla="*/ 446056 h 5077959"/>
              <a:gd name="connsiteX36" fmla="*/ 8387114 w 12192000"/>
              <a:gd name="connsiteY36" fmla="*/ 431694 h 5077959"/>
              <a:gd name="connsiteX37" fmla="*/ 8670640 w 12192000"/>
              <a:gd name="connsiteY37" fmla="*/ 414528 h 5077959"/>
              <a:gd name="connsiteX38" fmla="*/ 8955446 w 12192000"/>
              <a:gd name="connsiteY38" fmla="*/ 398064 h 5077959"/>
              <a:gd name="connsiteX39" fmla="*/ 9240250 w 12192000"/>
              <a:gd name="connsiteY39" fmla="*/ 377045 h 5077959"/>
              <a:gd name="connsiteX40" fmla="*/ 9528886 w 12192000"/>
              <a:gd name="connsiteY40" fmla="*/ 351823 h 5077959"/>
              <a:gd name="connsiteX41" fmla="*/ 9813691 w 12192000"/>
              <a:gd name="connsiteY41" fmla="*/ 326601 h 5077959"/>
              <a:gd name="connsiteX42" fmla="*/ 10103603 w 12192000"/>
              <a:gd name="connsiteY42" fmla="*/ 297525 h 5077959"/>
              <a:gd name="connsiteX43" fmla="*/ 10394794 w 12192000"/>
              <a:gd name="connsiteY43" fmla="*/ 265647 h 5077959"/>
              <a:gd name="connsiteX44" fmla="*/ 10682153 w 12192000"/>
              <a:gd name="connsiteY44" fmla="*/ 232018 h 5077959"/>
              <a:gd name="connsiteX45" fmla="*/ 10973344 w 12192000"/>
              <a:gd name="connsiteY45" fmla="*/ 192783 h 5077959"/>
              <a:gd name="connsiteX46" fmla="*/ 11263257 w 12192000"/>
              <a:gd name="connsiteY46" fmla="*/ 150746 h 5077959"/>
              <a:gd name="connsiteX47" fmla="*/ 11554448 w 12192000"/>
              <a:gd name="connsiteY47" fmla="*/ 109060 h 5077959"/>
              <a:gd name="connsiteX48" fmla="*/ 11844360 w 12192000"/>
              <a:gd name="connsiteY48" fmla="*/ 60367 h 5077959"/>
              <a:gd name="connsiteX49" fmla="*/ 12132996 w 12192000"/>
              <a:gd name="connsiteY49" fmla="*/ 10623 h 50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5077959">
                <a:moveTo>
                  <a:pt x="12192000" y="0"/>
                </a:moveTo>
                <a:lnTo>
                  <a:pt x="12192000" y="1972152"/>
                </a:lnTo>
                <a:lnTo>
                  <a:pt x="12192000" y="2361342"/>
                </a:lnTo>
                <a:lnTo>
                  <a:pt x="12192000" y="5077959"/>
                </a:lnTo>
                <a:lnTo>
                  <a:pt x="0" y="5077959"/>
                </a:lnTo>
                <a:lnTo>
                  <a:pt x="0" y="2361342"/>
                </a:lnTo>
                <a:lnTo>
                  <a:pt x="0" y="1972152"/>
                </a:lnTo>
                <a:lnTo>
                  <a:pt x="0" y="12515"/>
                </a:lnTo>
                <a:lnTo>
                  <a:pt x="108623" y="29540"/>
                </a:lnTo>
                <a:lnTo>
                  <a:pt x="300195" y="56163"/>
                </a:lnTo>
                <a:lnTo>
                  <a:pt x="527528" y="88041"/>
                </a:lnTo>
                <a:lnTo>
                  <a:pt x="779127" y="121671"/>
                </a:lnTo>
                <a:lnTo>
                  <a:pt x="1062654" y="157052"/>
                </a:lnTo>
                <a:lnTo>
                  <a:pt x="1371726" y="194535"/>
                </a:lnTo>
                <a:lnTo>
                  <a:pt x="1707616" y="232018"/>
                </a:lnTo>
                <a:lnTo>
                  <a:pt x="2065219" y="270201"/>
                </a:lnTo>
                <a:lnTo>
                  <a:pt x="2450918" y="305583"/>
                </a:lnTo>
                <a:lnTo>
                  <a:pt x="2854496" y="339562"/>
                </a:lnTo>
                <a:lnTo>
                  <a:pt x="3281065" y="370390"/>
                </a:lnTo>
                <a:lnTo>
                  <a:pt x="3725514" y="399815"/>
                </a:lnTo>
                <a:lnTo>
                  <a:pt x="4189119" y="427490"/>
                </a:lnTo>
                <a:lnTo>
                  <a:pt x="4426671" y="437298"/>
                </a:lnTo>
                <a:lnTo>
                  <a:pt x="4669330" y="448158"/>
                </a:lnTo>
                <a:lnTo>
                  <a:pt x="4915819" y="458317"/>
                </a:lnTo>
                <a:lnTo>
                  <a:pt x="5163586" y="464973"/>
                </a:lnTo>
                <a:lnTo>
                  <a:pt x="5416461" y="470928"/>
                </a:lnTo>
                <a:lnTo>
                  <a:pt x="5671892" y="477234"/>
                </a:lnTo>
                <a:lnTo>
                  <a:pt x="5932430" y="481437"/>
                </a:lnTo>
                <a:lnTo>
                  <a:pt x="6195523" y="481437"/>
                </a:lnTo>
                <a:lnTo>
                  <a:pt x="6461170" y="483539"/>
                </a:lnTo>
                <a:lnTo>
                  <a:pt x="6729372" y="481437"/>
                </a:lnTo>
                <a:lnTo>
                  <a:pt x="7001406" y="477234"/>
                </a:lnTo>
                <a:lnTo>
                  <a:pt x="7273439" y="473380"/>
                </a:lnTo>
                <a:lnTo>
                  <a:pt x="7549303" y="464973"/>
                </a:lnTo>
                <a:lnTo>
                  <a:pt x="7827722" y="456215"/>
                </a:lnTo>
                <a:lnTo>
                  <a:pt x="8106140" y="446056"/>
                </a:lnTo>
                <a:lnTo>
                  <a:pt x="8387114" y="431694"/>
                </a:lnTo>
                <a:lnTo>
                  <a:pt x="8670640" y="414528"/>
                </a:lnTo>
                <a:lnTo>
                  <a:pt x="8955446" y="398064"/>
                </a:lnTo>
                <a:lnTo>
                  <a:pt x="9240250" y="377045"/>
                </a:lnTo>
                <a:lnTo>
                  <a:pt x="9528886" y="351823"/>
                </a:lnTo>
                <a:lnTo>
                  <a:pt x="9813691" y="326601"/>
                </a:lnTo>
                <a:lnTo>
                  <a:pt x="10103603" y="297525"/>
                </a:lnTo>
                <a:lnTo>
                  <a:pt x="10394794" y="265647"/>
                </a:lnTo>
                <a:lnTo>
                  <a:pt x="10682153" y="232018"/>
                </a:lnTo>
                <a:lnTo>
                  <a:pt x="10973344" y="192783"/>
                </a:lnTo>
                <a:lnTo>
                  <a:pt x="11263257" y="150746"/>
                </a:lnTo>
                <a:lnTo>
                  <a:pt x="11554448" y="109060"/>
                </a:lnTo>
                <a:lnTo>
                  <a:pt x="11844360" y="60367"/>
                </a:lnTo>
                <a:lnTo>
                  <a:pt x="12132996" y="10623"/>
                </a:lnTo>
                <a:close/>
              </a:path>
            </a:pathLst>
          </a:custGeom>
          <a:solidFill>
            <a:srgbClr val="FFFFFF"/>
          </a:solid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27" name="Group 26">
            <a:extLst>
              <a:ext uri="{FF2B5EF4-FFF2-40B4-BE49-F238E27FC236}">
                <a16:creationId xmlns:a16="http://schemas.microsoft.com/office/drawing/2014/main" id="{992A2039-50D4-4D49-A79F-C82A1D9131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8" name="Rectangle 27">
              <a:extLst>
                <a:ext uri="{FF2B5EF4-FFF2-40B4-BE49-F238E27FC236}">
                  <a16:creationId xmlns:a16="http://schemas.microsoft.com/office/drawing/2014/main" id="{CC1C7165-8A3A-44EB-88D0-4EFA36A004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Freeform 5">
              <a:extLst>
                <a:ext uri="{FF2B5EF4-FFF2-40B4-BE49-F238E27FC236}">
                  <a16:creationId xmlns:a16="http://schemas.microsoft.com/office/drawing/2014/main" id="{A1081473-BB93-49A4-B605-4E2053739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2" name="TextBox 21">
            <a:extLst>
              <a:ext uri="{FF2B5EF4-FFF2-40B4-BE49-F238E27FC236}">
                <a16:creationId xmlns:a16="http://schemas.microsoft.com/office/drawing/2014/main" id="{114F913E-DD55-4B1C-832C-DE167FA646DE}"/>
              </a:ext>
            </a:extLst>
          </p:cNvPr>
          <p:cNvSpPr txBox="1"/>
          <p:nvPr/>
        </p:nvSpPr>
        <p:spPr>
          <a:xfrm>
            <a:off x="980473" y="2088852"/>
            <a:ext cx="9859261" cy="4613058"/>
          </a:xfrm>
          <a:prstGeom prst="rect">
            <a:avLst/>
          </a:prstGeom>
          <a:noFill/>
        </p:spPr>
        <p:txBody>
          <a:bodyPr wrap="square">
            <a:spAutoFit/>
          </a:bodyPr>
          <a:lstStyle/>
          <a:p>
            <a:pPr>
              <a:lnSpc>
                <a:spcPct val="150000"/>
              </a:lnSpc>
            </a:pPr>
            <a:r>
              <a:rPr lang="en-US" dirty="0">
                <a:latin typeface="Times New Roman" panose="02020603050405020304" pitchFamily="18" charset="0"/>
                <a:cs typeface="Times New Roman" panose="02020603050405020304" pitchFamily="18" charset="0"/>
              </a:rPr>
              <a:t>Experiment Name : </a:t>
            </a:r>
          </a:p>
          <a:p>
            <a:pPr>
              <a:lnSpc>
                <a:spcPct val="150000"/>
              </a:lnSpc>
            </a:pPr>
            <a:r>
              <a:rPr lang="en-US" dirty="0">
                <a:latin typeface="Times New Roman" panose="02020603050405020304" pitchFamily="18" charset="0"/>
                <a:cs typeface="Times New Roman" panose="02020603050405020304" pitchFamily="18" charset="0"/>
              </a:rPr>
              <a:t>Determination of an Unknown Resistance and Verification of Series and Parallel Laws Using a Post Office Box</a:t>
            </a:r>
          </a:p>
          <a:p>
            <a:pPr>
              <a:lnSpc>
                <a:spcPct val="150000"/>
              </a:lnSpc>
            </a:pPr>
            <a:r>
              <a:rPr lang="en-US" b="1" dirty="0">
                <a:latin typeface="Times New Roman" panose="02020603050405020304" pitchFamily="18" charset="0"/>
                <a:cs typeface="Times New Roman" panose="02020603050405020304" pitchFamily="18" charset="0"/>
              </a:rPr>
              <a:t>Theory</a:t>
            </a:r>
          </a:p>
          <a:p>
            <a:pPr>
              <a:lnSpc>
                <a:spcPct val="150000"/>
              </a:lnSpc>
            </a:pPr>
            <a:r>
              <a:rPr lang="en-US" dirty="0">
                <a:latin typeface="Times New Roman" panose="02020603050405020304" pitchFamily="18" charset="0"/>
                <a:cs typeface="Times New Roman" panose="02020603050405020304" pitchFamily="18" charset="0"/>
              </a:rPr>
              <a:t>A Post Office Box is a practical application of the </a:t>
            </a:r>
            <a:r>
              <a:rPr lang="en-US" b="1" dirty="0">
                <a:latin typeface="Times New Roman" panose="02020603050405020304" pitchFamily="18" charset="0"/>
                <a:cs typeface="Times New Roman" panose="02020603050405020304" pitchFamily="18" charset="0"/>
              </a:rPr>
              <a:t>Wheatstone Bridge</a:t>
            </a:r>
            <a:r>
              <a:rPr lang="en-US" dirty="0">
                <a:latin typeface="Times New Roman" panose="02020603050405020304" pitchFamily="18" charset="0"/>
                <a:cs typeface="Times New Roman" panose="02020603050405020304" pitchFamily="18" charset="0"/>
              </a:rPr>
              <a:t> principle. The ratio of resistances in the bridge circuit is given by:</a:t>
            </a:r>
          </a:p>
          <a:p>
            <a:pPr>
              <a:lnSpc>
                <a:spcPct val="150000"/>
              </a:lnSpc>
            </a:pPr>
            <a:r>
              <a:rPr lang="en-US" dirty="0">
                <a:latin typeface="Times New Roman" panose="02020603050405020304" pitchFamily="18" charset="0"/>
                <a:cs typeface="Times New Roman" panose="02020603050405020304" pitchFamily="18" charset="0"/>
              </a:rPr>
              <a:t>P/Q=R/X</a:t>
            </a:r>
          </a:p>
          <a:p>
            <a:pPr>
              <a:lnSpc>
                <a:spcPct val="150000"/>
              </a:lnSpc>
            </a:pPr>
            <a:r>
              <a:rPr lang="en-US" dirty="0">
                <a:latin typeface="Times New Roman" panose="02020603050405020304" pitchFamily="18" charset="0"/>
                <a:cs typeface="Times New Roman" panose="02020603050405020304" pitchFamily="18" charset="0"/>
              </a:rPr>
              <a:t>where:</a:t>
            </a:r>
          </a:p>
          <a:p>
            <a:pPr>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 and Q are known resistances,</a:t>
            </a:r>
          </a:p>
          <a:p>
            <a:pPr>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 is a standard resistance,</a:t>
            </a:r>
          </a:p>
          <a:p>
            <a:pPr>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X is the unknown resistance.</a:t>
            </a:r>
          </a:p>
        </p:txBody>
      </p:sp>
    </p:spTree>
    <p:extLst>
      <p:ext uri="{BB962C8B-B14F-4D97-AF65-F5344CB8AC3E}">
        <p14:creationId xmlns:p14="http://schemas.microsoft.com/office/powerpoint/2010/main" val="3784716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st Office Box | Measuring Unknown Resistance - YouTube">
            <a:extLst>
              <a:ext uri="{FF2B5EF4-FFF2-40B4-BE49-F238E27FC236}">
                <a16:creationId xmlns:a16="http://schemas.microsoft.com/office/drawing/2014/main" id="{0C42B9F9-992A-4357-B9FA-C3EA623FFD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842" t="39403" r="4857" b="5272"/>
          <a:stretch/>
        </p:blipFill>
        <p:spPr bwMode="auto">
          <a:xfrm>
            <a:off x="2017854" y="166687"/>
            <a:ext cx="7400925"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01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atstone Bridge - Working Principle, Formula, Derivation, Application">
            <a:extLst>
              <a:ext uri="{FF2B5EF4-FFF2-40B4-BE49-F238E27FC236}">
                <a16:creationId xmlns:a16="http://schemas.microsoft.com/office/drawing/2014/main" id="{CFF9C57D-6882-439B-82B4-6032DA864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949"/>
          <a:stretch/>
        </p:blipFill>
        <p:spPr bwMode="auto">
          <a:xfrm>
            <a:off x="2524125" y="814388"/>
            <a:ext cx="6075865"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892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5A3DA8-EC01-402B-86DD-13B01734A141}"/>
              </a:ext>
            </a:extLst>
          </p:cNvPr>
          <p:cNvSpPr txBox="1"/>
          <p:nvPr/>
        </p:nvSpPr>
        <p:spPr>
          <a:xfrm>
            <a:off x="1669649" y="1061994"/>
            <a:ext cx="8145682" cy="5028556"/>
          </a:xfrm>
          <a:prstGeom prst="rect">
            <a:avLst/>
          </a:prstGeom>
          <a:noFill/>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The bridge is balanced when no current flows through the galvanometer, allowing the unknown resistance to be calculated as:</a:t>
            </a:r>
          </a:p>
          <a:p>
            <a:pPr algn="just">
              <a:lnSpc>
                <a:spcPct val="150000"/>
              </a:lnSpc>
            </a:pPr>
            <a:r>
              <a:rPr lang="en-US" dirty="0">
                <a:latin typeface="Times New Roman" panose="02020603050405020304" pitchFamily="18" charset="0"/>
                <a:cs typeface="Times New Roman" panose="02020603050405020304" pitchFamily="18" charset="0"/>
              </a:rPr>
              <a:t>X=R×Q/P</a:t>
            </a:r>
          </a:p>
          <a:p>
            <a:pPr algn="just">
              <a:lnSpc>
                <a:spcPct val="150000"/>
              </a:lnSpc>
            </a:pPr>
            <a:r>
              <a:rPr lang="en-US" dirty="0">
                <a:latin typeface="Times New Roman" panose="02020603050405020304" pitchFamily="18" charset="0"/>
                <a:cs typeface="Times New Roman" panose="02020603050405020304" pitchFamily="18" charset="0"/>
              </a:rPr>
              <a:t>The laws of series and parallel resistances are verified by measuring individual resistances and their combinations.</a:t>
            </a:r>
          </a:p>
          <a:p>
            <a:pPr algn="just">
              <a:lnSpc>
                <a:spcPct val="150000"/>
              </a:lnSpc>
            </a:pPr>
            <a:r>
              <a:rPr lang="en-US" b="1" dirty="0">
                <a:latin typeface="Times New Roman" panose="02020603050405020304" pitchFamily="18" charset="0"/>
                <a:cs typeface="Times New Roman" panose="02020603050405020304" pitchFamily="18" charset="0"/>
              </a:rPr>
              <a:t>Apparatus</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Post Office Box</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Galvanometer</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Battery</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Jockey</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Unknown resistance wire</a:t>
            </a:r>
          </a:p>
          <a:p>
            <a:pPr marL="342900" indent="-342900"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Connecting wires</a:t>
            </a:r>
          </a:p>
        </p:txBody>
      </p:sp>
    </p:spTree>
    <p:extLst>
      <p:ext uri="{BB962C8B-B14F-4D97-AF65-F5344CB8AC3E}">
        <p14:creationId xmlns:p14="http://schemas.microsoft.com/office/powerpoint/2010/main" val="1138587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TextBox 2">
            <a:extLst>
              <a:ext uri="{FF2B5EF4-FFF2-40B4-BE49-F238E27FC236}">
                <a16:creationId xmlns:a16="http://schemas.microsoft.com/office/drawing/2014/main" id="{60EC438F-A228-5FEB-637F-A60362050162}"/>
              </a:ext>
            </a:extLst>
          </p:cNvPr>
          <p:cNvGraphicFramePr/>
          <p:nvPr>
            <p:extLst>
              <p:ext uri="{D42A27DB-BD31-4B8C-83A1-F6EECF244321}">
                <p14:modId xmlns:p14="http://schemas.microsoft.com/office/powerpoint/2010/main" val="3830500646"/>
              </p:ext>
            </p:extLst>
          </p:nvPr>
        </p:nvGraphicFramePr>
        <p:xfrm>
          <a:off x="640466" y="1600200"/>
          <a:ext cx="10760597" cy="4138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32317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a:extLst>
              <a:ext uri="{FF2B5EF4-FFF2-40B4-BE49-F238E27FC236}">
                <a16:creationId xmlns:a16="http://schemas.microsoft.com/office/drawing/2014/main" id="{1C74F915-ADA6-4ABE-A184-6285DA48A521}"/>
              </a:ext>
            </a:extLst>
          </p:cNvPr>
          <p:cNvPicPr>
            <a:picLocks noChangeAspect="1"/>
          </p:cNvPicPr>
          <p:nvPr/>
        </p:nvPicPr>
        <p:blipFill rotWithShape="1">
          <a:blip r:embed="rId2">
            <a:extLst>
              <a:ext uri="{28A0092B-C50C-407E-A947-70E740481C1C}">
                <a14:useLocalDpi xmlns:a14="http://schemas.microsoft.com/office/drawing/2010/main" val="0"/>
              </a:ext>
            </a:extLst>
          </a:blip>
          <a:srcRect l="29667" t="35999" r="27000" b="10075"/>
          <a:stretch/>
        </p:blipFill>
        <p:spPr>
          <a:xfrm>
            <a:off x="2757509" y="384424"/>
            <a:ext cx="8892652" cy="6224913"/>
          </a:xfrm>
          <a:prstGeom prst="rect">
            <a:avLst/>
          </a:prstGeom>
        </p:spPr>
      </p:pic>
    </p:spTree>
    <p:extLst>
      <p:ext uri="{BB962C8B-B14F-4D97-AF65-F5344CB8AC3E}">
        <p14:creationId xmlns:p14="http://schemas.microsoft.com/office/powerpoint/2010/main" val="3258305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4" name="Freeform: Shape 13">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p>
        </p:txBody>
      </p:sp>
      <p:grpSp>
        <p:nvGrpSpPr>
          <p:cNvPr id="9" name="Group 8">
            <a:extLst>
              <a:ext uri="{FF2B5EF4-FFF2-40B4-BE49-F238E27FC236}">
                <a16:creationId xmlns:a16="http://schemas.microsoft.com/office/drawing/2014/main" id="{0950334E-9342-4054-BDD2-6A61076EC83D}"/>
              </a:ext>
            </a:extLst>
          </p:cNvPr>
          <p:cNvGrpSpPr/>
          <p:nvPr/>
        </p:nvGrpSpPr>
        <p:grpSpPr>
          <a:xfrm>
            <a:off x="1566944" y="643467"/>
            <a:ext cx="9058110" cy="4085254"/>
            <a:chOff x="1290632" y="823676"/>
            <a:chExt cx="8651321" cy="6189135"/>
          </a:xfrm>
        </p:grpSpPr>
        <p:sp>
          <p:nvSpPr>
            <p:cNvPr id="11" name="Rectangle 10" descr="Checkmark">
              <a:extLst>
                <a:ext uri="{FF2B5EF4-FFF2-40B4-BE49-F238E27FC236}">
                  <a16:creationId xmlns:a16="http://schemas.microsoft.com/office/drawing/2014/main" id="{9BD5B72F-D6C3-4FDD-8AB1-1C3EFBD7F3D0}"/>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08A313-DD8D-488A-962A-FCE98E4E0D75}"/>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2881">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9</a:t>
              </a:r>
              <a:r>
                <a:rPr lang="en-US" b="1" kern="1200" baseline="30000" dirty="0">
                  <a:solidFill>
                    <a:schemeClr val="tx1"/>
                  </a:solidFill>
                  <a:latin typeface="Times New Roman" panose="02020603050405020304" pitchFamily="18" charset="0"/>
                  <a:cs typeface="Times New Roman" panose="02020603050405020304" pitchFamily="18" charset="0"/>
                </a:rPr>
                <a:t>th</a:t>
              </a:r>
              <a:r>
                <a:rPr lang="en-US" b="1" kern="1200" dirty="0">
                  <a:solidFill>
                    <a:schemeClr val="tx1"/>
                  </a:solidFill>
                  <a:latin typeface="Times New Roman" panose="02020603050405020304" pitchFamily="18" charset="0"/>
                  <a:cs typeface="Times New Roman" panose="02020603050405020304" pitchFamily="18" charset="0"/>
                </a:rPr>
                <a:t> Week</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31F89A35-D799-4054-9147-28583203875E}"/>
                </a:ext>
              </a:extLst>
            </p:cNvPr>
            <p:cNvSpPr/>
            <p:nvPr/>
          </p:nvSpPr>
          <p:spPr>
            <a:xfrm>
              <a:off x="1290632" y="4303840"/>
              <a:ext cx="8651321" cy="270897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2881">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Topic: </a:t>
              </a:r>
            </a:p>
            <a:p>
              <a:pPr marL="484632" indent="-484632" algn="ctr" defTabSz="484632">
                <a:lnSpc>
                  <a:spcPct val="150000"/>
                </a:lnSpc>
                <a:spcAft>
                  <a:spcPts val="848"/>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Experiment Name: To determine the internal resistance of a cell by a Potentiometer</a:t>
              </a:r>
              <a:r>
                <a:rPr lang="en-US" kern="1200" dirty="0">
                  <a:solidFill>
                    <a:schemeClr val="tx1">
                      <a:hueOff val="0"/>
                      <a:satOff val="0"/>
                      <a:lumOff val="0"/>
                      <a:alphaOff val="0"/>
                    </a:schemeClr>
                  </a:solidFill>
                  <a:latin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1542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0EBC3BA-499A-464B-9919-5A7057F98466}"/>
              </a:ext>
            </a:extLst>
          </p:cNvPr>
          <p:cNvPicPr>
            <a:picLocks noChangeAspect="1"/>
          </p:cNvPicPr>
          <p:nvPr/>
        </p:nvPicPr>
        <p:blipFill rotWithShape="1">
          <a:blip r:embed="rId2">
            <a:extLst>
              <a:ext uri="{28A0092B-C50C-407E-A947-70E740481C1C}">
                <a14:useLocalDpi xmlns:a14="http://schemas.microsoft.com/office/drawing/2010/main" val="0"/>
              </a:ext>
            </a:extLst>
          </a:blip>
          <a:srcRect l="34745" t="15238" r="21020" b="20136"/>
          <a:stretch/>
        </p:blipFill>
        <p:spPr>
          <a:xfrm>
            <a:off x="1483567" y="155319"/>
            <a:ext cx="8117633" cy="6671065"/>
          </a:xfrm>
          <a:prstGeom prst="rect">
            <a:avLst/>
          </a:prstGeom>
        </p:spPr>
      </p:pic>
    </p:spTree>
    <p:extLst>
      <p:ext uri="{BB962C8B-B14F-4D97-AF65-F5344CB8AC3E}">
        <p14:creationId xmlns:p14="http://schemas.microsoft.com/office/powerpoint/2010/main" val="2339144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3" name="Freeform: Shape 12">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graphicFrame>
        <p:nvGraphicFramePr>
          <p:cNvPr id="4" name="Table 3">
            <a:extLst>
              <a:ext uri="{FF2B5EF4-FFF2-40B4-BE49-F238E27FC236}">
                <a16:creationId xmlns:a16="http://schemas.microsoft.com/office/drawing/2014/main" id="{95869874-DFD5-473D-8BB7-8D3C0DD7A883}"/>
              </a:ext>
            </a:extLst>
          </p:cNvPr>
          <p:cNvGraphicFramePr>
            <a:graphicFrameLocks noGrp="1"/>
          </p:cNvGraphicFramePr>
          <p:nvPr>
            <p:extLst>
              <p:ext uri="{D42A27DB-BD31-4B8C-83A1-F6EECF244321}">
                <p14:modId xmlns:p14="http://schemas.microsoft.com/office/powerpoint/2010/main" val="770457684"/>
              </p:ext>
            </p:extLst>
          </p:nvPr>
        </p:nvGraphicFramePr>
        <p:xfrm>
          <a:off x="1066532" y="260882"/>
          <a:ext cx="11090743" cy="6207978"/>
        </p:xfrm>
        <a:graphic>
          <a:graphicData uri="http://schemas.openxmlformats.org/drawingml/2006/table">
            <a:tbl>
              <a:tblPr firstRow="1" bandRow="1">
                <a:solidFill>
                  <a:schemeClr val="accent1">
                    <a:lumMod val="20000"/>
                    <a:lumOff val="80000"/>
                  </a:schemeClr>
                </a:solidFill>
              </a:tblPr>
              <a:tblGrid>
                <a:gridCol w="1121474">
                  <a:extLst>
                    <a:ext uri="{9D8B030D-6E8A-4147-A177-3AD203B41FA5}">
                      <a16:colId xmlns:a16="http://schemas.microsoft.com/office/drawing/2014/main" val="3908410739"/>
                    </a:ext>
                  </a:extLst>
                </a:gridCol>
                <a:gridCol w="5088713">
                  <a:extLst>
                    <a:ext uri="{9D8B030D-6E8A-4147-A177-3AD203B41FA5}">
                      <a16:colId xmlns:a16="http://schemas.microsoft.com/office/drawing/2014/main" val="4007715626"/>
                    </a:ext>
                  </a:extLst>
                </a:gridCol>
                <a:gridCol w="3248917">
                  <a:extLst>
                    <a:ext uri="{9D8B030D-6E8A-4147-A177-3AD203B41FA5}">
                      <a16:colId xmlns:a16="http://schemas.microsoft.com/office/drawing/2014/main" val="3983716118"/>
                    </a:ext>
                  </a:extLst>
                </a:gridCol>
                <a:gridCol w="1631639">
                  <a:extLst>
                    <a:ext uri="{9D8B030D-6E8A-4147-A177-3AD203B41FA5}">
                      <a16:colId xmlns:a16="http://schemas.microsoft.com/office/drawing/2014/main" val="2187191591"/>
                    </a:ext>
                  </a:extLst>
                </a:gridCol>
              </a:tblGrid>
              <a:tr h="452736">
                <a:tc gridSpan="3">
                  <a:txBody>
                    <a:bodyPr/>
                    <a:lstStyle/>
                    <a:p>
                      <a:pPr marL="67945" marR="0">
                        <a:lnSpc>
                          <a:spcPct val="150000"/>
                        </a:lnSpc>
                        <a:spcBef>
                          <a:spcPts val="5"/>
                        </a:spcBef>
                        <a:spcAft>
                          <a:spcPts val="0"/>
                        </a:spcAft>
                      </a:pPr>
                      <a:r>
                        <a:rPr lang="en-US" sz="1800" b="1" cap="all" spc="60">
                          <a:solidFill>
                            <a:schemeClr val="tx1"/>
                          </a:solidFill>
                          <a:effectLst/>
                          <a:latin typeface="Times New Roman" panose="02020603050405020304" pitchFamily="18" charset="0"/>
                          <a:ea typeface="Times New Roman" panose="02020603050405020304" pitchFamily="18" charset="0"/>
                        </a:rPr>
                        <a:t>TEACHING METHODOLOGY</a:t>
                      </a:r>
                    </a:p>
                  </a:txBody>
                  <a:tcPr marL="112429" marR="112429" marT="112429" marB="1124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marL="67945" marR="0">
                        <a:lnSpc>
                          <a:spcPct val="150000"/>
                        </a:lnSpc>
                        <a:spcBef>
                          <a:spcPts val="5"/>
                        </a:spcBef>
                        <a:spcAft>
                          <a:spcPts val="0"/>
                        </a:spcAft>
                      </a:pPr>
                      <a:endParaRPr lang="en-US" sz="1800" b="1" cap="all" spc="60">
                        <a:solidFill>
                          <a:schemeClr val="tx1"/>
                        </a:solidFill>
                        <a:effectLst/>
                        <a:latin typeface="Times New Roman" panose="02020603050405020304" pitchFamily="18" charset="0"/>
                        <a:ea typeface="Times New Roman" panose="02020603050405020304" pitchFamily="18" charset="0"/>
                      </a:endParaRPr>
                    </a:p>
                  </a:txBody>
                  <a:tcPr marL="112429" marR="112429" marT="112429" marB="1124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520186"/>
                  </a:ext>
                </a:extLst>
              </a:tr>
              <a:tr h="968452">
                <a:tc>
                  <a:txBody>
                    <a:bodyPr/>
                    <a:lstStyle/>
                    <a:p>
                      <a:pPr marL="67945" marR="0">
                        <a:lnSpc>
                          <a:spcPct val="150000"/>
                        </a:lnSpc>
                        <a:spcBef>
                          <a:spcPts val="0"/>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Weeks</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0"/>
                        </a:spcBef>
                        <a:spcAft>
                          <a:spcPts val="0"/>
                        </a:spcAft>
                      </a:pPr>
                      <a:r>
                        <a:rPr lang="en-US" sz="1800" cap="none" spc="0" dirty="0">
                          <a:solidFill>
                            <a:schemeClr val="tx1"/>
                          </a:solidFill>
                          <a:effectLst/>
                          <a:latin typeface="Times New Roman" panose="02020603050405020304" pitchFamily="18" charset="0"/>
                          <a:ea typeface="Times New Roman" panose="02020603050405020304" pitchFamily="18" charset="0"/>
                        </a:rPr>
                        <a:t>Intended topics to be covered</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4135" marR="0" lvl="0" indent="0" algn="l" defTabSz="457200" rtl="0" eaLnBrk="1" fontAlgn="auto" latinLnBrk="0" hangingPunct="1">
                        <a:lnSpc>
                          <a:spcPct val="150000"/>
                        </a:lnSpc>
                        <a:spcBef>
                          <a:spcPts val="0"/>
                        </a:spcBef>
                        <a:spcAft>
                          <a:spcPts val="0"/>
                        </a:spcAft>
                        <a:buClrTx/>
                        <a:buSzTx/>
                        <a:buFontTx/>
                        <a:buNone/>
                        <a:tabLst/>
                        <a:defRPr/>
                      </a:pPr>
                      <a:r>
                        <a:rPr lang="en-US" sz="1800" cap="none" spc="0" dirty="0">
                          <a:solidFill>
                            <a:schemeClr val="tx1"/>
                          </a:solidFill>
                          <a:latin typeface="Times New Roman" panose="02020603050405020304" pitchFamily="18" charset="0"/>
                          <a:cs typeface="Times New Roman" panose="02020603050405020304" pitchFamily="18" charset="0"/>
                        </a:rPr>
                        <a:t>Teaching and Learning Strategy</a:t>
                      </a:r>
                      <a:endParaRPr lang="en-US" sz="1800" cap="none" spc="0" dirty="0">
                        <a:solidFill>
                          <a:schemeClr val="tx1"/>
                        </a:solidFill>
                        <a:latin typeface="Times New Roman" panose="02020603050405020304" pitchFamily="18" charset="0"/>
                        <a:ea typeface="Times New Roman" pitchFamily="18"/>
                        <a:cs typeface="Times New Roman" panose="02020603050405020304" pitchFamily="18" charset="0"/>
                      </a:endParaRP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4135" marR="0" lvl="0" indent="0" algn="l" defTabSz="457200" rtl="0" eaLnBrk="1" fontAlgn="auto" latinLnBrk="0" hangingPunct="1">
                        <a:lnSpc>
                          <a:spcPct val="150000"/>
                        </a:lnSpc>
                        <a:spcBef>
                          <a:spcPts val="0"/>
                        </a:spcBef>
                        <a:spcAft>
                          <a:spcPts val="0"/>
                        </a:spcAft>
                        <a:buClrTx/>
                        <a:buSzTx/>
                        <a:buFontTx/>
                        <a:buNone/>
                        <a:tabLst/>
                        <a:defRPr/>
                      </a:pPr>
                      <a:r>
                        <a:rPr lang="en-US" sz="1800" cap="none" spc="0">
                          <a:solidFill>
                            <a:schemeClr val="tx1"/>
                          </a:solidFill>
                          <a:latin typeface="Times New Roman" panose="02020603050405020304" pitchFamily="18" charset="0"/>
                          <a:ea typeface="Times New Roman" pitchFamily="18"/>
                          <a:cs typeface="Times New Roman" panose="02020603050405020304" pitchFamily="18" charset="0"/>
                        </a:rPr>
                        <a:t>Corresponding CLOs</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660932"/>
                  </a:ext>
                </a:extLst>
              </a:tr>
              <a:tr h="668641">
                <a:tc rowSpan="2">
                  <a:txBody>
                    <a:bodyPr/>
                    <a:lstStyle/>
                    <a:p>
                      <a:pPr marL="67945" marR="0" algn="ctr">
                        <a:lnSpc>
                          <a:spcPct val="150000"/>
                        </a:lnSpc>
                        <a:spcBef>
                          <a:spcPts val="0"/>
                        </a:spcBef>
                        <a:spcAft>
                          <a:spcPts val="0"/>
                        </a:spcAft>
                      </a:pPr>
                      <a:endParaRPr lang="en-US" sz="1800" cap="none" spc="0">
                        <a:solidFill>
                          <a:schemeClr val="tx1"/>
                        </a:solidFill>
                        <a:effectLst/>
                        <a:latin typeface="Times New Roman" panose="02020603050405020304" pitchFamily="18" charset="0"/>
                        <a:ea typeface="Times New Roman" panose="02020603050405020304" pitchFamily="18" charset="0"/>
                      </a:endParaRPr>
                    </a:p>
                    <a:p>
                      <a:pPr marL="67945" marR="0" algn="ctr">
                        <a:lnSpc>
                          <a:spcPct val="150000"/>
                        </a:lnSpc>
                        <a:spcBef>
                          <a:spcPts val="0"/>
                        </a:spcBef>
                        <a:spcAft>
                          <a:spcPts val="0"/>
                        </a:spcAft>
                      </a:pPr>
                      <a:r>
                        <a:rPr lang="en-US" sz="1800" cap="none" spc="0">
                          <a:solidFill>
                            <a:schemeClr val="tx1"/>
                          </a:solidFill>
                          <a:effectLst/>
                          <a:latin typeface="Times New Roman" panose="02020603050405020304" pitchFamily="18" charset="0"/>
                        </a:rPr>
                        <a:t> 5</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just">
                        <a:spcBef>
                          <a:spcPts val="0"/>
                        </a:spcBef>
                        <a:spcAft>
                          <a:spcPts val="0"/>
                        </a:spcAft>
                      </a:pPr>
                      <a:r>
                        <a:rPr lang="en-US" sz="1800" cap="none" spc="0" dirty="0">
                          <a:solidFill>
                            <a:schemeClr val="tx1"/>
                          </a:solidFill>
                          <a:effectLst/>
                          <a:latin typeface="Times New Roman" panose="02020603050405020304" pitchFamily="18" charset="0"/>
                          <a:ea typeface="Times New Roman" panose="02020603050405020304" pitchFamily="18" charset="0"/>
                        </a:rPr>
                        <a:t>Determination of the specific resistance of a wire using a meter Bridge.</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gn="just">
                        <a:lnSpc>
                          <a:spcPct val="150000"/>
                        </a:lnSpc>
                        <a:spcBef>
                          <a:spcPts val="5"/>
                        </a:spcBef>
                        <a:spcAft>
                          <a:spcPts val="0"/>
                        </a:spcAft>
                      </a:pPr>
                      <a:r>
                        <a:rPr lang="en-US" sz="1800" cap="none" spc="0" dirty="0">
                          <a:solidFill>
                            <a:schemeClr val="tx1"/>
                          </a:solidFill>
                          <a:effectLst/>
                          <a:latin typeface="Times New Roman" panose="02020603050405020304" pitchFamily="18" charset="0"/>
                          <a:ea typeface="Times New Roman" panose="02020603050405020304" pitchFamily="18" charset="0"/>
                        </a:rPr>
                        <a:t>Lecture and Oral Presentation</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CLO1, CLO2</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1176801047"/>
                  </a:ext>
                </a:extLst>
              </a:tr>
              <a:tr h="368830">
                <a:tc vMerge="1">
                  <a:txBody>
                    <a:bodyPr/>
                    <a:lstStyle/>
                    <a:p>
                      <a:pPr marL="67945" marR="0" algn="ctr">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cap="none" spc="0" dirty="0">
                          <a:solidFill>
                            <a:schemeClr val="tx1"/>
                          </a:solidFill>
                          <a:effectLst/>
                          <a:latin typeface="Times New Roman" panose="02020603050405020304" pitchFamily="18" charset="0"/>
                          <a:ea typeface="Times New Roman" panose="02020603050405020304" pitchFamily="18" charset="0"/>
                        </a:rPr>
                        <a:t>Experimental Work</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 Experimental</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CLO3, CLO4</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5607122"/>
                  </a:ext>
                </a:extLst>
              </a:tr>
              <a:tr h="668641">
                <a:tc rowSpan="2">
                  <a:txBody>
                    <a:bodyPr/>
                    <a:lstStyle/>
                    <a:p>
                      <a:pPr marL="0" marR="0" algn="ctr">
                        <a:lnSpc>
                          <a:spcPct val="150000"/>
                        </a:lnSpc>
                        <a:spcBef>
                          <a:spcPts val="0"/>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6</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just">
                        <a:spcBef>
                          <a:spcPts val="0"/>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To determine the resistance of a galvanometer by the half-deflection method.</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gn="just">
                        <a:lnSpc>
                          <a:spcPct val="150000"/>
                        </a:lnSpc>
                        <a:spcBef>
                          <a:spcPts val="5"/>
                        </a:spcBef>
                        <a:spcAft>
                          <a:spcPts val="0"/>
                        </a:spcAft>
                      </a:pPr>
                      <a:r>
                        <a:rPr lang="en-US" sz="1800" cap="none" spc="0" dirty="0">
                          <a:solidFill>
                            <a:schemeClr val="tx1"/>
                          </a:solidFill>
                          <a:effectLst/>
                          <a:latin typeface="Times New Roman" panose="02020603050405020304" pitchFamily="18" charset="0"/>
                          <a:ea typeface="Times New Roman" panose="02020603050405020304" pitchFamily="18" charset="0"/>
                        </a:rPr>
                        <a:t>Lecture and Oral Presentation</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CLO1, CLO2</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3835806326"/>
                  </a:ext>
                </a:extLst>
              </a:tr>
              <a:tr h="368830">
                <a:tc vMerge="1">
                  <a:txBody>
                    <a:bodyPr/>
                    <a:lstStyle/>
                    <a:p>
                      <a:pPr marL="0" marR="0" algn="ctr">
                        <a:lnSpc>
                          <a:spcPct val="150000"/>
                        </a:lnSpc>
                        <a:spcBef>
                          <a:spcPts val="0"/>
                        </a:spcBef>
                        <a:spcAft>
                          <a:spcPts val="0"/>
                        </a:spcAft>
                      </a:pPr>
                      <a:r>
                        <a:rPr lang="en-US" sz="1800">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cap="none" spc="0">
                          <a:solidFill>
                            <a:schemeClr val="tx1"/>
                          </a:solidFill>
                          <a:effectLst/>
                          <a:latin typeface="Times New Roman" panose="02020603050405020304" pitchFamily="18" charset="0"/>
                          <a:ea typeface="Times New Roman" panose="02020603050405020304" pitchFamily="18" charset="0"/>
                        </a:rPr>
                        <a:t>Experimental Work</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 Experimental</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CLO3, CLO4</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0390419"/>
                  </a:ext>
                </a:extLst>
              </a:tr>
              <a:tr h="668641">
                <a:tc rowSpan="2">
                  <a:txBody>
                    <a:bodyPr/>
                    <a:lstStyle/>
                    <a:p>
                      <a:pPr marL="0" marR="0" algn="ctr">
                        <a:lnSpc>
                          <a:spcPct val="150000"/>
                        </a:lnSpc>
                        <a:spcBef>
                          <a:spcPts val="0"/>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7</a:t>
                      </a:r>
                    </a:p>
                    <a:p>
                      <a:pPr marL="0" marR="0" algn="ctr">
                        <a:lnSpc>
                          <a:spcPct val="150000"/>
                        </a:lnSpc>
                        <a:spcBef>
                          <a:spcPts val="0"/>
                        </a:spcBef>
                        <a:spcAft>
                          <a:spcPts val="0"/>
                        </a:spcAft>
                      </a:pPr>
                      <a:endParaRPr lang="en-US" sz="1800" cap="none" spc="0">
                        <a:solidFill>
                          <a:schemeClr val="tx1"/>
                        </a:solidFill>
                        <a:effectLst/>
                        <a:latin typeface="Times New Roman" panose="02020603050405020304" pitchFamily="18" charset="0"/>
                      </a:endParaRP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just">
                        <a:spcBef>
                          <a:spcPts val="0"/>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To determine a high resistance by the method of deflection.</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gn="just">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Lecture and Oral Presentation</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CLO1, CLO2</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2497218553"/>
                  </a:ext>
                </a:extLst>
              </a:tr>
              <a:tr h="368830">
                <a:tc vMerge="1">
                  <a:txBody>
                    <a:bodyPr/>
                    <a:lstStyle/>
                    <a:p>
                      <a:pPr marL="0" marR="0" algn="ctr">
                        <a:lnSpc>
                          <a:spcPct val="150000"/>
                        </a:lnSpc>
                        <a:spcBef>
                          <a:spcPts val="0"/>
                        </a:spcBef>
                        <a:spcAft>
                          <a:spcPts val="0"/>
                        </a:spcAft>
                      </a:pPr>
                      <a:r>
                        <a:rPr lang="en-US" sz="180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cap="none" spc="0">
                          <a:solidFill>
                            <a:schemeClr val="tx1"/>
                          </a:solidFill>
                          <a:effectLst/>
                          <a:latin typeface="Times New Roman" panose="02020603050405020304" pitchFamily="18" charset="0"/>
                          <a:ea typeface="Times New Roman" panose="02020603050405020304" pitchFamily="18" charset="0"/>
                        </a:rPr>
                        <a:t>Experimental Work</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 Experimental</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CLO3, CLO4</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161599"/>
                  </a:ext>
                </a:extLst>
              </a:tr>
              <a:tr h="668641">
                <a:tc rowSpan="2">
                  <a:txBody>
                    <a:bodyPr/>
                    <a:lstStyle/>
                    <a:p>
                      <a:pPr marL="0" marR="0" algn="ctr">
                        <a:lnSpc>
                          <a:spcPct val="150000"/>
                        </a:lnSpc>
                        <a:spcBef>
                          <a:spcPts val="0"/>
                        </a:spcBef>
                        <a:spcAft>
                          <a:spcPts val="0"/>
                        </a:spcAft>
                      </a:pPr>
                      <a:r>
                        <a:rPr lang="en-US" sz="1800" cap="none" spc="0">
                          <a:solidFill>
                            <a:schemeClr val="tx1"/>
                          </a:solidFill>
                          <a:effectLst/>
                          <a:latin typeface="Times New Roman" panose="02020603050405020304" pitchFamily="18" charset="0"/>
                        </a:rPr>
                        <a:t>8</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just">
                        <a:spcBef>
                          <a:spcPts val="0"/>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To determine the value of an unknown resistance and verify the law of series and parallel resistances using a post office box</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gn="just">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Lecture and Oral Presentation</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CLO1, CLO2</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745197725"/>
                  </a:ext>
                </a:extLst>
              </a:tr>
              <a:tr h="368830">
                <a:tc vMerge="1">
                  <a:txBody>
                    <a:bodyPr/>
                    <a:lstStyle/>
                    <a:p>
                      <a:pPr marL="0" marR="0" algn="ctr">
                        <a:lnSpc>
                          <a:spcPct val="150000"/>
                        </a:lnSpc>
                        <a:spcBef>
                          <a:spcPts val="0"/>
                        </a:spcBef>
                        <a:spcAft>
                          <a:spcPts val="0"/>
                        </a:spcAft>
                      </a:pPr>
                      <a:r>
                        <a:rPr lang="en-US" sz="1800">
                          <a:effectLst/>
                          <a:latin typeface="Times New Roman" panose="02020603050405020304" pitchFamily="18" charset="0"/>
                          <a:ea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cap="none" spc="0">
                          <a:solidFill>
                            <a:schemeClr val="tx1"/>
                          </a:solidFill>
                          <a:effectLst/>
                          <a:latin typeface="Times New Roman" panose="02020603050405020304" pitchFamily="18" charset="0"/>
                          <a:ea typeface="Times New Roman" panose="02020603050405020304" pitchFamily="18" charset="0"/>
                        </a:rPr>
                        <a:t>Experimental Work</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a:solidFill>
                            <a:schemeClr val="tx1"/>
                          </a:solidFill>
                          <a:effectLst/>
                          <a:latin typeface="Times New Roman" panose="02020603050405020304" pitchFamily="18" charset="0"/>
                          <a:ea typeface="Times New Roman" panose="02020603050405020304" pitchFamily="18" charset="0"/>
                        </a:rPr>
                        <a:t> Experimental</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7945" marR="0">
                        <a:lnSpc>
                          <a:spcPct val="150000"/>
                        </a:lnSpc>
                        <a:spcBef>
                          <a:spcPts val="5"/>
                        </a:spcBef>
                        <a:spcAft>
                          <a:spcPts val="0"/>
                        </a:spcAft>
                      </a:pPr>
                      <a:r>
                        <a:rPr lang="en-US" sz="1800" cap="none" spc="0" dirty="0">
                          <a:solidFill>
                            <a:schemeClr val="tx1"/>
                          </a:solidFill>
                          <a:effectLst/>
                          <a:latin typeface="Times New Roman" panose="02020603050405020304" pitchFamily="18" charset="0"/>
                          <a:ea typeface="Times New Roman" panose="02020603050405020304" pitchFamily="18" charset="0"/>
                        </a:rPr>
                        <a:t>CLO3, CLO4</a:t>
                      </a:r>
                    </a:p>
                  </a:txBody>
                  <a:tcPr marL="56215" marR="56215" marT="0" marB="749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566333"/>
                  </a:ext>
                </a:extLst>
              </a:tr>
            </a:tbl>
          </a:graphicData>
        </a:graphic>
      </p:graphicFrame>
    </p:spTree>
    <p:extLst>
      <p:ext uri="{BB962C8B-B14F-4D97-AF65-F5344CB8AC3E}">
        <p14:creationId xmlns:p14="http://schemas.microsoft.com/office/powerpoint/2010/main" val="1608681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C967402-FA49-46D9-B1EF-32CC759B8BFA}"/>
              </a:ext>
            </a:extLst>
          </p:cNvPr>
          <p:cNvPicPr>
            <a:picLocks noChangeAspect="1"/>
          </p:cNvPicPr>
          <p:nvPr/>
        </p:nvPicPr>
        <p:blipFill rotWithShape="1">
          <a:blip r:embed="rId2">
            <a:extLst>
              <a:ext uri="{28A0092B-C50C-407E-A947-70E740481C1C}">
                <a14:useLocalDpi xmlns:a14="http://schemas.microsoft.com/office/drawing/2010/main" val="0"/>
              </a:ext>
            </a:extLst>
          </a:blip>
          <a:srcRect l="27016" t="24081" r="22475" b="19320"/>
          <a:stretch/>
        </p:blipFill>
        <p:spPr>
          <a:xfrm>
            <a:off x="1026367" y="853467"/>
            <a:ext cx="8770775" cy="5528247"/>
          </a:xfrm>
          <a:prstGeom prst="rect">
            <a:avLst/>
          </a:prstGeom>
        </p:spPr>
      </p:pic>
    </p:spTree>
    <p:extLst>
      <p:ext uri="{BB962C8B-B14F-4D97-AF65-F5344CB8AC3E}">
        <p14:creationId xmlns:p14="http://schemas.microsoft.com/office/powerpoint/2010/main" val="1961028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TextBox 2">
            <a:extLst>
              <a:ext uri="{FF2B5EF4-FFF2-40B4-BE49-F238E27FC236}">
                <a16:creationId xmlns:a16="http://schemas.microsoft.com/office/drawing/2014/main" id="{4514C160-3B9C-4A94-844F-5AA20B9BC3CB}"/>
              </a:ext>
            </a:extLst>
          </p:cNvPr>
          <p:cNvSpPr txBox="1"/>
          <p:nvPr/>
        </p:nvSpPr>
        <p:spPr>
          <a:xfrm>
            <a:off x="5290077" y="437513"/>
            <a:ext cx="6478588" cy="5954325"/>
          </a:xfrm>
          <a:prstGeom prst="rect">
            <a:avLst/>
          </a:prstGeom>
        </p:spPr>
        <p:txBody>
          <a:bodyPr vert="horz" lIns="91440" tIns="45720" rIns="91440" bIns="45720" rtlCol="0" anchor="ctr">
            <a:normAutofit/>
          </a:bodyPr>
          <a:lstStyle/>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Potentiometer (10-wire or a long uniform wire)</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Battery (or accumulator)</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A primary cell (whose internal resistance is to be determined)</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Galvanometer</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High resistance box</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Rheostat</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Key (switch)</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Connecting wires</a:t>
            </a:r>
          </a:p>
          <a:p>
            <a:pPr marL="457200" indent="-457200" algn="just">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Jockey</a:t>
            </a:r>
          </a:p>
        </p:txBody>
      </p:sp>
      <p:sp>
        <p:nvSpPr>
          <p:cNvPr id="20" name="TextBox 19">
            <a:extLst>
              <a:ext uri="{FF2B5EF4-FFF2-40B4-BE49-F238E27FC236}">
                <a16:creationId xmlns:a16="http://schemas.microsoft.com/office/drawing/2014/main" id="{90D26EBB-6BD5-425F-BD28-AB5C0423DCD4}"/>
              </a:ext>
            </a:extLst>
          </p:cNvPr>
          <p:cNvSpPr txBox="1"/>
          <p:nvPr/>
        </p:nvSpPr>
        <p:spPr>
          <a:xfrm>
            <a:off x="763588" y="3158885"/>
            <a:ext cx="3673829" cy="553998"/>
          </a:xfrm>
          <a:prstGeom prst="rect">
            <a:avLst/>
          </a:prstGeom>
          <a:noFill/>
        </p:spPr>
        <p:txBody>
          <a:bodyPr wrap="square">
            <a:spAutoFit/>
          </a:bodyPr>
          <a:lstStyle/>
          <a:p>
            <a:pPr marL="457200" indent="-457200">
              <a:spcBef>
                <a:spcPts val="1000"/>
              </a:spcBef>
              <a:buClr>
                <a:schemeClr val="accent1"/>
              </a:buClr>
              <a:buSzPct val="80000"/>
              <a:buFont typeface="Wingdings" panose="05000000000000000000" pitchFamily="2" charset="2"/>
              <a:buChar char="v"/>
            </a:pPr>
            <a:r>
              <a:rPr lang="en-US" sz="3000" dirty="0">
                <a:solidFill>
                  <a:schemeClr val="accent2"/>
                </a:solidFill>
                <a:latin typeface="Times New Roman" panose="02020603050405020304" pitchFamily="18" charset="0"/>
                <a:cs typeface="Times New Roman" panose="02020603050405020304" pitchFamily="18" charset="0"/>
              </a:rPr>
              <a:t>Apparatus:</a:t>
            </a:r>
          </a:p>
        </p:txBody>
      </p:sp>
    </p:spTree>
    <p:extLst>
      <p:ext uri="{BB962C8B-B14F-4D97-AF65-F5344CB8AC3E}">
        <p14:creationId xmlns:p14="http://schemas.microsoft.com/office/powerpoint/2010/main" val="503736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D106B3-AF98-4C83-BC37-A4EB0AA99224}"/>
              </a:ext>
            </a:extLst>
          </p:cNvPr>
          <p:cNvSpPr txBox="1"/>
          <p:nvPr/>
        </p:nvSpPr>
        <p:spPr>
          <a:xfrm>
            <a:off x="893407" y="291474"/>
            <a:ext cx="9351606" cy="6275051"/>
          </a:xfrm>
          <a:prstGeom prst="rect">
            <a:avLst/>
          </a:prstGeom>
          <a:noFill/>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Procedure:</a:t>
            </a:r>
          </a:p>
          <a:p>
            <a:pPr algn="just">
              <a:lnSpc>
                <a:spcPct val="150000"/>
              </a:lnSpc>
            </a:pPr>
            <a:r>
              <a:rPr lang="en-US" b="1" dirty="0">
                <a:latin typeface="Times New Roman" panose="02020603050405020304" pitchFamily="18" charset="0"/>
                <a:cs typeface="Times New Roman" panose="02020603050405020304" pitchFamily="18" charset="0"/>
              </a:rPr>
              <a:t>1. Calibration of the Potentiometer:</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Connect the battery, key, rheostat, and potentiometer in series.</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Adjust the rheostat so that a steady current flows through the potentiometer wire.</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Use a jockey to find the null point for the standard cell and determine the potential gradient.</a:t>
            </a:r>
          </a:p>
          <a:p>
            <a:pPr algn="just">
              <a:lnSpc>
                <a:spcPct val="150000"/>
              </a:lnSpc>
            </a:pPr>
            <a:r>
              <a:rPr lang="en-US" b="1" dirty="0">
                <a:latin typeface="Times New Roman" panose="02020603050405020304" pitchFamily="18" charset="0"/>
                <a:cs typeface="Times New Roman" panose="02020603050405020304" pitchFamily="18" charset="0"/>
              </a:rPr>
              <a:t>2. Measurement of EMF (E):</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Connect the positive terminal of the cell (whose internal resistance is to be found) to the positive end of the potentiometer.</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Use a galvanometer and jockey to find the balancing length l​ (where there is no deflection)..</a:t>
            </a:r>
          </a:p>
          <a:p>
            <a:pPr algn="just">
              <a:lnSpc>
                <a:spcPct val="150000"/>
              </a:lnSpc>
            </a:pPr>
            <a:r>
              <a:rPr lang="en-US" b="1" dirty="0">
                <a:latin typeface="Times New Roman" panose="02020603050405020304" pitchFamily="18" charset="0"/>
                <a:cs typeface="Times New Roman" panose="02020603050405020304" pitchFamily="18" charset="0"/>
              </a:rPr>
              <a:t>3. Measurement of Terminal Voltage (V):</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Introduce a known external resistance R in series with the cell.</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Connect the cell back to the potentiometer circuit, ensuring the circuit is closed through R.</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Find the new balancing length l​ using the potentiometer.</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Determine the Voltage</a:t>
            </a:r>
          </a:p>
          <a:p>
            <a:pPr algn="just">
              <a:lnSpc>
                <a:spcPct val="150000"/>
              </a:lnSpc>
            </a:pPr>
            <a:r>
              <a:rPr lang="en-US" dirty="0">
                <a:latin typeface="Times New Roman" panose="02020603050405020304" pitchFamily="18" charset="0"/>
                <a:cs typeface="Times New Roman" panose="02020603050405020304" pitchFamily="18" charset="0"/>
              </a:rPr>
              <a:t>4. Calculate of Internal Resistance (r)</a:t>
            </a:r>
          </a:p>
        </p:txBody>
      </p:sp>
    </p:spTree>
    <p:extLst>
      <p:ext uri="{BB962C8B-B14F-4D97-AF65-F5344CB8AC3E}">
        <p14:creationId xmlns:p14="http://schemas.microsoft.com/office/powerpoint/2010/main" val="1906551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C10115F-173F-47FF-B873-161AAD6B8807}"/>
              </a:ext>
            </a:extLst>
          </p:cNvPr>
          <p:cNvPicPr>
            <a:picLocks noChangeAspect="1"/>
          </p:cNvPicPr>
          <p:nvPr/>
        </p:nvPicPr>
        <p:blipFill rotWithShape="1">
          <a:blip r:embed="rId2">
            <a:extLst>
              <a:ext uri="{28A0092B-C50C-407E-A947-70E740481C1C}">
                <a14:useLocalDpi xmlns:a14="http://schemas.microsoft.com/office/drawing/2010/main" val="0"/>
              </a:ext>
            </a:extLst>
          </a:blip>
          <a:srcRect l="18521" t="21633" r="21863" b="11565"/>
          <a:stretch/>
        </p:blipFill>
        <p:spPr>
          <a:xfrm>
            <a:off x="457200" y="348526"/>
            <a:ext cx="10133045" cy="6386812"/>
          </a:xfrm>
          <a:prstGeom prst="rect">
            <a:avLst/>
          </a:prstGeom>
        </p:spPr>
      </p:pic>
    </p:spTree>
    <p:extLst>
      <p:ext uri="{BB962C8B-B14F-4D97-AF65-F5344CB8AC3E}">
        <p14:creationId xmlns:p14="http://schemas.microsoft.com/office/powerpoint/2010/main" val="4118787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4" name="Freeform: Shape 13">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p>
        </p:txBody>
      </p:sp>
      <p:grpSp>
        <p:nvGrpSpPr>
          <p:cNvPr id="9" name="Group 8">
            <a:extLst>
              <a:ext uri="{FF2B5EF4-FFF2-40B4-BE49-F238E27FC236}">
                <a16:creationId xmlns:a16="http://schemas.microsoft.com/office/drawing/2014/main" id="{D712F87D-AAF4-48DF-A82F-A18C594998DE}"/>
              </a:ext>
            </a:extLst>
          </p:cNvPr>
          <p:cNvGrpSpPr/>
          <p:nvPr/>
        </p:nvGrpSpPr>
        <p:grpSpPr>
          <a:xfrm>
            <a:off x="1566944" y="643467"/>
            <a:ext cx="9058110" cy="4085254"/>
            <a:chOff x="1290632" y="823676"/>
            <a:chExt cx="8651321" cy="6189135"/>
          </a:xfrm>
        </p:grpSpPr>
        <p:sp>
          <p:nvSpPr>
            <p:cNvPr id="11" name="Rectangle 10" descr="Checkmark">
              <a:extLst>
                <a:ext uri="{FF2B5EF4-FFF2-40B4-BE49-F238E27FC236}">
                  <a16:creationId xmlns:a16="http://schemas.microsoft.com/office/drawing/2014/main" id="{D02F49CF-DC8F-4966-9BD5-72D6BFB02D6F}"/>
                </a:ext>
              </a:extLst>
            </p:cNvPr>
            <p:cNvSpPr/>
            <p:nvPr/>
          </p:nvSpPr>
          <p:spPr>
            <a:xfrm>
              <a:off x="5059682" y="823676"/>
              <a:ext cx="1113218" cy="111321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756ABE4-76D0-495D-97C4-3AC62617EF64}"/>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2881">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10</a:t>
              </a:r>
              <a:r>
                <a:rPr lang="en-US" b="1" kern="1200" baseline="30000" dirty="0">
                  <a:solidFill>
                    <a:schemeClr val="tx1"/>
                  </a:solidFill>
                  <a:latin typeface="Times New Roman" panose="02020603050405020304" pitchFamily="18" charset="0"/>
                  <a:cs typeface="Times New Roman" panose="02020603050405020304" pitchFamily="18" charset="0"/>
                </a:rPr>
                <a:t>th</a:t>
              </a:r>
              <a:r>
                <a:rPr lang="en-US" b="1" kern="1200" dirty="0">
                  <a:solidFill>
                    <a:schemeClr val="tx1"/>
                  </a:solidFill>
                  <a:latin typeface="Times New Roman" panose="02020603050405020304" pitchFamily="18" charset="0"/>
                  <a:cs typeface="Times New Roman" panose="02020603050405020304" pitchFamily="18" charset="0"/>
                </a:rPr>
                <a:t> Week</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ED2185A0-806E-4977-8B47-D4CDF3B4C11A}"/>
                </a:ext>
              </a:extLst>
            </p:cNvPr>
            <p:cNvSpPr/>
            <p:nvPr/>
          </p:nvSpPr>
          <p:spPr>
            <a:xfrm>
              <a:off x="1290632" y="4303840"/>
              <a:ext cx="8651321" cy="270897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2881">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Topic: </a:t>
              </a:r>
            </a:p>
            <a:p>
              <a:pPr marL="457200" marR="0" indent="-457200" algn="ctr">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To compare the EMF of two cells with a Potentiometer.</a:t>
              </a:r>
            </a:p>
            <a:p>
              <a:pPr marL="457200" marR="0" indent="-457200" algn="just">
                <a:lnSpc>
                  <a:spcPct val="150000"/>
                </a:lnSpc>
                <a:spcBef>
                  <a:spcPts val="0"/>
                </a:spcBef>
                <a:spcAft>
                  <a:spcPts val="800"/>
                </a:spcAft>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09182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7FAE98-2C60-41C2-B8B9-8F1A568E7C0F}"/>
              </a:ext>
            </a:extLst>
          </p:cNvPr>
          <p:cNvSpPr txBox="1"/>
          <p:nvPr/>
        </p:nvSpPr>
        <p:spPr>
          <a:xfrm>
            <a:off x="2096666" y="952810"/>
            <a:ext cx="7998667" cy="4197559"/>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b="1" i="0" dirty="0">
                <a:solidFill>
                  <a:srgbClr val="444444"/>
                </a:solidFill>
                <a:effectLst/>
                <a:latin typeface="Times New Roman" panose="02020603050405020304" pitchFamily="18" charset="0"/>
                <a:cs typeface="Times New Roman" panose="02020603050405020304" pitchFamily="18" charset="0"/>
              </a:rPr>
              <a:t>Experiment Name:</a:t>
            </a:r>
          </a:p>
          <a:p>
            <a:pPr algn="just">
              <a:lnSpc>
                <a:spcPct val="15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	To compare the EMF of two cells with a Potentiometer</a:t>
            </a:r>
          </a:p>
          <a:p>
            <a:pPr algn="just">
              <a:lnSpc>
                <a:spcPct val="150000"/>
              </a:lnSpc>
            </a:pPr>
            <a:endParaRPr lang="en-US" b="1" dirty="0">
              <a:solidFill>
                <a:srgbClr val="444444"/>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v"/>
            </a:pPr>
            <a:r>
              <a:rPr lang="en-US" b="1" i="0" dirty="0">
                <a:solidFill>
                  <a:srgbClr val="444444"/>
                </a:solidFill>
                <a:effectLst/>
                <a:latin typeface="Times New Roman" panose="02020603050405020304" pitchFamily="18" charset="0"/>
                <a:cs typeface="Times New Roman" panose="02020603050405020304" pitchFamily="18" charset="0"/>
              </a:rPr>
              <a:t>Theory:</a:t>
            </a:r>
          </a:p>
          <a:p>
            <a:pPr algn="just">
              <a:lnSpc>
                <a:spcPct val="150000"/>
              </a:lnSpc>
            </a:pPr>
            <a:r>
              <a:rPr lang="en-US" b="0" i="0" dirty="0">
                <a:solidFill>
                  <a:srgbClr val="444444"/>
                </a:solidFill>
                <a:effectLst/>
                <a:latin typeface="Times New Roman" panose="02020603050405020304" pitchFamily="18" charset="0"/>
                <a:cs typeface="Times New Roman" panose="02020603050405020304" pitchFamily="18" charset="0"/>
              </a:rPr>
              <a:t>Using a voltmeter, it is possible to measure only the potential difference between the two terminals of a cell, but using a potentiometer, we can determine the value of emf of a given cell. Where E</a:t>
            </a:r>
            <a:r>
              <a:rPr lang="en-US" b="0" i="0" baseline="-25000" dirty="0">
                <a:solidFill>
                  <a:srgbClr val="444444"/>
                </a:solidFill>
                <a:effectLst/>
                <a:latin typeface="Times New Roman" panose="02020603050405020304" pitchFamily="18" charset="0"/>
                <a:cs typeface="Times New Roman" panose="02020603050405020304" pitchFamily="18" charset="0"/>
              </a:rPr>
              <a:t>1</a:t>
            </a:r>
            <a:r>
              <a:rPr lang="en-US" b="0" i="0" dirty="0">
                <a:solidFill>
                  <a:srgbClr val="444444"/>
                </a:solidFill>
                <a:effectLst/>
                <a:latin typeface="Times New Roman" panose="02020603050405020304" pitchFamily="18" charset="0"/>
                <a:cs typeface="Times New Roman" panose="02020603050405020304" pitchFamily="18" charset="0"/>
              </a:rPr>
              <a:t> and E</a:t>
            </a:r>
            <a:r>
              <a:rPr lang="en-US" b="0" i="0" baseline="-25000" dirty="0">
                <a:solidFill>
                  <a:srgbClr val="444444"/>
                </a:solidFill>
                <a:effectLst/>
                <a:latin typeface="Times New Roman" panose="02020603050405020304" pitchFamily="18" charset="0"/>
                <a:cs typeface="Times New Roman" panose="02020603050405020304" pitchFamily="18" charset="0"/>
              </a:rPr>
              <a:t>2</a:t>
            </a:r>
            <a:r>
              <a:rPr lang="en-US" b="0" i="0" dirty="0">
                <a:solidFill>
                  <a:srgbClr val="444444"/>
                </a:solidFill>
                <a:effectLst/>
                <a:latin typeface="Times New Roman" panose="02020603050405020304" pitchFamily="18" charset="0"/>
                <a:cs typeface="Times New Roman" panose="02020603050405020304" pitchFamily="18" charset="0"/>
              </a:rPr>
              <a:t> are EMFs of two cells, l</a:t>
            </a:r>
            <a:r>
              <a:rPr lang="en-US" b="0" i="0" baseline="-25000" dirty="0">
                <a:solidFill>
                  <a:srgbClr val="444444"/>
                </a:solidFill>
                <a:effectLst/>
                <a:latin typeface="Times New Roman" panose="02020603050405020304" pitchFamily="18" charset="0"/>
                <a:cs typeface="Times New Roman" panose="02020603050405020304" pitchFamily="18" charset="0"/>
              </a:rPr>
              <a:t>1</a:t>
            </a:r>
            <a:r>
              <a:rPr lang="en-US" b="0" i="0" dirty="0">
                <a:solidFill>
                  <a:srgbClr val="444444"/>
                </a:solidFill>
                <a:effectLst/>
                <a:latin typeface="Times New Roman" panose="02020603050405020304" pitchFamily="18" charset="0"/>
                <a:cs typeface="Times New Roman" panose="02020603050405020304" pitchFamily="18" charset="0"/>
              </a:rPr>
              <a:t> and l</a:t>
            </a:r>
            <a:r>
              <a:rPr lang="en-US" b="0" i="0" baseline="-25000" dirty="0">
                <a:solidFill>
                  <a:srgbClr val="444444"/>
                </a:solidFill>
                <a:effectLst/>
                <a:latin typeface="Times New Roman" panose="02020603050405020304" pitchFamily="18" charset="0"/>
                <a:cs typeface="Times New Roman" panose="02020603050405020304" pitchFamily="18" charset="0"/>
              </a:rPr>
              <a:t>2</a:t>
            </a:r>
            <a:r>
              <a:rPr lang="en-US" b="0" i="0" dirty="0">
                <a:solidFill>
                  <a:srgbClr val="444444"/>
                </a:solidFill>
                <a:effectLst/>
                <a:latin typeface="Times New Roman" panose="02020603050405020304" pitchFamily="18" charset="0"/>
                <a:cs typeface="Times New Roman" panose="02020603050405020304" pitchFamily="18" charset="0"/>
              </a:rPr>
              <a:t> are the balancing lengths when E</a:t>
            </a:r>
            <a:r>
              <a:rPr lang="en-US" b="0" i="0" baseline="-25000" dirty="0">
                <a:solidFill>
                  <a:srgbClr val="444444"/>
                </a:solidFill>
                <a:effectLst/>
                <a:latin typeface="Times New Roman" panose="02020603050405020304" pitchFamily="18" charset="0"/>
                <a:cs typeface="Times New Roman" panose="02020603050405020304" pitchFamily="18" charset="0"/>
              </a:rPr>
              <a:t>1</a:t>
            </a:r>
            <a:r>
              <a:rPr lang="en-US" b="0" i="0" dirty="0">
                <a:solidFill>
                  <a:srgbClr val="444444"/>
                </a:solidFill>
                <a:effectLst/>
                <a:latin typeface="Times New Roman" panose="02020603050405020304" pitchFamily="18" charset="0"/>
                <a:cs typeface="Times New Roman" panose="02020603050405020304" pitchFamily="18" charset="0"/>
              </a:rPr>
              <a:t> and E</a:t>
            </a:r>
            <a:r>
              <a:rPr lang="en-US" b="0" i="0" baseline="-25000" dirty="0">
                <a:solidFill>
                  <a:srgbClr val="444444"/>
                </a:solidFill>
                <a:effectLst/>
                <a:latin typeface="Times New Roman" panose="02020603050405020304" pitchFamily="18" charset="0"/>
                <a:cs typeface="Times New Roman" panose="02020603050405020304" pitchFamily="18" charset="0"/>
              </a:rPr>
              <a:t>2</a:t>
            </a:r>
            <a:r>
              <a:rPr lang="en-US" b="0" i="0" dirty="0">
                <a:solidFill>
                  <a:srgbClr val="444444"/>
                </a:solidFill>
                <a:effectLst/>
                <a:latin typeface="Times New Roman" panose="02020603050405020304" pitchFamily="18" charset="0"/>
                <a:cs typeface="Times New Roman" panose="02020603050405020304" pitchFamily="18" charset="0"/>
              </a:rPr>
              <a:t> are connected to the circuit respectively, and φ is the potential gradient along the potentiometer wire.</a:t>
            </a:r>
          </a:p>
          <a:p>
            <a:pPr algn="just">
              <a:lnSpc>
                <a:spcPct val="150000"/>
              </a:lnSpc>
            </a:pPr>
            <a:r>
              <a:rPr lang="en-US" b="0" i="0" dirty="0">
                <a:solidFill>
                  <a:srgbClr val="444444"/>
                </a:solidFill>
                <a:effectLst/>
                <a:latin typeface="Times New Roman" panose="02020603050405020304" pitchFamily="18" charset="0"/>
                <a:cs typeface="Times New Roman" panose="02020603050405020304" pitchFamily="18" charset="0"/>
              </a:rPr>
              <a:t>E</a:t>
            </a:r>
            <a:r>
              <a:rPr lang="en-US" b="0" i="0" baseline="-25000" dirty="0">
                <a:solidFill>
                  <a:srgbClr val="444444"/>
                </a:solidFill>
                <a:effectLst/>
                <a:latin typeface="Times New Roman" panose="02020603050405020304" pitchFamily="18" charset="0"/>
                <a:cs typeface="Times New Roman" panose="02020603050405020304" pitchFamily="18" charset="0"/>
              </a:rPr>
              <a:t>1</a:t>
            </a:r>
            <a:r>
              <a:rPr lang="en-US" b="0" i="0" dirty="0">
                <a:solidFill>
                  <a:srgbClr val="444444"/>
                </a:solidFill>
                <a:effectLst/>
                <a:latin typeface="Times New Roman" panose="02020603050405020304" pitchFamily="18" charset="0"/>
                <a:cs typeface="Times New Roman" panose="02020603050405020304" pitchFamily="18" charset="0"/>
              </a:rPr>
              <a:t> /E</a:t>
            </a:r>
            <a:r>
              <a:rPr lang="en-US" b="0" i="0" baseline="-25000" dirty="0">
                <a:solidFill>
                  <a:srgbClr val="444444"/>
                </a:solidFill>
                <a:effectLst/>
                <a:latin typeface="Times New Roman" panose="02020603050405020304" pitchFamily="18" charset="0"/>
                <a:cs typeface="Times New Roman" panose="02020603050405020304" pitchFamily="18" charset="0"/>
              </a:rPr>
              <a:t>2</a:t>
            </a:r>
            <a:r>
              <a:rPr lang="en-US" b="0" i="0" dirty="0">
                <a:solidFill>
                  <a:srgbClr val="444444"/>
                </a:solidFill>
                <a:effectLst/>
                <a:latin typeface="Times New Roman" panose="02020603050405020304" pitchFamily="18" charset="0"/>
                <a:cs typeface="Times New Roman" panose="02020603050405020304" pitchFamily="18" charset="0"/>
              </a:rPr>
              <a:t> = φ l</a:t>
            </a:r>
            <a:r>
              <a:rPr lang="en-US" b="0" i="0" baseline="-25000" dirty="0">
                <a:solidFill>
                  <a:srgbClr val="444444"/>
                </a:solidFill>
                <a:effectLst/>
                <a:latin typeface="Times New Roman" panose="02020603050405020304" pitchFamily="18" charset="0"/>
                <a:cs typeface="Times New Roman" panose="02020603050405020304" pitchFamily="18" charset="0"/>
              </a:rPr>
              <a:t>1</a:t>
            </a:r>
            <a:r>
              <a:rPr lang="en-US" b="0" i="0" dirty="0">
                <a:solidFill>
                  <a:srgbClr val="444444"/>
                </a:solidFill>
                <a:effectLst/>
                <a:latin typeface="Times New Roman" panose="02020603050405020304" pitchFamily="18" charset="0"/>
                <a:cs typeface="Times New Roman" panose="02020603050405020304" pitchFamily="18" charset="0"/>
              </a:rPr>
              <a:t> /φ l</a:t>
            </a:r>
            <a:r>
              <a:rPr lang="en-US" b="0" i="0" baseline="-25000" dirty="0">
                <a:solidFill>
                  <a:srgbClr val="444444"/>
                </a:solidFill>
                <a:effectLst/>
                <a:latin typeface="Times New Roman" panose="02020603050405020304" pitchFamily="18" charset="0"/>
                <a:cs typeface="Times New Roman" panose="02020603050405020304" pitchFamily="18" charset="0"/>
              </a:rPr>
              <a:t>2</a:t>
            </a:r>
            <a:r>
              <a:rPr lang="en-US" b="0" i="0" dirty="0">
                <a:solidFill>
                  <a:srgbClr val="444444"/>
                </a:solidFill>
                <a:effectLst/>
                <a:latin typeface="Times New Roman" panose="02020603050405020304" pitchFamily="18" charset="0"/>
                <a:cs typeface="Times New Roman" panose="02020603050405020304" pitchFamily="18" charset="0"/>
              </a:rPr>
              <a:t> = l</a:t>
            </a:r>
            <a:r>
              <a:rPr lang="en-US" b="0" i="0" baseline="-25000" dirty="0">
                <a:solidFill>
                  <a:srgbClr val="444444"/>
                </a:solidFill>
                <a:effectLst/>
                <a:latin typeface="Times New Roman" panose="02020603050405020304" pitchFamily="18" charset="0"/>
                <a:cs typeface="Times New Roman" panose="02020603050405020304" pitchFamily="18" charset="0"/>
              </a:rPr>
              <a:t>1</a:t>
            </a:r>
            <a:r>
              <a:rPr lang="en-US" b="0" i="0" dirty="0">
                <a:solidFill>
                  <a:srgbClr val="444444"/>
                </a:solidFill>
                <a:effectLst/>
                <a:latin typeface="Times New Roman" panose="02020603050405020304" pitchFamily="18" charset="0"/>
                <a:cs typeface="Times New Roman" panose="02020603050405020304" pitchFamily="18" charset="0"/>
              </a:rPr>
              <a:t> /l</a:t>
            </a:r>
            <a:r>
              <a:rPr lang="en-US" b="0" i="0" baseline="-25000" dirty="0">
                <a:solidFill>
                  <a:srgbClr val="444444"/>
                </a:solidFill>
                <a:effectLst/>
                <a:latin typeface="Times New Roman" panose="02020603050405020304" pitchFamily="18" charset="0"/>
                <a:cs typeface="Times New Roman" panose="02020603050405020304" pitchFamily="18" charset="0"/>
              </a:rPr>
              <a:t>2</a:t>
            </a:r>
            <a:endParaRPr lang="en-US" b="0" i="0" dirty="0">
              <a:solidFill>
                <a:srgbClr val="444444"/>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098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parison of the emf of two cells">
            <a:extLst>
              <a:ext uri="{FF2B5EF4-FFF2-40B4-BE49-F238E27FC236}">
                <a16:creationId xmlns:a16="http://schemas.microsoft.com/office/drawing/2014/main" id="{0A518C7A-22E7-42E3-AB12-FA752A0703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85" t="12499" r="7334" b="4757"/>
          <a:stretch/>
        </p:blipFill>
        <p:spPr bwMode="auto">
          <a:xfrm>
            <a:off x="1976127" y="1324946"/>
            <a:ext cx="8239745" cy="420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01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3">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8"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9"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1" name="Rectangle 30">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TextBox 29">
            <a:extLst>
              <a:ext uri="{FF2B5EF4-FFF2-40B4-BE49-F238E27FC236}">
                <a16:creationId xmlns:a16="http://schemas.microsoft.com/office/drawing/2014/main" id="{988C6867-EFB4-4886-90CC-0D6204F9F4C1}"/>
              </a:ext>
            </a:extLst>
          </p:cNvPr>
          <p:cNvSpPr txBox="1"/>
          <p:nvPr/>
        </p:nvSpPr>
        <p:spPr>
          <a:xfrm>
            <a:off x="1355064" y="3059667"/>
            <a:ext cx="2666376" cy="553998"/>
          </a:xfrm>
          <a:prstGeom prst="rect">
            <a:avLst/>
          </a:prstGeom>
          <a:noFill/>
        </p:spPr>
        <p:txBody>
          <a:bodyPr wrap="square">
            <a:spAutoFit/>
          </a:bodyPr>
          <a:lstStyle/>
          <a:p>
            <a:pPr lvl="0"/>
            <a:r>
              <a:rPr lang="en-US" sz="3000" b="1" i="0" dirty="0">
                <a:latin typeface="Times New Roman" panose="02020603050405020304" pitchFamily="18" charset="0"/>
                <a:cs typeface="Times New Roman" panose="02020603050405020304" pitchFamily="18" charset="0"/>
              </a:rPr>
              <a:t>Apparatus</a:t>
            </a:r>
            <a:endParaRPr lang="en-US" sz="3000" dirty="0">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F3D9EA04-0587-4A79-9786-A260C3986AB0}"/>
              </a:ext>
            </a:extLst>
          </p:cNvPr>
          <p:cNvGrpSpPr/>
          <p:nvPr/>
        </p:nvGrpSpPr>
        <p:grpSpPr>
          <a:xfrm>
            <a:off x="5142960" y="1204630"/>
            <a:ext cx="6385033" cy="4533900"/>
            <a:chOff x="3120" y="707833"/>
            <a:chExt cx="6385033" cy="3831020"/>
          </a:xfrm>
        </p:grpSpPr>
        <p:sp>
          <p:nvSpPr>
            <p:cNvPr id="33" name="Rectangle: Rounded Corners 32">
              <a:extLst>
                <a:ext uri="{FF2B5EF4-FFF2-40B4-BE49-F238E27FC236}">
                  <a16:creationId xmlns:a16="http://schemas.microsoft.com/office/drawing/2014/main" id="{22F7A685-9446-4756-83F4-4FF8A9F75F17}"/>
                </a:ext>
              </a:extLst>
            </p:cNvPr>
            <p:cNvSpPr/>
            <p:nvPr/>
          </p:nvSpPr>
          <p:spPr>
            <a:xfrm>
              <a:off x="3120" y="707833"/>
              <a:ext cx="6385033" cy="383102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CB61E9D6-29B2-4717-9325-72BB43169FCF}"/>
                </a:ext>
              </a:extLst>
            </p:cNvPr>
            <p:cNvSpPr txBox="1"/>
            <p:nvPr/>
          </p:nvSpPr>
          <p:spPr>
            <a:xfrm>
              <a:off x="115327" y="820040"/>
              <a:ext cx="6160619" cy="3606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342900" lvl="0" indent="-342900" algn="just" defTabSz="800100">
                <a:lnSpc>
                  <a:spcPct val="90000"/>
                </a:lnSpc>
                <a:spcBef>
                  <a:spcPct val="0"/>
                </a:spcBef>
                <a:spcAft>
                  <a:spcPct val="35000"/>
                </a:spcAft>
                <a:buFont typeface="+mj-lt"/>
                <a:buAutoNum type="arabicPeriod"/>
              </a:pPr>
              <a:r>
                <a:rPr lang="en-US" sz="1800" b="0" i="0" kern="1200" dirty="0">
                  <a:latin typeface="Times New Roman" panose="02020603050405020304" pitchFamily="18" charset="0"/>
                  <a:cs typeface="Times New Roman" panose="02020603050405020304" pitchFamily="18" charset="0"/>
                </a:rPr>
                <a:t>Potentiometer</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Daniel Cell</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err="1">
                  <a:latin typeface="Times New Roman" panose="02020603050405020304" pitchFamily="18" charset="0"/>
                  <a:cs typeface="Times New Roman" panose="02020603050405020304" pitchFamily="18" charset="0"/>
                </a:rPr>
                <a:t>Leclanche</a:t>
              </a:r>
              <a:r>
                <a:rPr lang="en-US" sz="1800" b="0" i="0" kern="1200" dirty="0">
                  <a:latin typeface="Times New Roman" panose="02020603050405020304" pitchFamily="18" charset="0"/>
                  <a:cs typeface="Times New Roman" panose="02020603050405020304" pitchFamily="18" charset="0"/>
                </a:rPr>
                <a:t> Cell</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low resistance Rheostat</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Ammeter</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Voltmeter</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15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Galvanometer</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dirty="0">
                  <a:latin typeface="Times New Roman" panose="02020603050405020304" pitchFamily="18" charset="0"/>
                  <a:cs typeface="Times New Roman" panose="02020603050405020304" pitchFamily="18" charset="0"/>
                </a:rPr>
                <a:t>K</a:t>
              </a:r>
              <a:r>
                <a:rPr lang="en-US" sz="1800" b="0" i="0" kern="1200" dirty="0">
                  <a:latin typeface="Times New Roman" panose="02020603050405020304" pitchFamily="18" charset="0"/>
                  <a:cs typeface="Times New Roman" panose="02020603050405020304" pitchFamily="18" charset="0"/>
                </a:rPr>
                <a:t>eys</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Set Square</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Jockey</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Resistance Box</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Connecting wires</a:t>
              </a:r>
              <a:endParaRPr lang="en-US" sz="1800" kern="1200" dirty="0">
                <a:latin typeface="Times New Roman" panose="02020603050405020304" pitchFamily="18" charset="0"/>
                <a:cs typeface="Times New Roman" panose="02020603050405020304" pitchFamily="18" charset="0"/>
              </a:endParaRPr>
            </a:p>
            <a:p>
              <a:pPr marL="342900" lvl="1" indent="-342900" algn="just" defTabSz="800100">
                <a:lnSpc>
                  <a:spcPct val="90000"/>
                </a:lnSpc>
                <a:spcBef>
                  <a:spcPct val="0"/>
                </a:spcBef>
                <a:spcAft>
                  <a:spcPct val="15000"/>
                </a:spcAft>
                <a:buFont typeface="+mj-lt"/>
                <a:buAutoNum type="arabicPeriod"/>
              </a:pPr>
              <a:r>
                <a:rPr lang="en-US" sz="1800" b="0" i="0" kern="1200" dirty="0">
                  <a:latin typeface="Times New Roman" panose="02020603050405020304" pitchFamily="18" charset="0"/>
                  <a:cs typeface="Times New Roman" panose="02020603050405020304" pitchFamily="18" charset="0"/>
                </a:rPr>
                <a:t>Piece of sandpaper</a:t>
              </a:r>
              <a:endParaRPr lang="en-US" sz="1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56371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2">
            <a:extLst>
              <a:ext uri="{FF2B5EF4-FFF2-40B4-BE49-F238E27FC236}">
                <a16:creationId xmlns:a16="http://schemas.microsoft.com/office/drawing/2014/main" id="{5707EBAD-923A-3BC5-856F-102D3D379331}"/>
              </a:ext>
            </a:extLst>
          </p:cNvPr>
          <p:cNvGraphicFramePr/>
          <p:nvPr>
            <p:extLst>
              <p:ext uri="{D42A27DB-BD31-4B8C-83A1-F6EECF244321}">
                <p14:modId xmlns:p14="http://schemas.microsoft.com/office/powerpoint/2010/main" val="1757341248"/>
              </p:ext>
            </p:extLst>
          </p:nvPr>
        </p:nvGraphicFramePr>
        <p:xfrm>
          <a:off x="389695" y="185196"/>
          <a:ext cx="11412609" cy="7072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508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AB0B4293-DDE4-2448-C229-8DCACF189BBE}"/>
              </a:ext>
            </a:extLst>
          </p:cNvPr>
          <p:cNvGraphicFramePr/>
          <p:nvPr>
            <p:extLst>
              <p:ext uri="{D42A27DB-BD31-4B8C-83A1-F6EECF244321}">
                <p14:modId xmlns:p14="http://schemas.microsoft.com/office/powerpoint/2010/main" val="2613997976"/>
              </p:ext>
            </p:extLst>
          </p:nvPr>
        </p:nvGraphicFramePr>
        <p:xfrm>
          <a:off x="112611" y="99122"/>
          <a:ext cx="11966777" cy="6741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2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869874-DFD5-473D-8BB7-8D3C0DD7A883}"/>
              </a:ext>
            </a:extLst>
          </p:cNvPr>
          <p:cNvGraphicFramePr>
            <a:graphicFrameLocks noGrp="1"/>
          </p:cNvGraphicFramePr>
          <p:nvPr>
            <p:extLst>
              <p:ext uri="{D42A27DB-BD31-4B8C-83A1-F6EECF244321}">
                <p14:modId xmlns:p14="http://schemas.microsoft.com/office/powerpoint/2010/main" val="972569348"/>
              </p:ext>
            </p:extLst>
          </p:nvPr>
        </p:nvGraphicFramePr>
        <p:xfrm>
          <a:off x="176385" y="104175"/>
          <a:ext cx="11902440" cy="6810756"/>
        </p:xfrm>
        <a:graphic>
          <a:graphicData uri="http://schemas.openxmlformats.org/drawingml/2006/table">
            <a:tbl>
              <a:tblPr/>
              <a:tblGrid>
                <a:gridCol w="852721">
                  <a:extLst>
                    <a:ext uri="{9D8B030D-6E8A-4147-A177-3AD203B41FA5}">
                      <a16:colId xmlns:a16="http://schemas.microsoft.com/office/drawing/2014/main" val="3908410739"/>
                    </a:ext>
                  </a:extLst>
                </a:gridCol>
                <a:gridCol w="7459118">
                  <a:extLst>
                    <a:ext uri="{9D8B030D-6E8A-4147-A177-3AD203B41FA5}">
                      <a16:colId xmlns:a16="http://schemas.microsoft.com/office/drawing/2014/main" val="4007715626"/>
                    </a:ext>
                  </a:extLst>
                </a:gridCol>
                <a:gridCol w="1918496">
                  <a:extLst>
                    <a:ext uri="{9D8B030D-6E8A-4147-A177-3AD203B41FA5}">
                      <a16:colId xmlns:a16="http://schemas.microsoft.com/office/drawing/2014/main" val="3983716118"/>
                    </a:ext>
                  </a:extLst>
                </a:gridCol>
                <a:gridCol w="1672105">
                  <a:extLst>
                    <a:ext uri="{9D8B030D-6E8A-4147-A177-3AD203B41FA5}">
                      <a16:colId xmlns:a16="http://schemas.microsoft.com/office/drawing/2014/main" val="2187191591"/>
                    </a:ext>
                  </a:extLst>
                </a:gridCol>
              </a:tblGrid>
              <a:tr h="360503">
                <a:tc gridSpan="3">
                  <a:txBody>
                    <a:bodyPr/>
                    <a:lstStyle/>
                    <a:p>
                      <a:pPr marL="67945" marR="0">
                        <a:lnSpc>
                          <a:spcPct val="15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TEACHING METHODOLOGY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6520186"/>
                  </a:ext>
                </a:extLst>
              </a:tr>
              <a:tr h="897149">
                <a:tc>
                  <a:txBody>
                    <a:bodyPr/>
                    <a:lstStyle/>
                    <a:p>
                      <a:pPr marL="67945"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Weeks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Intended topics to be covered</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64135" marR="0" lvl="0" indent="0" algn="l" defTabSz="457200" rtl="0" eaLnBrk="1" fontAlgn="auto" latinLnBrk="0" hangingPunct="1">
                        <a:lnSpc>
                          <a:spcPct val="15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Teaching and Learning Strategy</a:t>
                      </a:r>
                      <a:endParaRPr lang="en-US" sz="1800" dirty="0">
                        <a:latin typeface="Times New Roman" panose="02020603050405020304" pitchFamily="18" charset="0"/>
                        <a:ea typeface="Times New Roman" pitchFamily="1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64135" marR="0" lvl="0" indent="0" algn="l" defTabSz="457200" rtl="0" eaLnBrk="1" fontAlgn="auto" latinLnBrk="0" hangingPunct="1">
                        <a:lnSpc>
                          <a:spcPct val="150000"/>
                        </a:lnSpc>
                        <a:spcBef>
                          <a:spcPts val="0"/>
                        </a:spcBef>
                        <a:spcAft>
                          <a:spcPts val="0"/>
                        </a:spcAft>
                        <a:buClrTx/>
                        <a:buSzTx/>
                        <a:buFontTx/>
                        <a:buNone/>
                        <a:tabLst/>
                        <a:defRPr/>
                      </a:pPr>
                      <a:r>
                        <a:rPr lang="en-US" sz="1800" dirty="0">
                          <a:latin typeface="Times New Roman" panose="02020603050405020304" pitchFamily="18" charset="0"/>
                          <a:ea typeface="Times New Roman" pitchFamily="18"/>
                          <a:cs typeface="Times New Roman" panose="02020603050405020304" pitchFamily="18" charset="0"/>
                        </a:rPr>
                        <a:t>Corresponding CLOs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0660932"/>
                  </a:ext>
                </a:extLst>
              </a:tr>
              <a:tr h="906272">
                <a:tc rowSpan="2">
                  <a:txBody>
                    <a:bodyPr/>
                    <a:lstStyle/>
                    <a:p>
                      <a:pPr marL="67945" marR="0" algn="ctr">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9</a:t>
                      </a:r>
                    </a:p>
                    <a:p>
                      <a:pPr marL="67945" marR="0" algn="ctr">
                        <a:lnSpc>
                          <a:spcPct val="150000"/>
                        </a:lnSpc>
                        <a:spcBef>
                          <a:spcPts val="0"/>
                        </a:spcBef>
                        <a:spcAft>
                          <a:spcPts val="0"/>
                        </a:spcAft>
                      </a:pPr>
                      <a:r>
                        <a:rPr lang="en-US" sz="1800" dirty="0">
                          <a:solidFill>
                            <a:srgbClr val="000000"/>
                          </a:solidFill>
                          <a:effectLst/>
                          <a:latin typeface="Times New Roman" panose="02020603050405020304" pitchFamily="18" charset="0"/>
                        </a:rPr>
                        <a:t> </a:t>
                      </a:r>
                      <a:endParaRPr lang="en-US" sz="1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To determine the internal resistance of a cell by a Potentiometer.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just">
                        <a:lnSpc>
                          <a:spcPct val="10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Lecture and Oral Presentation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CLO1, CLO2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801047"/>
                  </a:ext>
                </a:extLst>
              </a:tr>
              <a:tr h="360503">
                <a:tc vMerge="1">
                  <a:txBody>
                    <a:bodyPr/>
                    <a:lstStyle/>
                    <a:p>
                      <a:pPr marL="67945" marR="0" algn="ctr">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Experimental Work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Experimental</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CLO3, CLO4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5607122"/>
                  </a:ext>
                </a:extLst>
              </a:tr>
              <a:tr h="548562">
                <a:tc rowSpan="2">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To compare the EMF of two cells with a Potentiometer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just">
                        <a:lnSpc>
                          <a:spcPct val="10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Lecture and Oral Presentation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CLO1, CLO2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06326"/>
                  </a:ext>
                </a:extLst>
              </a:tr>
              <a:tr h="360503">
                <a:tc vMerge="1">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Experimental Work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Experimental</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CLO3, CLO4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390419"/>
                  </a:ext>
                </a:extLst>
              </a:tr>
              <a:tr h="610087">
                <a:tc rowSpan="2">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11</a:t>
                      </a:r>
                    </a:p>
                    <a:p>
                      <a:pPr marL="0" marR="0" algn="ctr">
                        <a:lnSpc>
                          <a:spcPct val="150000"/>
                        </a:lnSpc>
                        <a:spcBef>
                          <a:spcPts val="0"/>
                        </a:spcBef>
                        <a:spcAft>
                          <a:spcPts val="0"/>
                        </a:spcAft>
                      </a:pPr>
                      <a:endParaRPr lang="en-US" sz="1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To determine the horizontal component of the earth's magnetic field and the magnetic moment of a magnet by improving the magnetometer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just">
                        <a:lnSpc>
                          <a:spcPct val="10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Lecture and Oral Presentation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CLO1, CLO2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218553"/>
                  </a:ext>
                </a:extLst>
              </a:tr>
              <a:tr h="360503">
                <a:tc vMerge="1">
                  <a:txBody>
                    <a:bodyPr/>
                    <a:lstStyle/>
                    <a:p>
                      <a:pPr marL="0" marR="0" algn="ctr">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Experimental Work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Experimental</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00000"/>
                        </a:lnSpc>
                        <a:spcBef>
                          <a:spcPts val="5"/>
                        </a:spcBef>
                        <a:spcAft>
                          <a:spcPts val="0"/>
                        </a:spcAft>
                      </a:pPr>
                      <a:r>
                        <a:rPr lang="en-US" sz="1800" dirty="0">
                          <a:effectLst/>
                          <a:latin typeface="Times New Roman" panose="02020603050405020304" pitchFamily="18" charset="0"/>
                          <a:ea typeface="Times New Roman" panose="02020603050405020304" pitchFamily="18" charset="0"/>
                        </a:rPr>
                        <a:t>CLO3, CLO4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1161599"/>
                  </a:ext>
                </a:extLst>
              </a:tr>
              <a:tr h="425175">
                <a:tc>
                  <a:txBody>
                    <a:bodyPr/>
                    <a:lstStyle/>
                    <a:p>
                      <a:pPr marL="0" marR="0" algn="ctr">
                        <a:lnSpc>
                          <a:spcPct val="150000"/>
                        </a:lnSpc>
                        <a:spcBef>
                          <a:spcPts val="0"/>
                        </a:spcBef>
                        <a:spcAft>
                          <a:spcPts val="0"/>
                        </a:spcAft>
                      </a:pPr>
                      <a:r>
                        <a:rPr lang="en-US" sz="1800" dirty="0">
                          <a:effectLst/>
                          <a:latin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Review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just">
                        <a:lnSpc>
                          <a:spcPct val="15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Lecture</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197725"/>
                  </a:ext>
                </a:extLst>
              </a:tr>
              <a:tr h="360503">
                <a:tc>
                  <a:txBody>
                    <a:bodyPr/>
                    <a:lstStyle/>
                    <a:p>
                      <a:pPr marL="0" marR="0" algn="ctr">
                        <a:lnSpc>
                          <a:spcPct val="150000"/>
                        </a:lnSpc>
                        <a:spcBef>
                          <a:spcPts val="0"/>
                        </a:spcBef>
                        <a:spcAft>
                          <a:spcPts val="0"/>
                        </a:spcAft>
                      </a:pPr>
                      <a:r>
                        <a:rPr lang="en-US" sz="1800" dirty="0">
                          <a:effectLst/>
                          <a:latin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Review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just">
                        <a:lnSpc>
                          <a:spcPct val="15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Lecture</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206840"/>
                  </a:ext>
                </a:extLst>
              </a:tr>
              <a:tr h="360503">
                <a:tc>
                  <a:txBody>
                    <a:bodyPr/>
                    <a:lstStyle/>
                    <a:p>
                      <a:pPr marL="0" marR="0" algn="ctr">
                        <a:lnSpc>
                          <a:spcPct val="150000"/>
                        </a:lnSpc>
                        <a:spcBef>
                          <a:spcPts val="0"/>
                        </a:spcBef>
                        <a:spcAft>
                          <a:spcPts val="0"/>
                        </a:spcAft>
                      </a:pPr>
                      <a:r>
                        <a:rPr lang="en-US" sz="1800" dirty="0">
                          <a:effectLst/>
                          <a:latin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Student Practice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just">
                        <a:lnSpc>
                          <a:spcPct val="150000"/>
                        </a:lnSpc>
                        <a:spcBef>
                          <a:spcPts val="5"/>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Observation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5087741"/>
                  </a:ext>
                </a:extLst>
              </a:tr>
              <a:tr h="360503">
                <a:tc>
                  <a:txBody>
                    <a:bodyPr/>
                    <a:lstStyle/>
                    <a:p>
                      <a:pPr marL="0" marR="0" algn="ctr">
                        <a:lnSpc>
                          <a:spcPct val="150000"/>
                        </a:lnSpc>
                        <a:spcBef>
                          <a:spcPts val="0"/>
                        </a:spcBef>
                        <a:spcAft>
                          <a:spcPts val="0"/>
                        </a:spcAft>
                      </a:pPr>
                      <a:r>
                        <a:rPr lang="en-US" sz="1800" dirty="0">
                          <a:effectLst/>
                          <a:latin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Student Practice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lvl="0" indent="0" algn="just" defTabSz="457200" rtl="0" eaLnBrk="1" fontAlgn="auto" latinLnBrk="0" hangingPunct="1">
                        <a:lnSpc>
                          <a:spcPct val="150000"/>
                        </a:lnSpc>
                        <a:spcBef>
                          <a:spcPts val="5"/>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Observation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585257"/>
                  </a:ext>
                </a:extLst>
              </a:tr>
              <a:tr h="360503">
                <a:tc>
                  <a:txBody>
                    <a:bodyPr/>
                    <a:lstStyle/>
                    <a:p>
                      <a:pPr marL="0" marR="0" algn="ctr">
                        <a:lnSpc>
                          <a:spcPct val="150000"/>
                        </a:lnSpc>
                        <a:spcBef>
                          <a:spcPts val="0"/>
                        </a:spcBef>
                        <a:spcAft>
                          <a:spcPts val="0"/>
                        </a:spcAft>
                      </a:pPr>
                      <a:r>
                        <a:rPr lang="en-US" sz="1800">
                          <a:effectLst/>
                          <a:latin typeface="Times New Roman" panose="02020603050405020304" pitchFamily="18" charset="0"/>
                        </a:rPr>
                        <a:t>16</a:t>
                      </a:r>
                      <a:endParaRPr lang="en-US" sz="1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Student Practice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lvl="0" indent="0" algn="just" defTabSz="457200" rtl="0" eaLnBrk="1" fontAlgn="auto" latinLnBrk="0" hangingPunct="1">
                        <a:lnSpc>
                          <a:spcPct val="150000"/>
                        </a:lnSpc>
                        <a:spcBef>
                          <a:spcPts val="5"/>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Observation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003393"/>
                  </a:ext>
                </a:extLst>
              </a:tr>
              <a:tr h="360503">
                <a:tc>
                  <a:txBody>
                    <a:bodyPr/>
                    <a:lstStyle/>
                    <a:p>
                      <a:pPr marL="0" marR="0" algn="ctr">
                        <a:lnSpc>
                          <a:spcPct val="150000"/>
                        </a:lnSpc>
                        <a:spcBef>
                          <a:spcPts val="0"/>
                        </a:spcBef>
                        <a:spcAft>
                          <a:spcPts val="0"/>
                        </a:spcAft>
                      </a:pPr>
                      <a:r>
                        <a:rPr lang="en-US" sz="1800" dirty="0">
                          <a:effectLst/>
                          <a:latin typeface="Times New Roman" panose="02020603050405020304" pitchFamily="18"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Lab Exam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lvl="0" indent="0" algn="just" defTabSz="457200" rtl="0" eaLnBrk="1" fontAlgn="auto" latinLnBrk="0" hangingPunct="1">
                        <a:lnSpc>
                          <a:spcPct val="150000"/>
                        </a:lnSpc>
                        <a:spcBef>
                          <a:spcPts val="5"/>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Observation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nSpc>
                          <a:spcPct val="150000"/>
                        </a:lnSpc>
                        <a:spcBef>
                          <a:spcPts val="5"/>
                        </a:spcBef>
                        <a:spcAft>
                          <a:spcPts val="0"/>
                        </a:spcAft>
                      </a:pP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102308"/>
                  </a:ext>
                </a:extLst>
              </a:tr>
            </a:tbl>
          </a:graphicData>
        </a:graphic>
      </p:graphicFrame>
    </p:spTree>
    <p:extLst>
      <p:ext uri="{BB962C8B-B14F-4D97-AF65-F5344CB8AC3E}">
        <p14:creationId xmlns:p14="http://schemas.microsoft.com/office/powerpoint/2010/main" val="1460399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BDBE7B-6FA0-46FB-AA52-4426EB35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C8B9D-9EB7-4CEE-9F2E-57E91EBF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3D7DDF-17C0-4989-9770-F2115973E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screenshot of a computer screen&#10;&#10;Description automatically generated">
            <a:extLst>
              <a:ext uri="{FF2B5EF4-FFF2-40B4-BE49-F238E27FC236}">
                <a16:creationId xmlns:a16="http://schemas.microsoft.com/office/drawing/2014/main" id="{D8157D3F-B51E-45F5-85ED-57959585260D}"/>
              </a:ext>
            </a:extLst>
          </p:cNvPr>
          <p:cNvPicPr>
            <a:picLocks noChangeAspect="1"/>
          </p:cNvPicPr>
          <p:nvPr/>
        </p:nvPicPr>
        <p:blipFill rotWithShape="1">
          <a:blip r:embed="rId2">
            <a:extLst>
              <a:ext uri="{28A0092B-C50C-407E-A947-70E740481C1C}">
                <a14:useLocalDpi xmlns:a14="http://schemas.microsoft.com/office/drawing/2010/main" val="0"/>
              </a:ext>
            </a:extLst>
          </a:blip>
          <a:srcRect l="21276" t="28571" r="18801" b="6394"/>
          <a:stretch/>
        </p:blipFill>
        <p:spPr>
          <a:xfrm>
            <a:off x="1633717" y="784166"/>
            <a:ext cx="8664674" cy="5289668"/>
          </a:xfrm>
          <a:prstGeom prst="rect">
            <a:avLst/>
          </a:prstGeom>
        </p:spPr>
      </p:pic>
    </p:spTree>
    <p:extLst>
      <p:ext uri="{BB962C8B-B14F-4D97-AF65-F5344CB8AC3E}">
        <p14:creationId xmlns:p14="http://schemas.microsoft.com/office/powerpoint/2010/main" val="2051372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6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81" name="Rectangle 3080">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Times New Roman" panose="02020603050405020304" pitchFamily="18" charset="0"/>
              <a:cs typeface="Times New Roman" panose="02020603050405020304" pitchFamily="18" charset="0"/>
            </a:endParaRPr>
          </a:p>
        </p:txBody>
      </p:sp>
      <p:pic>
        <p:nvPicPr>
          <p:cNvPr id="3074" name="Picture 2" descr="Principle of operation for a directional atomic magnetometer sensitive... |  Download Scientific Diagram">
            <a:extLst>
              <a:ext uri="{FF2B5EF4-FFF2-40B4-BE49-F238E27FC236}">
                <a16:creationId xmlns:a16="http://schemas.microsoft.com/office/drawing/2014/main" id="{F25DD463-B3C1-4B17-B184-E1C1D1E15E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6" y="915772"/>
            <a:ext cx="4654295" cy="3045595"/>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85" name="Rectangle 3084">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87" name="Rectangle 3086">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52A832F-A968-4DC4-9D99-C462001915FB}"/>
              </a:ext>
            </a:extLst>
          </p:cNvPr>
          <p:cNvGrpSpPr/>
          <p:nvPr/>
        </p:nvGrpSpPr>
        <p:grpSpPr>
          <a:xfrm>
            <a:off x="5779855" y="2866188"/>
            <a:ext cx="5768678" cy="2601701"/>
            <a:chOff x="1290632" y="823676"/>
            <a:chExt cx="8651321" cy="6189135"/>
          </a:xfrm>
        </p:grpSpPr>
        <p:sp>
          <p:nvSpPr>
            <p:cNvPr id="3" name="Rectangle 2" descr="Checkmark">
              <a:extLst>
                <a:ext uri="{FF2B5EF4-FFF2-40B4-BE49-F238E27FC236}">
                  <a16:creationId xmlns:a16="http://schemas.microsoft.com/office/drawing/2014/main" id="{B723642C-16C3-40FF-804F-BD53B3233907}"/>
                </a:ext>
              </a:extLst>
            </p:cNvPr>
            <p:cNvSpPr/>
            <p:nvPr/>
          </p:nvSpPr>
          <p:spPr>
            <a:xfrm>
              <a:off x="5059682" y="823676"/>
              <a:ext cx="1113218" cy="111321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9625A47C-0109-4100-A6A9-56E1CB51141C}"/>
                </a:ext>
              </a:extLst>
            </p:cNvPr>
            <p:cNvSpPr/>
            <p:nvPr/>
          </p:nvSpPr>
          <p:spPr>
            <a:xfrm>
              <a:off x="4379382" y="2036365"/>
              <a:ext cx="2473819" cy="72000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49115">
                <a:lnSpc>
                  <a:spcPct val="90000"/>
                </a:lnSpc>
                <a:spcBef>
                  <a:spcPct val="0"/>
                </a:spcBef>
                <a:spcAft>
                  <a:spcPct val="35000"/>
                </a:spcAft>
              </a:pPr>
              <a:r>
                <a:rPr lang="en-US" b="1" kern="1200">
                  <a:solidFill>
                    <a:schemeClr val="tx1"/>
                  </a:solidFill>
                  <a:latin typeface="Times New Roman" panose="02020603050405020304" pitchFamily="18" charset="0"/>
                  <a:cs typeface="Times New Roman" panose="02020603050405020304" pitchFamily="18" charset="0"/>
                </a:rPr>
                <a:t>11</a:t>
              </a:r>
              <a:r>
                <a:rPr lang="en-US" b="1" kern="1200" baseline="30000">
                  <a:solidFill>
                    <a:schemeClr val="tx1"/>
                  </a:solidFill>
                  <a:latin typeface="Times New Roman" panose="02020603050405020304" pitchFamily="18" charset="0"/>
                  <a:cs typeface="Times New Roman" panose="02020603050405020304" pitchFamily="18" charset="0"/>
                </a:rPr>
                <a:t>th</a:t>
              </a:r>
              <a:r>
                <a:rPr lang="en-US" b="1" kern="1200">
                  <a:solidFill>
                    <a:schemeClr val="tx1"/>
                  </a:solidFill>
                  <a:latin typeface="Times New Roman" panose="02020603050405020304" pitchFamily="18" charset="0"/>
                  <a:cs typeface="Times New Roman" panose="02020603050405020304" pitchFamily="18" charset="0"/>
                </a:rPr>
                <a:t> Week</a:t>
              </a:r>
              <a:endParaRPr lang="en-US" kern="120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B284374F-2CCF-43A0-AED9-E19EAB93AEA6}"/>
                </a:ext>
              </a:extLst>
            </p:cNvPr>
            <p:cNvSpPr/>
            <p:nvPr/>
          </p:nvSpPr>
          <p:spPr>
            <a:xfrm>
              <a:off x="1290632" y="4303840"/>
              <a:ext cx="8651321" cy="2708971"/>
            </a:xfrm>
            <a:custGeom>
              <a:avLst/>
              <a:gdLst>
                <a:gd name="connsiteX0" fmla="*/ 0 w 2473819"/>
                <a:gd name="connsiteY0" fmla="*/ 0 h 720000"/>
                <a:gd name="connsiteX1" fmla="*/ 2473819 w 2473819"/>
                <a:gd name="connsiteY1" fmla="*/ 0 h 720000"/>
                <a:gd name="connsiteX2" fmla="*/ 2473819 w 2473819"/>
                <a:gd name="connsiteY2" fmla="*/ 720000 h 720000"/>
                <a:gd name="connsiteX3" fmla="*/ 0 w 2473819"/>
                <a:gd name="connsiteY3" fmla="*/ 720000 h 720000"/>
                <a:gd name="connsiteX4" fmla="*/ 0 w 247381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19" h="720000">
                  <a:moveTo>
                    <a:pt x="0" y="0"/>
                  </a:moveTo>
                  <a:lnTo>
                    <a:pt x="2473819" y="0"/>
                  </a:lnTo>
                  <a:lnTo>
                    <a:pt x="247381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49115">
                <a:lnSpc>
                  <a:spcPct val="90000"/>
                </a:lnSpc>
                <a:spcBef>
                  <a:spcPct val="0"/>
                </a:spcBef>
                <a:spcAft>
                  <a:spcPct val="35000"/>
                </a:spcAft>
              </a:pPr>
              <a:r>
                <a:rPr lang="en-US" b="1" kern="1200" dirty="0">
                  <a:solidFill>
                    <a:schemeClr val="tx1"/>
                  </a:solidFill>
                  <a:latin typeface="Times New Roman" panose="02020603050405020304" pitchFamily="18" charset="0"/>
                  <a:cs typeface="Times New Roman" panose="02020603050405020304" pitchFamily="18" charset="0"/>
                </a:rPr>
                <a:t>Topic: </a:t>
              </a:r>
            </a:p>
            <a:p>
              <a:pPr marL="288036" indent="-288036" algn="just" defTabSz="288036">
                <a:lnSpc>
                  <a:spcPct val="150000"/>
                </a:lnSpc>
                <a:spcAft>
                  <a:spcPts val="504"/>
                </a:spcAft>
              </a:pPr>
              <a:r>
                <a:rPr lang="en-US" kern="1200" dirty="0">
                  <a:solidFill>
                    <a:schemeClr val="tx1">
                      <a:hueOff val="0"/>
                      <a:satOff val="0"/>
                      <a:lumOff val="0"/>
                      <a:alphaOff val="0"/>
                    </a:schemeClr>
                  </a:solidFill>
                  <a:latin typeface="Times New Roman" panose="02020603050405020304" pitchFamily="18" charset="0"/>
                  <a:cs typeface="Times New Roman" panose="02020603050405020304" pitchFamily="18" charset="0"/>
                </a:rPr>
                <a:t>To determine the horizontal component of the earth's magnetic field and the magnetic moment of a magnet by improving the magnetometer</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25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0FD2D-A2BE-47E0-B998-0CEB27EECB53}"/>
              </a:ext>
            </a:extLst>
          </p:cNvPr>
          <p:cNvPicPr>
            <a:picLocks noChangeAspect="1"/>
          </p:cNvPicPr>
          <p:nvPr/>
        </p:nvPicPr>
        <p:blipFill>
          <a:blip r:embed="rId2"/>
          <a:stretch>
            <a:fillRect/>
          </a:stretch>
        </p:blipFill>
        <p:spPr>
          <a:xfrm>
            <a:off x="2678092" y="228117"/>
            <a:ext cx="6835815" cy="6401765"/>
          </a:xfrm>
          <a:prstGeom prst="rect">
            <a:avLst/>
          </a:prstGeom>
        </p:spPr>
      </p:pic>
    </p:spTree>
    <p:extLst>
      <p:ext uri="{BB962C8B-B14F-4D97-AF65-F5344CB8AC3E}">
        <p14:creationId xmlns:p14="http://schemas.microsoft.com/office/powerpoint/2010/main" val="13470137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TextBox 17">
            <a:extLst>
              <a:ext uri="{FF2B5EF4-FFF2-40B4-BE49-F238E27FC236}">
                <a16:creationId xmlns:a16="http://schemas.microsoft.com/office/drawing/2014/main" id="{C97F2182-C027-4A75-B632-8F7707B47CBA}"/>
              </a:ext>
            </a:extLst>
          </p:cNvPr>
          <p:cNvSpPr txBox="1"/>
          <p:nvPr/>
        </p:nvSpPr>
        <p:spPr>
          <a:xfrm>
            <a:off x="561781" y="435910"/>
            <a:ext cx="10866631" cy="6064737"/>
          </a:xfrm>
          <a:prstGeom prst="rect">
            <a:avLst/>
          </a:prstGeom>
          <a:noFill/>
        </p:spPr>
        <p:txBody>
          <a:bodyPr wrap="square">
            <a:spAutoFit/>
          </a:bodyPr>
          <a:lstStyle/>
          <a:p>
            <a:pPr marL="457200" marR="0" indent="-457200" algn="just">
              <a:lnSpc>
                <a:spcPct val="150000"/>
              </a:lnSpc>
              <a:spcBef>
                <a:spcPts val="0"/>
              </a:spcBef>
              <a:spcAft>
                <a:spcPts val="800"/>
              </a:spcAft>
              <a:buFont typeface="Wingdings" panose="05000000000000000000" pitchFamily="2" charset="2"/>
              <a:buChar char="v"/>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Experiment Name:</a:t>
            </a:r>
          </a:p>
          <a:p>
            <a:pPr marL="457200" marR="0" indent="-45720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To determine the horizontal component of the earth's magnetic field and the magnetic moment of a magnet by improving the magnetometer.</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dirty="0">
                <a:latin typeface="Times New Roman" panose="02020603050405020304" pitchFamily="18" charset="0"/>
                <a:cs typeface="Times New Roman" panose="02020603050405020304" pitchFamily="18" charset="0"/>
              </a:rPr>
              <a:t>Theory:</a:t>
            </a:r>
          </a:p>
          <a:p>
            <a:pPr algn="just">
              <a:lnSpc>
                <a:spcPct val="150000"/>
              </a:lnSpc>
            </a:pPr>
            <a:r>
              <a:rPr lang="en-US" dirty="0">
                <a:latin typeface="Times New Roman" panose="02020603050405020304" pitchFamily="18" charset="0"/>
                <a:cs typeface="Times New Roman" panose="02020603050405020304" pitchFamily="18" charset="0"/>
              </a:rPr>
              <a:t>The Earth’s magnetic field has two components:</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Horizontal Component – The part of the Earth’s field acting parallel to the surface.</a:t>
            </a:r>
          </a:p>
          <a:p>
            <a:pPr algn="just">
              <a:lnSpc>
                <a:spcPct val="150000"/>
              </a:lnSpc>
              <a:buFont typeface="+mj-lt"/>
              <a:buAutoNum type="arabicPeriod"/>
            </a:pPr>
            <a:r>
              <a:rPr lang="en-US" dirty="0">
                <a:latin typeface="Times New Roman" panose="02020603050405020304" pitchFamily="18" charset="0"/>
                <a:cs typeface="Times New Roman" panose="02020603050405020304" pitchFamily="18" charset="0"/>
              </a:rPr>
              <a:t>Vertical Component ​ – The part acting perpendicular to the surface.</a:t>
            </a:r>
          </a:p>
          <a:p>
            <a:pPr algn="just">
              <a:lnSpc>
                <a:spcPct val="150000"/>
              </a:lnSpc>
            </a:pPr>
            <a:r>
              <a:rPr lang="en-US" dirty="0">
                <a:latin typeface="Times New Roman" panose="02020603050405020304" pitchFamily="18" charset="0"/>
                <a:cs typeface="Times New Roman" panose="02020603050405020304" pitchFamily="18" charset="0"/>
              </a:rPr>
              <a:t>A bar magnet placed in a uniform magnetic field experiences a torque that aligns it with the field. Using a deflection magnetometer in the Tan-A position, we can determine BH​ and the magnetic moment (M) of the magnet.</a:t>
            </a:r>
          </a:p>
          <a:p>
            <a:pPr algn="just">
              <a:lnSpc>
                <a:spcPct val="150000"/>
              </a:lnSpc>
            </a:pPr>
            <a:r>
              <a:rPr lang="en-US" dirty="0">
                <a:latin typeface="Times New Roman" panose="02020603050405020304" pitchFamily="18" charset="0"/>
                <a:cs typeface="Times New Roman" panose="02020603050405020304" pitchFamily="18" charset="0"/>
              </a:rPr>
              <a:t>The magnetic moment of a magnet is given by:</a:t>
            </a:r>
          </a:p>
          <a:p>
            <a:pPr algn="just">
              <a:lnSpc>
                <a:spcPct val="150000"/>
              </a:lnSpc>
            </a:pPr>
            <a:r>
              <a:rPr lang="en-US" dirty="0">
                <a:latin typeface="Times New Roman" panose="02020603050405020304" pitchFamily="18" charset="0"/>
                <a:cs typeface="Times New Roman" panose="02020603050405020304" pitchFamily="18" charset="0"/>
              </a:rPr>
              <a:t>M=md </a:t>
            </a:r>
          </a:p>
          <a:p>
            <a:pPr algn="just">
              <a:lnSpc>
                <a:spcPct val="150000"/>
              </a:lnSpc>
            </a:pPr>
            <a:r>
              <a:rPr lang="en-US" dirty="0">
                <a:latin typeface="Times New Roman" panose="02020603050405020304" pitchFamily="18" charset="0"/>
                <a:cs typeface="Times New Roman" panose="02020603050405020304" pitchFamily="18" charset="0"/>
              </a:rPr>
              <a:t>where</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 = pole strength of the magnet</a:t>
            </a:r>
          </a:p>
          <a:p>
            <a:pPr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 = distance between poles (magnet length)</a:t>
            </a:r>
          </a:p>
        </p:txBody>
      </p:sp>
    </p:spTree>
    <p:extLst>
      <p:ext uri="{BB962C8B-B14F-4D97-AF65-F5344CB8AC3E}">
        <p14:creationId xmlns:p14="http://schemas.microsoft.com/office/powerpoint/2010/main" val="11711164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BDBE7B-6FA0-46FB-AA52-4426EB35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C8B9D-9EB7-4CEE-9F2E-57E91EBF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3D7DDF-17C0-4989-9770-F2115973E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screenshot of a computer&#10;&#10;Description automatically generated">
            <a:extLst>
              <a:ext uri="{FF2B5EF4-FFF2-40B4-BE49-F238E27FC236}">
                <a16:creationId xmlns:a16="http://schemas.microsoft.com/office/drawing/2014/main" id="{82F3C869-5600-47FE-AE1B-09C386375567}"/>
              </a:ext>
            </a:extLst>
          </p:cNvPr>
          <p:cNvPicPr>
            <a:picLocks noChangeAspect="1"/>
          </p:cNvPicPr>
          <p:nvPr/>
        </p:nvPicPr>
        <p:blipFill rotWithShape="1">
          <a:blip r:embed="rId2">
            <a:extLst>
              <a:ext uri="{28A0092B-C50C-407E-A947-70E740481C1C}">
                <a14:useLocalDpi xmlns:a14="http://schemas.microsoft.com/office/drawing/2010/main" val="0"/>
              </a:ext>
            </a:extLst>
          </a:blip>
          <a:srcRect l="32089" t="52996" r="33923" b="5991"/>
          <a:stretch/>
        </p:blipFill>
        <p:spPr>
          <a:xfrm>
            <a:off x="2940950" y="1284394"/>
            <a:ext cx="6310099" cy="4283066"/>
          </a:xfrm>
          <a:prstGeom prst="rect">
            <a:avLst/>
          </a:prstGeom>
        </p:spPr>
      </p:pic>
    </p:spTree>
    <p:extLst>
      <p:ext uri="{BB962C8B-B14F-4D97-AF65-F5344CB8AC3E}">
        <p14:creationId xmlns:p14="http://schemas.microsoft.com/office/powerpoint/2010/main" val="3919012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Picture 2" descr="A screenshot of a computer&#10;&#10;Description automatically generated">
            <a:extLst>
              <a:ext uri="{FF2B5EF4-FFF2-40B4-BE49-F238E27FC236}">
                <a16:creationId xmlns:a16="http://schemas.microsoft.com/office/drawing/2014/main" id="{57579943-405A-4F80-89A1-7CFA5731DDFF}"/>
              </a:ext>
            </a:extLst>
          </p:cNvPr>
          <p:cNvPicPr>
            <a:picLocks noChangeAspect="1"/>
          </p:cNvPicPr>
          <p:nvPr/>
        </p:nvPicPr>
        <p:blipFill rotWithShape="1">
          <a:blip r:embed="rId2">
            <a:extLst>
              <a:ext uri="{28A0092B-C50C-407E-A947-70E740481C1C}">
                <a14:useLocalDpi xmlns:a14="http://schemas.microsoft.com/office/drawing/2010/main" val="0"/>
              </a:ext>
            </a:extLst>
          </a:blip>
          <a:srcRect l="34842" t="15021" r="29462" b="27258"/>
          <a:stretch/>
        </p:blipFill>
        <p:spPr>
          <a:xfrm>
            <a:off x="3734833" y="93352"/>
            <a:ext cx="7334548" cy="6671294"/>
          </a:xfrm>
          <a:prstGeom prst="rect">
            <a:avLst/>
          </a:prstGeom>
        </p:spPr>
      </p:pic>
    </p:spTree>
    <p:extLst>
      <p:ext uri="{BB962C8B-B14F-4D97-AF65-F5344CB8AC3E}">
        <p14:creationId xmlns:p14="http://schemas.microsoft.com/office/powerpoint/2010/main" val="888813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TextBox 2">
            <a:extLst>
              <a:ext uri="{FF2B5EF4-FFF2-40B4-BE49-F238E27FC236}">
                <a16:creationId xmlns:a16="http://schemas.microsoft.com/office/drawing/2014/main" id="{C4AA7297-ADC3-42CD-84C4-25DE9E8620EC}"/>
              </a:ext>
            </a:extLst>
          </p:cNvPr>
          <p:cNvSpPr txBox="1"/>
          <p:nvPr/>
        </p:nvSpPr>
        <p:spPr>
          <a:xfrm>
            <a:off x="5290077" y="437513"/>
            <a:ext cx="5502614" cy="5954325"/>
          </a:xfrm>
          <a:prstGeom prst="rect">
            <a:avLst/>
          </a:prstGeom>
        </p:spPr>
        <p:txBody>
          <a:bodyPr vert="horz" lIns="91440" tIns="45720" rIns="91440" bIns="45720" rtlCol="0" anchor="ctr">
            <a:normAutofit/>
          </a:bodyPr>
          <a:lstStyle/>
          <a:p>
            <a:pPr marL="457200" indent="-457200">
              <a:lnSpc>
                <a:spcPct val="150000"/>
              </a:lnSpc>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Improved magnetometer (deflection and vibration magnetometer)</a:t>
            </a:r>
          </a:p>
          <a:p>
            <a:pPr marL="457200" indent="-457200">
              <a:lnSpc>
                <a:spcPct val="150000"/>
              </a:lnSpc>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Bar magnet</a:t>
            </a:r>
          </a:p>
          <a:p>
            <a:pPr marL="457200" indent="-457200">
              <a:lnSpc>
                <a:spcPct val="150000"/>
              </a:lnSpc>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Compass needle</a:t>
            </a:r>
          </a:p>
          <a:p>
            <a:pPr marL="457200" indent="-457200">
              <a:lnSpc>
                <a:spcPct val="150000"/>
              </a:lnSpc>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Stopwatch</a:t>
            </a:r>
          </a:p>
          <a:p>
            <a:pPr marL="457200" indent="-457200">
              <a:lnSpc>
                <a:spcPct val="150000"/>
              </a:lnSpc>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Meter scale</a:t>
            </a:r>
          </a:p>
          <a:p>
            <a:pPr marL="457200" indent="-457200">
              <a:lnSpc>
                <a:spcPct val="150000"/>
              </a:lnSpc>
              <a:spcBef>
                <a:spcPts val="1000"/>
              </a:spcBef>
              <a:buClr>
                <a:schemeClr val="accent1"/>
              </a:buClr>
              <a:buSzPct val="80000"/>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Stand with pivoted magnet system</a:t>
            </a:r>
          </a:p>
        </p:txBody>
      </p:sp>
      <p:sp>
        <p:nvSpPr>
          <p:cNvPr id="22" name="TextBox 21">
            <a:extLst>
              <a:ext uri="{FF2B5EF4-FFF2-40B4-BE49-F238E27FC236}">
                <a16:creationId xmlns:a16="http://schemas.microsoft.com/office/drawing/2014/main" id="{321A0907-B5FA-4F3B-B273-B4E03EFA39CB}"/>
              </a:ext>
            </a:extLst>
          </p:cNvPr>
          <p:cNvSpPr txBox="1"/>
          <p:nvPr/>
        </p:nvSpPr>
        <p:spPr>
          <a:xfrm>
            <a:off x="1493817" y="2901434"/>
            <a:ext cx="6094070" cy="553998"/>
          </a:xfrm>
          <a:prstGeom prst="rect">
            <a:avLst/>
          </a:prstGeom>
          <a:noFill/>
        </p:spPr>
        <p:txBody>
          <a:bodyPr wrap="square">
            <a:spAutoFit/>
          </a:bodyPr>
          <a:lstStyle/>
          <a:p>
            <a:pPr marL="457200" indent="-457200">
              <a:spcBef>
                <a:spcPts val="1000"/>
              </a:spcBef>
              <a:buClr>
                <a:schemeClr val="accent1"/>
              </a:buClr>
              <a:buSzPct val="80000"/>
              <a:buFont typeface="Wingdings" panose="05000000000000000000" pitchFamily="2" charset="2"/>
              <a:buChar char="v"/>
            </a:pPr>
            <a:r>
              <a:rPr lang="en-US" sz="3000" dirty="0">
                <a:solidFill>
                  <a:srgbClr val="00B0F0"/>
                </a:solidFill>
                <a:latin typeface="Times New Roman" panose="02020603050405020304" pitchFamily="18" charset="0"/>
                <a:cs typeface="Times New Roman" panose="02020603050405020304" pitchFamily="18" charset="0"/>
              </a:rPr>
              <a:t>Apparatus:</a:t>
            </a:r>
          </a:p>
        </p:txBody>
      </p:sp>
    </p:spTree>
    <p:extLst>
      <p:ext uri="{BB962C8B-B14F-4D97-AF65-F5344CB8AC3E}">
        <p14:creationId xmlns:p14="http://schemas.microsoft.com/office/powerpoint/2010/main" val="27739400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4" name="Freeform: Shape 13">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Picture 4" descr="A screenshot of a computer&#10;&#10;Description automatically generated">
            <a:extLst>
              <a:ext uri="{FF2B5EF4-FFF2-40B4-BE49-F238E27FC236}">
                <a16:creationId xmlns:a16="http://schemas.microsoft.com/office/drawing/2014/main" id="{95014858-A800-46DB-864A-7B4F6517734F}"/>
              </a:ext>
            </a:extLst>
          </p:cNvPr>
          <p:cNvPicPr>
            <a:picLocks noChangeAspect="1"/>
          </p:cNvPicPr>
          <p:nvPr/>
        </p:nvPicPr>
        <p:blipFill rotWithShape="1">
          <a:blip r:embed="rId2">
            <a:extLst>
              <a:ext uri="{28A0092B-C50C-407E-A947-70E740481C1C}">
                <a14:useLocalDpi xmlns:a14="http://schemas.microsoft.com/office/drawing/2010/main" val="0"/>
              </a:ext>
            </a:extLst>
          </a:blip>
          <a:srcRect l="37310" t="15021" r="25380" b="29620"/>
          <a:stretch/>
        </p:blipFill>
        <p:spPr>
          <a:xfrm>
            <a:off x="3495279" y="142031"/>
            <a:ext cx="7876618" cy="6573935"/>
          </a:xfrm>
          <a:prstGeom prst="rect">
            <a:avLst/>
          </a:prstGeom>
        </p:spPr>
      </p:pic>
    </p:spTree>
    <p:extLst>
      <p:ext uri="{BB962C8B-B14F-4D97-AF65-F5344CB8AC3E}">
        <p14:creationId xmlns:p14="http://schemas.microsoft.com/office/powerpoint/2010/main" val="4999481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screenshot of a computer&#10;&#10;Description automatically generated">
            <a:extLst>
              <a:ext uri="{FF2B5EF4-FFF2-40B4-BE49-F238E27FC236}">
                <a16:creationId xmlns:a16="http://schemas.microsoft.com/office/drawing/2014/main" id="{14E54F41-427D-4DF9-A2F9-FC7805A5593D}"/>
              </a:ext>
            </a:extLst>
          </p:cNvPr>
          <p:cNvPicPr>
            <a:picLocks noChangeAspect="1"/>
          </p:cNvPicPr>
          <p:nvPr/>
        </p:nvPicPr>
        <p:blipFill rotWithShape="1">
          <a:blip r:embed="rId3">
            <a:extLst>
              <a:ext uri="{28A0092B-C50C-407E-A947-70E740481C1C}">
                <a14:useLocalDpi xmlns:a14="http://schemas.microsoft.com/office/drawing/2010/main" val="0"/>
              </a:ext>
            </a:extLst>
          </a:blip>
          <a:srcRect l="35250" t="24798" r="14967" b="45497"/>
          <a:stretch/>
        </p:blipFill>
        <p:spPr>
          <a:xfrm>
            <a:off x="752354" y="1614133"/>
            <a:ext cx="10796180" cy="3623587"/>
          </a:xfrm>
          <a:prstGeom prst="rect">
            <a:avLst/>
          </a:prstGeom>
        </p:spPr>
      </p:pic>
    </p:spTree>
    <p:extLst>
      <p:ext uri="{BB962C8B-B14F-4D97-AF65-F5344CB8AC3E}">
        <p14:creationId xmlns:p14="http://schemas.microsoft.com/office/powerpoint/2010/main" val="3440397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D77B8-004D-4141-A222-BD0EDDE691DC}"/>
              </a:ext>
            </a:extLst>
          </p:cNvPr>
          <p:cNvSpPr txBox="1"/>
          <p:nvPr/>
        </p:nvSpPr>
        <p:spPr>
          <a:xfrm>
            <a:off x="3048965" y="3244334"/>
            <a:ext cx="6094070" cy="861774"/>
          </a:xfrm>
          <a:prstGeom prst="rect">
            <a:avLst/>
          </a:prstGeom>
          <a:noFill/>
        </p:spPr>
        <p:txBody>
          <a:bodyPr wrap="square">
            <a:spAutoFit/>
          </a:bodyPr>
          <a:lstStyle/>
          <a:p>
            <a:r>
              <a:rPr lang="en-US" sz="2500" dirty="0">
                <a:solidFill>
                  <a:srgbClr val="FF0000"/>
                </a:solidFill>
                <a:latin typeface="Times New Roman" panose="02020603050405020304" pitchFamily="18" charset="0"/>
                <a:cs typeface="Times New Roman" panose="02020603050405020304" pitchFamily="18" charset="0"/>
              </a:rPr>
              <a:t>11, 12, 13, 14, 16, 17</a:t>
            </a:r>
            <a:r>
              <a:rPr lang="en-US" sz="2500" baseline="30000" dirty="0">
                <a:solidFill>
                  <a:srgbClr val="FF0000"/>
                </a:solidFill>
                <a:latin typeface="Times New Roman" panose="02020603050405020304" pitchFamily="18" charset="0"/>
                <a:cs typeface="Times New Roman" panose="02020603050405020304" pitchFamily="18" charset="0"/>
              </a:rPr>
              <a:t>th</a:t>
            </a:r>
            <a:r>
              <a:rPr lang="en-US" sz="2500" dirty="0">
                <a:solidFill>
                  <a:srgbClr val="FF0000"/>
                </a:solidFill>
                <a:latin typeface="Times New Roman" panose="02020603050405020304" pitchFamily="18" charset="0"/>
                <a:cs typeface="Times New Roman" panose="02020603050405020304" pitchFamily="18" charset="0"/>
              </a:rPr>
              <a:t> Weeks are Covered by  Review class, Practice Class and Final Exam</a:t>
            </a:r>
          </a:p>
        </p:txBody>
      </p:sp>
    </p:spTree>
    <p:extLst>
      <p:ext uri="{BB962C8B-B14F-4D97-AF65-F5344CB8AC3E}">
        <p14:creationId xmlns:p14="http://schemas.microsoft.com/office/powerpoint/2010/main" val="13932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5" name="Group 1074">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76" name="Rectangle 1075">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77" name="Oval 1076">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78" name="Oval 1077">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79" name="Oval 1078">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80" name="Oval 1079">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81" name="Oval 1080">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82"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83"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84"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86" name="Rectangle 1085">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088" name="Rectangle 1087">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brary Books Images - Free Download on Freepik">
            <a:extLst>
              <a:ext uri="{FF2B5EF4-FFF2-40B4-BE49-F238E27FC236}">
                <a16:creationId xmlns:a16="http://schemas.microsoft.com/office/drawing/2014/main" id="{3035ACC2-F9C5-4BB9-9BEB-5864BEB14D1E}"/>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92C7FB-0000-4F92-A8B3-B5B0DE6F9701}"/>
              </a:ext>
            </a:extLst>
          </p:cNvPr>
          <p:cNvSpPr txBox="1"/>
          <p:nvPr/>
        </p:nvSpPr>
        <p:spPr>
          <a:xfrm>
            <a:off x="895874" y="2984005"/>
            <a:ext cx="8825659" cy="3416300"/>
          </a:xfrm>
          <a:prstGeom prst="rect">
            <a:avLst/>
          </a:prstGeom>
        </p:spPr>
        <p:txBody>
          <a:bodyPr vert="horz" lIns="91440" tIns="45720" rIns="91440" bIns="45720" rtlCol="0">
            <a:normAutofit/>
          </a:bodyPr>
          <a:lstStyle/>
          <a:p>
            <a:pPr marL="342900" marR="0" indent="-342900">
              <a:spcBef>
                <a:spcPts val="1000"/>
              </a:spcBef>
              <a:buClr>
                <a:schemeClr val="accent1"/>
              </a:buClr>
              <a:buSzPct val="80000"/>
              <a:buFont typeface="Wingdings" panose="05000000000000000000" pitchFamily="2" charset="2"/>
              <a:buChar char="v"/>
            </a:pPr>
            <a:r>
              <a:rPr lang="en-US" sz="2000" dirty="0">
                <a:effectLst/>
                <a:latin typeface="Times New Roman" panose="02020603050405020304" pitchFamily="18" charset="0"/>
                <a:cs typeface="Times New Roman" panose="02020603050405020304" pitchFamily="18" charset="0"/>
              </a:rPr>
              <a:t>Reference Book</a:t>
            </a:r>
          </a:p>
          <a:p>
            <a:pPr marR="0">
              <a:spcBef>
                <a:spcPts val="1000"/>
              </a:spcBef>
              <a:buClr>
                <a:schemeClr val="accent1"/>
              </a:buClr>
              <a:buSzPct val="80000"/>
            </a:pPr>
            <a:r>
              <a:rPr lang="en-US" sz="2000" dirty="0">
                <a:effectLst/>
                <a:latin typeface="Times New Roman" panose="02020603050405020304" pitchFamily="18" charset="0"/>
                <a:cs typeface="Times New Roman" panose="02020603050405020304" pitchFamily="18" charset="0"/>
              </a:rPr>
              <a:t>1. Practical Physics by </a:t>
            </a:r>
            <a:r>
              <a:rPr lang="en-US" sz="2000" dirty="0" err="1">
                <a:effectLst/>
                <a:latin typeface="Times New Roman" panose="02020603050405020304" pitchFamily="18" charset="0"/>
                <a:cs typeface="Times New Roman" panose="02020603050405020304" pitchFamily="18" charset="0"/>
              </a:rPr>
              <a:t>Dr.Giasuddin</a:t>
            </a:r>
            <a:r>
              <a:rPr lang="en-US" sz="2000" dirty="0">
                <a:effectLst/>
                <a:latin typeface="Times New Roman" panose="02020603050405020304" pitchFamily="18" charset="0"/>
                <a:cs typeface="Times New Roman" panose="02020603050405020304" pitchFamily="18" charset="0"/>
              </a:rPr>
              <a:t> Ahmad </a:t>
            </a:r>
            <a:r>
              <a:rPr lang="en-US" sz="2000" dirty="0" err="1">
                <a:effectLst/>
                <a:latin typeface="Times New Roman" panose="02020603050405020304" pitchFamily="18" charset="0"/>
                <a:cs typeface="Times New Roman" panose="02020603050405020304" pitchFamily="18" charset="0"/>
              </a:rPr>
              <a:t>and,Md</a:t>
            </a:r>
            <a:r>
              <a:rPr lang="en-US" sz="2000" dirty="0">
                <a:effectLst/>
                <a:latin typeface="Times New Roman" panose="02020603050405020304" pitchFamily="18" charset="0"/>
                <a:cs typeface="Times New Roman" panose="02020603050405020304" pitchFamily="18" charset="0"/>
              </a:rPr>
              <a:t>. Shahabuddin.</a:t>
            </a:r>
          </a:p>
          <a:p>
            <a:pPr marR="0">
              <a:spcBef>
                <a:spcPts val="1000"/>
              </a:spcBef>
              <a:buClr>
                <a:schemeClr val="accent1"/>
              </a:buClr>
              <a:buSzPct val="80000"/>
            </a:pPr>
            <a:r>
              <a:rPr lang="en-US" sz="2000" dirty="0">
                <a:effectLst/>
                <a:latin typeface="Times New Roman" panose="02020603050405020304" pitchFamily="18" charset="0"/>
                <a:cs typeface="Times New Roman" panose="02020603050405020304" pitchFamily="18" charset="0"/>
              </a:rPr>
              <a:t>2.B.Sc Practical Physics- C.L Arora.</a:t>
            </a:r>
          </a:p>
          <a:p>
            <a:pPr marR="0">
              <a:spcBef>
                <a:spcPts val="1000"/>
              </a:spcBef>
              <a:buClr>
                <a:schemeClr val="accent1"/>
              </a:buClr>
              <a:buSzPct val="80000"/>
            </a:pPr>
            <a:r>
              <a:rPr lang="en-US" sz="2000" dirty="0">
                <a:effectLst/>
                <a:latin typeface="Times New Roman" panose="02020603050405020304" pitchFamily="18" charset="0"/>
                <a:cs typeface="Times New Roman" panose="02020603050405020304" pitchFamily="18" charset="0"/>
              </a:rPr>
              <a:t>3. </a:t>
            </a:r>
            <a:r>
              <a:rPr lang="en-US" sz="2000" dirty="0" err="1">
                <a:effectLst/>
                <a:latin typeface="Times New Roman" panose="02020603050405020304" pitchFamily="18" charset="0"/>
                <a:cs typeface="Times New Roman" panose="02020603050405020304" pitchFamily="18" charset="0"/>
              </a:rPr>
              <a:t>B.Sc</a:t>
            </a:r>
            <a:r>
              <a:rPr lang="en-US" sz="2000" dirty="0">
                <a:effectLst/>
                <a:latin typeface="Times New Roman" panose="02020603050405020304" pitchFamily="18" charset="0"/>
                <a:cs typeface="Times New Roman" panose="02020603050405020304" pitchFamily="18" charset="0"/>
              </a:rPr>
              <a:t> Practical Physics-</a:t>
            </a:r>
            <a:r>
              <a:rPr lang="en-US" sz="2000" dirty="0" err="1">
                <a:effectLst/>
                <a:latin typeface="Times New Roman" panose="02020603050405020304" pitchFamily="18" charset="0"/>
                <a:cs typeface="Times New Roman" panose="02020603050405020304" pitchFamily="18" charset="0"/>
              </a:rPr>
              <a:t>Harnam</a:t>
            </a:r>
            <a:r>
              <a:rPr lang="en-US" sz="2000" dirty="0">
                <a:effectLst/>
                <a:latin typeface="Times New Roman" panose="02020603050405020304" pitchFamily="18" charset="0"/>
                <a:cs typeface="Times New Roman" panose="02020603050405020304" pitchFamily="18" charset="0"/>
              </a:rPr>
              <a:t> Singh.</a:t>
            </a:r>
          </a:p>
          <a:p>
            <a:pPr marR="0">
              <a:spcBef>
                <a:spcPts val="1000"/>
              </a:spcBef>
              <a:buClr>
                <a:schemeClr val="accent1"/>
              </a:buClr>
              <a:buSzPct val="80000"/>
            </a:pPr>
            <a:r>
              <a:rPr lang="en-US" sz="2000" dirty="0">
                <a:effectLst/>
                <a:latin typeface="Times New Roman" panose="02020603050405020304" pitchFamily="18" charset="0"/>
                <a:cs typeface="Times New Roman" panose="02020603050405020304" pitchFamily="18" charset="0"/>
              </a:rPr>
              <a:t>4. </a:t>
            </a:r>
            <a:r>
              <a:rPr lang="en-US" sz="2000" dirty="0" err="1">
                <a:effectLst/>
                <a:latin typeface="Times New Roman" panose="02020603050405020304" pitchFamily="18" charset="0"/>
                <a:cs typeface="Times New Roman" panose="02020603050405020304" pitchFamily="18" charset="0"/>
              </a:rPr>
              <a:t>B.Sc</a:t>
            </a:r>
            <a:r>
              <a:rPr lang="en-US" sz="2000" dirty="0">
                <a:effectLst/>
                <a:latin typeface="Times New Roman" panose="02020603050405020304" pitchFamily="18" charset="0"/>
                <a:cs typeface="Times New Roman" panose="02020603050405020304" pitchFamily="18" charset="0"/>
              </a:rPr>
              <a:t> Practical Physics-</a:t>
            </a:r>
            <a:r>
              <a:rPr lang="en-US" sz="2000" dirty="0" err="1">
                <a:effectLst/>
                <a:latin typeface="Times New Roman" panose="02020603050405020304" pitchFamily="18" charset="0"/>
                <a:cs typeface="Times New Roman" panose="02020603050405020304" pitchFamily="18" charset="0"/>
              </a:rPr>
              <a:t>Kalimuddin</a:t>
            </a:r>
            <a:endParaRPr lang="en-US"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109420"/>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2890" y="2452986"/>
            <a:ext cx="3305135" cy="3782540"/>
          </a:xfrm>
          <a:prstGeom prst="rect">
            <a:avLst/>
          </a:prstGeom>
        </p:spPr>
      </p:pic>
      <p:sp>
        <p:nvSpPr>
          <p:cNvPr id="6" name="Rounded Rectangular Callout 5"/>
          <p:cNvSpPr/>
          <p:nvPr/>
        </p:nvSpPr>
        <p:spPr>
          <a:xfrm>
            <a:off x="1680758" y="1327516"/>
            <a:ext cx="4261757" cy="819191"/>
          </a:xfrm>
          <a:prstGeom prst="wedgeRoundRectCallout">
            <a:avLst>
              <a:gd name="adj1" fmla="val 44501"/>
              <a:gd name="adj2" fmla="val 115371"/>
              <a:gd name="adj3" fmla="val 16667"/>
            </a:avLst>
          </a:prstGeom>
          <a:solidFill>
            <a:srgbClr val="C00000"/>
          </a:solidFill>
          <a:ln>
            <a:noFill/>
          </a:ln>
          <a:effectLst>
            <a:outerShdw blurRad="44450" dist="27940" dir="5400000" algn="ctr">
              <a:srgbClr val="000000">
                <a:alpha val="32000"/>
              </a:srgbClr>
            </a:outerShdw>
          </a:effectLst>
          <a:scene3d>
            <a:camera prst="perspectiveContrastingRightFacing"/>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latin typeface="+mj-lt"/>
                <a:cs typeface="Times New Roman" panose="02020603050405020304" pitchFamily="18" charset="0"/>
              </a:rPr>
              <a:t>Any Question ?</a:t>
            </a:r>
          </a:p>
        </p:txBody>
      </p:sp>
    </p:spTree>
    <p:extLst>
      <p:ext uri="{BB962C8B-B14F-4D97-AF65-F5344CB8AC3E}">
        <p14:creationId xmlns:p14="http://schemas.microsoft.com/office/powerpoint/2010/main" val="410384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3238504" y="2571750"/>
            <a:ext cx="5548745" cy="1350818"/>
          </a:xfrm>
          <a:prstGeom prst="flowChartTerminator">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latin typeface="Times New Roman" panose="02020603050405020304" pitchFamily="18" charset="0"/>
                <a:cs typeface="Times New Roman" panose="02020603050405020304" pitchFamily="18" charset="0"/>
              </a:rPr>
              <a:t>The End</a:t>
            </a:r>
          </a:p>
        </p:txBody>
      </p:sp>
    </p:spTree>
    <p:extLst>
      <p:ext uri="{BB962C8B-B14F-4D97-AF65-F5344CB8AC3E}">
        <p14:creationId xmlns:p14="http://schemas.microsoft.com/office/powerpoint/2010/main" val="1870354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anks”">
            <a:extLst>
              <a:ext uri="{FF2B5EF4-FFF2-40B4-BE49-F238E27FC236}">
                <a16:creationId xmlns:a16="http://schemas.microsoft.com/office/drawing/2014/main" id="{652CB144-C035-4CF0-B2B0-A08A49AEC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5" y="0"/>
            <a:ext cx="122395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2F25F48C-D7B1-4DE3-A84A-02F23067C5BC}"/>
              </a:ext>
            </a:extLst>
          </p:cNvPr>
          <p:cNvSpPr>
            <a:spLocks noGrp="1"/>
          </p:cNvSpPr>
          <p:nvPr>
            <p:ph type="sldNum" sz="quarter" idx="12"/>
          </p:nvPr>
        </p:nvSpPr>
        <p:spPr>
          <a:xfrm>
            <a:off x="11069910" y="76200"/>
            <a:ext cx="1218812" cy="307913"/>
          </a:xfrm>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1034246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0BD3EC-8212-4792-81B3-2D20319A9BC7}"/>
              </a:ext>
            </a:extLst>
          </p:cNvPr>
          <p:cNvSpPr txBox="1"/>
          <p:nvPr/>
        </p:nvSpPr>
        <p:spPr>
          <a:xfrm>
            <a:off x="390420" y="-27475"/>
            <a:ext cx="11628860" cy="6885475"/>
          </a:xfrm>
          <a:prstGeom prst="rect">
            <a:avLst/>
          </a:prstGeom>
          <a:noFill/>
        </p:spPr>
        <p:txBody>
          <a:bodyPr wrap="square">
            <a:spAutoFit/>
          </a:bodyPr>
          <a:lstStyle/>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List of the Experiments </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Expt.01  Determination of the gravitational acceleration g using a simple pendulum.</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Expt.02  Determination of the spring constant and effective mass and hence to calculate the rigidity modulus of the material of the spring</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Expt.03  Determination of the modulus of rigidity of a wire by the method of oscillation (dynamic method)</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Expt.04  Determination of the specific resistance of a wire using a meter Bridge.</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Expt.05  To determine the resistance of a galvanometer by the half-deflection method.</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Expt.06  To determine a high resistance by the method of deflection.</a:t>
            </a:r>
          </a:p>
          <a:p>
            <a:pPr marL="457200" marR="0" indent="-45720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Expt.07  To determine the value of an unknown resistance and verify the law of series and parallel resistances using a post office box.</a:t>
            </a:r>
          </a:p>
          <a:p>
            <a:pPr marL="457200" marR="0" indent="-45720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Expt.08  To determine the internal resistance of a cell by a Potentiometer. </a:t>
            </a:r>
          </a:p>
          <a:p>
            <a:pPr marL="457200" marR="0" indent="-45720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Expt.09  To compare the EMF of two cells with a Potentiometer.</a:t>
            </a:r>
          </a:p>
          <a:p>
            <a:pPr marL="457200" marR="0" indent="-45720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Expt.10  To determine the horizontal component of the earth's magnetic field and the magnetic moment of a magnet by improving the magnetometer</a:t>
            </a:r>
          </a:p>
        </p:txBody>
      </p:sp>
    </p:spTree>
    <p:extLst>
      <p:ext uri="{BB962C8B-B14F-4D97-AF65-F5344CB8AC3E}">
        <p14:creationId xmlns:p14="http://schemas.microsoft.com/office/powerpoint/2010/main" val="28602095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3.xml><?xml version="1.0" encoding="utf-8"?>
<ds:datastoreItem xmlns:ds="http://schemas.openxmlformats.org/officeDocument/2006/customXml" ds:itemID="{85C2645A-E767-4D7E-984D-234E531E4556}">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dcmitype/"/>
    <ds:schemaRef ds:uri="http://schemas.openxmlformats.org/package/2006/metadata/core-properties"/>
    <ds:schemaRef ds:uri="71af3243-3dd4-4a8d-8c0d-dd76da1f02a5"/>
    <ds:schemaRef ds:uri="230e9df3-be65-4c73-a93b-d1236ebd677e"/>
    <ds:schemaRef ds:uri="16c05727-aa75-4e4a-9b5f-8a80a1165891"/>
    <ds:schemaRef ds:uri="http://schemas.microsoft.com/sharepoint/v3"/>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Ion Boardroom</Template>
  <TotalTime>557</TotalTime>
  <Words>3981</Words>
  <Application>Microsoft Office PowerPoint</Application>
  <PresentationFormat>Widescreen</PresentationFormat>
  <Paragraphs>491</Paragraphs>
  <Slides>82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Aptos</vt:lpstr>
      <vt:lpstr>Arial</vt:lpstr>
      <vt:lpstr>Calibri</vt:lpstr>
      <vt:lpstr>Cambria Math</vt:lpstr>
      <vt:lpstr>Century Gothic</vt:lpstr>
      <vt:lpstr>Times New Roman</vt:lpstr>
      <vt:lpstr>Wingdings</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user</dc:creator>
  <cp:lastModifiedBy>rumel.gazi@outlook.com</cp:lastModifiedBy>
  <cp:revision>57</cp:revision>
  <dcterms:created xsi:type="dcterms:W3CDTF">2024-12-17T12:34:23Z</dcterms:created>
  <dcterms:modified xsi:type="dcterms:W3CDTF">2025-02-10T09:54:55Z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