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 id="2147483677" r:id="rId3"/>
    <p:sldMasterId id="2147483683" r:id="rId4"/>
    <p:sldMasterId id="2147483695" r:id="rId5"/>
    <p:sldMasterId id="2147483707" r:id="rId6"/>
    <p:sldMasterId id="2147483719" r:id="rId7"/>
  </p:sldMasterIdLst>
  <p:notesMasterIdLst>
    <p:notesMasterId r:id="rId124"/>
  </p:notesMasterIdLst>
  <p:handoutMasterIdLst>
    <p:handoutMasterId r:id="rId125"/>
  </p:handoutMasterIdLst>
  <p:sldIdLst>
    <p:sldId id="259" r:id="rId8"/>
    <p:sldId id="262" r:id="rId9"/>
    <p:sldId id="265" r:id="rId10"/>
    <p:sldId id="268" r:id="rId11"/>
    <p:sldId id="677" r:id="rId12"/>
    <p:sldId id="271" r:id="rId13"/>
    <p:sldId id="274" r:id="rId14"/>
    <p:sldId id="277" r:id="rId15"/>
    <p:sldId id="280" r:id="rId16"/>
    <p:sldId id="283" r:id="rId17"/>
    <p:sldId id="286" r:id="rId18"/>
    <p:sldId id="289" r:id="rId19"/>
    <p:sldId id="292" r:id="rId20"/>
    <p:sldId id="295" r:id="rId21"/>
    <p:sldId id="298" r:id="rId22"/>
    <p:sldId id="301" r:id="rId23"/>
    <p:sldId id="304" r:id="rId24"/>
    <p:sldId id="307" r:id="rId25"/>
    <p:sldId id="310" r:id="rId26"/>
    <p:sldId id="313" r:id="rId27"/>
    <p:sldId id="316" r:id="rId28"/>
    <p:sldId id="319" r:id="rId29"/>
    <p:sldId id="322" r:id="rId30"/>
    <p:sldId id="325" r:id="rId31"/>
    <p:sldId id="328" r:id="rId32"/>
    <p:sldId id="331" r:id="rId33"/>
    <p:sldId id="334" r:id="rId34"/>
    <p:sldId id="337" r:id="rId35"/>
    <p:sldId id="340" r:id="rId36"/>
    <p:sldId id="343" r:id="rId37"/>
    <p:sldId id="346" r:id="rId38"/>
    <p:sldId id="349" r:id="rId39"/>
    <p:sldId id="352" r:id="rId40"/>
    <p:sldId id="355" r:id="rId41"/>
    <p:sldId id="358" r:id="rId42"/>
    <p:sldId id="361" r:id="rId43"/>
    <p:sldId id="599" r:id="rId44"/>
    <p:sldId id="364" r:id="rId45"/>
    <p:sldId id="367" r:id="rId46"/>
    <p:sldId id="370" r:id="rId47"/>
    <p:sldId id="373" r:id="rId48"/>
    <p:sldId id="376" r:id="rId49"/>
    <p:sldId id="379" r:id="rId50"/>
    <p:sldId id="382" r:id="rId51"/>
    <p:sldId id="385" r:id="rId52"/>
    <p:sldId id="388" r:id="rId53"/>
    <p:sldId id="391" r:id="rId54"/>
    <p:sldId id="394" r:id="rId55"/>
    <p:sldId id="397" r:id="rId56"/>
    <p:sldId id="400" r:id="rId57"/>
    <p:sldId id="403" r:id="rId58"/>
    <p:sldId id="406" r:id="rId59"/>
    <p:sldId id="409" r:id="rId60"/>
    <p:sldId id="412" r:id="rId61"/>
    <p:sldId id="415" r:id="rId62"/>
    <p:sldId id="418" r:id="rId63"/>
    <p:sldId id="421" r:id="rId64"/>
    <p:sldId id="424" r:id="rId65"/>
    <p:sldId id="427" r:id="rId66"/>
    <p:sldId id="430" r:id="rId67"/>
    <p:sldId id="433" r:id="rId68"/>
    <p:sldId id="436" r:id="rId69"/>
    <p:sldId id="439" r:id="rId70"/>
    <p:sldId id="442" r:id="rId71"/>
    <p:sldId id="445" r:id="rId72"/>
    <p:sldId id="448" r:id="rId73"/>
    <p:sldId id="451" r:id="rId74"/>
    <p:sldId id="454" r:id="rId75"/>
    <p:sldId id="457" r:id="rId76"/>
    <p:sldId id="460" r:id="rId77"/>
    <p:sldId id="463" r:id="rId78"/>
    <p:sldId id="466" r:id="rId79"/>
    <p:sldId id="469" r:id="rId80"/>
    <p:sldId id="472" r:id="rId81"/>
    <p:sldId id="475" r:id="rId82"/>
    <p:sldId id="478" r:id="rId83"/>
    <p:sldId id="481" r:id="rId84"/>
    <p:sldId id="484" r:id="rId85"/>
    <p:sldId id="487" r:id="rId86"/>
    <p:sldId id="490" r:id="rId87"/>
    <p:sldId id="493" r:id="rId88"/>
    <p:sldId id="496" r:id="rId89"/>
    <p:sldId id="499" r:id="rId90"/>
    <p:sldId id="502" r:id="rId91"/>
    <p:sldId id="505" r:id="rId92"/>
    <p:sldId id="508" r:id="rId93"/>
    <p:sldId id="511" r:id="rId94"/>
    <p:sldId id="514" r:id="rId95"/>
    <p:sldId id="517" r:id="rId96"/>
    <p:sldId id="520" r:id="rId97"/>
    <p:sldId id="523" r:id="rId98"/>
    <p:sldId id="526" r:id="rId99"/>
    <p:sldId id="529" r:id="rId100"/>
    <p:sldId id="532" r:id="rId101"/>
    <p:sldId id="535" r:id="rId102"/>
    <p:sldId id="538" r:id="rId103"/>
    <p:sldId id="541" r:id="rId104"/>
    <p:sldId id="544" r:id="rId105"/>
    <p:sldId id="547" r:id="rId106"/>
    <p:sldId id="550" r:id="rId107"/>
    <p:sldId id="553" r:id="rId108"/>
    <p:sldId id="556" r:id="rId109"/>
    <p:sldId id="559" r:id="rId110"/>
    <p:sldId id="562" r:id="rId111"/>
    <p:sldId id="565" r:id="rId112"/>
    <p:sldId id="568" r:id="rId113"/>
    <p:sldId id="571" r:id="rId114"/>
    <p:sldId id="574" r:id="rId115"/>
    <p:sldId id="577" r:id="rId116"/>
    <p:sldId id="580" r:id="rId117"/>
    <p:sldId id="583" r:id="rId118"/>
    <p:sldId id="586" r:id="rId119"/>
    <p:sldId id="589" r:id="rId120"/>
    <p:sldId id="592" r:id="rId121"/>
    <p:sldId id="595" r:id="rId122"/>
    <p:sldId id="598" r:id="rId123"/>
  </p:sldIdLst>
  <p:sldSz cx="9144000" cy="6858000" type="screen4x3"/>
  <p:notesSz cx="6858000" cy="9144000"/>
  <p:custDataLst>
    <p:tags r:id="rId1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p:restoredTop sz="0"/>
  </p:normalViewPr>
  <p:slideViewPr>
    <p:cSldViewPr>
      <p:cViewPr varScale="1">
        <p:scale>
          <a:sx n="82" d="100"/>
          <a:sy n="82" d="100"/>
        </p:scale>
        <p:origin x="1459" y="67"/>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slide" Target="slides/slide106.xml"/><Relationship Id="rId118" Type="http://schemas.openxmlformats.org/officeDocument/2006/relationships/slide" Target="slides/slide111.xml"/><Relationship Id="rId126" Type="http://schemas.openxmlformats.org/officeDocument/2006/relationships/tags" Target="tags/tag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notesMaster" Target="notesMasters/notesMaster1.xml"/><Relationship Id="rId129"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0E4DC1-70C9-CFEE-8B32-6A6BD02F8AC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44E05DA-317C-AB64-A0C0-CA15A0E09D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434EEDB-1338-4E78-8A20-27C0EF576EB0}" type="datetimeFigureOut">
              <a:rPr lang="en-US" smtClean="0"/>
              <a:t>1/11/2025</a:t>
            </a:fld>
            <a:endParaRPr lang="en-US"/>
          </a:p>
        </p:txBody>
      </p:sp>
      <p:sp>
        <p:nvSpPr>
          <p:cNvPr id="4" name="Footer Placeholder 3">
            <a:extLst>
              <a:ext uri="{FF2B5EF4-FFF2-40B4-BE49-F238E27FC236}">
                <a16:creationId xmlns:a16="http://schemas.microsoft.com/office/drawing/2014/main" id="{0867B822-8A4F-C597-F894-99EA6E6C11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10B8016-E27F-805B-242F-39381FF8E9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153CBF-521D-4F72-89C9-0B1FDE205464}" type="slidenum">
              <a:rPr lang="en-US" smtClean="0"/>
              <a:t>‹#›</a:t>
            </a:fld>
            <a:endParaRPr lang="en-US"/>
          </a:p>
        </p:txBody>
      </p:sp>
    </p:spTree>
    <p:extLst>
      <p:ext uri="{BB962C8B-B14F-4D97-AF65-F5344CB8AC3E}">
        <p14:creationId xmlns:p14="http://schemas.microsoft.com/office/powerpoint/2010/main" val="64164700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EF6686-9C7D-48C7-A547-14CB4F9129B0}" type="datetimeFigureOut">
              <a:rPr lang="en-US" smtClean="0"/>
              <a:t>1/11/2025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7173E-4F16-4B17-9337-530928726DA2}" type="slidenum">
              <a:rPr lang="en-US" smtClean="0"/>
              <a:t>‹#›</a:t>
            </a:fld>
            <a:endParaRPr lang="en-US"/>
          </a:p>
        </p:txBody>
      </p:sp>
    </p:spTree>
    <p:extLst>
      <p:ext uri="{BB962C8B-B14F-4D97-AF65-F5344CB8AC3E}">
        <p14:creationId xmlns:p14="http://schemas.microsoft.com/office/powerpoint/2010/main" val="217835660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Click to edit Master title style</a:t>
            </a:r>
          </a:p>
        </p:txBody>
      </p:sp>
      <p:sp>
        <p:nvSpPr>
          <p:cNvPr id="3" name="Subtitle 2"/>
          <p:cNvSpPr>
            <a:spLocks noGrp="1"/>
          </p:cNvSpPr>
          <p:nvPr>
            <p:ph type="subTitle" idx="1"/>
          </p:nvPr>
        </p:nvSpPr>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2"/>
          </p:nvPr>
        </p:nvSpPr>
        <p:spPr/>
        <p:txBody>
          <a:bodyPr/>
          <a:lstStyle/>
          <a:p>
            <a:fld id="{9A5C18FD-6372-4452-9BAD-CAAC541921F6}" type="datetime1">
              <a:rPr lang="en-US" smtClean="0"/>
              <a:t>1/11/2025</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B959084C-CDA1-441C-A8EA-F65C626545C9}" type="datetime1">
              <a:rPr lang="en-US" smtClean="0"/>
              <a:t>1/11/2025</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vert="eaVert"/>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4C12720C-810E-450B-AB68-4948E8D14BD4}" type="datetime1">
              <a:rPr lang="en-US" smtClean="0"/>
              <a:t>1/11/2025</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66759-9C24-1A59-B531-E517F23B78F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72280BD-97AA-1E66-A592-63492A84BFD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4011037-E392-C8CD-8718-87E857B6C4C3}"/>
              </a:ext>
            </a:extLst>
          </p:cNvPr>
          <p:cNvSpPr>
            <a:spLocks noGrp="1"/>
          </p:cNvSpPr>
          <p:nvPr>
            <p:ph type="dt" sz="half" idx="10"/>
          </p:nvPr>
        </p:nvSpPr>
        <p:spPr/>
        <p:txBody>
          <a:bodyPr/>
          <a:lstStyle/>
          <a:p>
            <a:fld id="{BC5761A9-5FBB-4CC5-BA7E-58504E4FCF14}" type="datetime1">
              <a:rPr lang="en-US" smtClean="0"/>
              <a:t>1/11/2025</a:t>
            </a:fld>
            <a:endParaRPr lang="en-US"/>
          </a:p>
        </p:txBody>
      </p:sp>
      <p:sp>
        <p:nvSpPr>
          <p:cNvPr id="5" name="Footer Placeholder 4">
            <a:extLst>
              <a:ext uri="{FF2B5EF4-FFF2-40B4-BE49-F238E27FC236}">
                <a16:creationId xmlns:a16="http://schemas.microsoft.com/office/drawing/2014/main" id="{965841CF-4A9A-E94D-CB0D-8016021EA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7A1D88-AEAF-E6BE-29F5-FC6DF1641493}"/>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310730447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DB65D-BB66-18DC-2E17-8C557B09BA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36F01D-6179-9FE0-ACB7-4CD42AD568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9419B-2BF9-03E8-BA0A-FAFCE02B8B96}"/>
              </a:ext>
            </a:extLst>
          </p:cNvPr>
          <p:cNvSpPr>
            <a:spLocks noGrp="1"/>
          </p:cNvSpPr>
          <p:nvPr>
            <p:ph type="dt" sz="half" idx="10"/>
          </p:nvPr>
        </p:nvSpPr>
        <p:spPr/>
        <p:txBody>
          <a:bodyPr/>
          <a:lstStyle/>
          <a:p>
            <a:fld id="{D8C120BE-05D4-489A-89FC-6774F350CCCD}" type="datetime1">
              <a:rPr lang="en-US" smtClean="0"/>
              <a:t>1/11/2025</a:t>
            </a:fld>
            <a:endParaRPr lang="en-US"/>
          </a:p>
        </p:txBody>
      </p:sp>
      <p:sp>
        <p:nvSpPr>
          <p:cNvPr id="5" name="Footer Placeholder 4">
            <a:extLst>
              <a:ext uri="{FF2B5EF4-FFF2-40B4-BE49-F238E27FC236}">
                <a16:creationId xmlns:a16="http://schemas.microsoft.com/office/drawing/2014/main" id="{1016C6A7-0A38-CB8A-AC90-01EC2F5F0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D90774-1C3A-C7DA-EDBA-30111F36D95C}"/>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12547749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03459-2447-5643-9418-D0B52926847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78BB1C2-9796-B5F5-BCE0-23F73C093A16}"/>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91E7A7-ECD9-E798-627B-67B796773AFF}"/>
              </a:ext>
            </a:extLst>
          </p:cNvPr>
          <p:cNvSpPr>
            <a:spLocks noGrp="1"/>
          </p:cNvSpPr>
          <p:nvPr>
            <p:ph type="dt" sz="half" idx="10"/>
          </p:nvPr>
        </p:nvSpPr>
        <p:spPr/>
        <p:txBody>
          <a:bodyPr/>
          <a:lstStyle/>
          <a:p>
            <a:fld id="{80380375-E2F6-4D56-9E8A-FC6CF3A4A557}" type="datetime1">
              <a:rPr lang="en-US" smtClean="0"/>
              <a:t>1/11/2025</a:t>
            </a:fld>
            <a:endParaRPr lang="en-US"/>
          </a:p>
        </p:txBody>
      </p:sp>
      <p:sp>
        <p:nvSpPr>
          <p:cNvPr id="5" name="Footer Placeholder 4">
            <a:extLst>
              <a:ext uri="{FF2B5EF4-FFF2-40B4-BE49-F238E27FC236}">
                <a16:creationId xmlns:a16="http://schemas.microsoft.com/office/drawing/2014/main" id="{3B03E637-37FB-34F6-FB30-5047297DB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C6666-7963-F61D-5DEB-A28A830A86EB}"/>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302452044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40A77-E947-7B65-BD23-9EBF8B38F3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71C5FA-F47B-9A32-E8FB-02F8782D501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CB57FF-656D-D43B-5885-251343B0E12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F7BB8E-00ED-5168-9DC5-7B638E3850DB}"/>
              </a:ext>
            </a:extLst>
          </p:cNvPr>
          <p:cNvSpPr>
            <a:spLocks noGrp="1"/>
          </p:cNvSpPr>
          <p:nvPr>
            <p:ph type="dt" sz="half" idx="10"/>
          </p:nvPr>
        </p:nvSpPr>
        <p:spPr/>
        <p:txBody>
          <a:bodyPr/>
          <a:lstStyle/>
          <a:p>
            <a:fld id="{3E285B30-678B-410F-BA7B-FF6C32D95327}" type="datetime1">
              <a:rPr lang="en-US" smtClean="0"/>
              <a:t>1/11/2025</a:t>
            </a:fld>
            <a:endParaRPr lang="en-US"/>
          </a:p>
        </p:txBody>
      </p:sp>
      <p:sp>
        <p:nvSpPr>
          <p:cNvPr id="6" name="Footer Placeholder 5">
            <a:extLst>
              <a:ext uri="{FF2B5EF4-FFF2-40B4-BE49-F238E27FC236}">
                <a16:creationId xmlns:a16="http://schemas.microsoft.com/office/drawing/2014/main" id="{347DA133-BFAD-C669-B8A7-2795B67195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C2B299-31B4-8A7B-7D13-D5503E0F34E6}"/>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24797024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49B4E-0EF2-DCB7-88DB-1D6B2A51B9C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C9D940-2499-02ED-5F54-F3D00824D6F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1CC2DAD-CC59-A6FA-F3B6-3E76D0726B9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D54E35-74AA-456E-5451-E6F786ACDB8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21C50AB-03D4-A41F-FBDE-B0164A678ED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A06D2B-DB22-502E-303D-72C0B5122706}"/>
              </a:ext>
            </a:extLst>
          </p:cNvPr>
          <p:cNvSpPr>
            <a:spLocks noGrp="1"/>
          </p:cNvSpPr>
          <p:nvPr>
            <p:ph type="dt" sz="half" idx="10"/>
          </p:nvPr>
        </p:nvSpPr>
        <p:spPr/>
        <p:txBody>
          <a:bodyPr/>
          <a:lstStyle/>
          <a:p>
            <a:fld id="{0BF350BF-25FB-4088-8274-78BC6F21AAB2}" type="datetime1">
              <a:rPr lang="en-US" smtClean="0"/>
              <a:t>1/11/2025</a:t>
            </a:fld>
            <a:endParaRPr lang="en-US"/>
          </a:p>
        </p:txBody>
      </p:sp>
      <p:sp>
        <p:nvSpPr>
          <p:cNvPr id="8" name="Footer Placeholder 7">
            <a:extLst>
              <a:ext uri="{FF2B5EF4-FFF2-40B4-BE49-F238E27FC236}">
                <a16:creationId xmlns:a16="http://schemas.microsoft.com/office/drawing/2014/main" id="{B8CC7318-0F23-EAA7-1916-323735FACF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23BB8D-70B9-1DCE-B2A9-155BBED58E5C}"/>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120756521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71B07-6AAC-6783-3948-5CA97F3E2A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3175D9-D198-D0AA-EC82-4E6AAC2A5974}"/>
              </a:ext>
            </a:extLst>
          </p:cNvPr>
          <p:cNvSpPr>
            <a:spLocks noGrp="1"/>
          </p:cNvSpPr>
          <p:nvPr>
            <p:ph type="dt" sz="half" idx="10"/>
          </p:nvPr>
        </p:nvSpPr>
        <p:spPr/>
        <p:txBody>
          <a:bodyPr/>
          <a:lstStyle/>
          <a:p>
            <a:fld id="{3316E2BF-382A-4A16-AFDF-A9BB70973056}" type="datetime1">
              <a:rPr lang="en-US" smtClean="0"/>
              <a:t>1/11/2025</a:t>
            </a:fld>
            <a:endParaRPr lang="en-US"/>
          </a:p>
        </p:txBody>
      </p:sp>
      <p:sp>
        <p:nvSpPr>
          <p:cNvPr id="4" name="Footer Placeholder 3">
            <a:extLst>
              <a:ext uri="{FF2B5EF4-FFF2-40B4-BE49-F238E27FC236}">
                <a16:creationId xmlns:a16="http://schemas.microsoft.com/office/drawing/2014/main" id="{403F24F2-5850-2655-18EE-88A251D75C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78A93E-2B92-F0F1-C3DE-42CAE7FCA168}"/>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27641106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254776-C58C-0EBF-7317-50D049ADA4EA}"/>
              </a:ext>
            </a:extLst>
          </p:cNvPr>
          <p:cNvSpPr>
            <a:spLocks noGrp="1"/>
          </p:cNvSpPr>
          <p:nvPr>
            <p:ph type="dt" sz="half" idx="10"/>
          </p:nvPr>
        </p:nvSpPr>
        <p:spPr/>
        <p:txBody>
          <a:bodyPr/>
          <a:lstStyle/>
          <a:p>
            <a:fld id="{1F0C9986-F7C0-461C-ADD2-EB092981CAD7}" type="datetime1">
              <a:rPr lang="en-US" smtClean="0"/>
              <a:t>1/11/2025</a:t>
            </a:fld>
            <a:endParaRPr lang="en-US"/>
          </a:p>
        </p:txBody>
      </p:sp>
      <p:sp>
        <p:nvSpPr>
          <p:cNvPr id="3" name="Footer Placeholder 2">
            <a:extLst>
              <a:ext uri="{FF2B5EF4-FFF2-40B4-BE49-F238E27FC236}">
                <a16:creationId xmlns:a16="http://schemas.microsoft.com/office/drawing/2014/main" id="{6619010B-79F5-44C3-DDB3-6B7380F142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F3FBF7-DA16-5A2B-85AD-089AB6842C3C}"/>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101851436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9BD31-4CA9-2D83-E413-CC9E7AD8FD7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D054286-3136-E295-F3B1-19FB20124D8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E5F38C-2D02-4987-32D4-40BD49180BB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A7C120D-4A1B-0A61-923D-78DC4F4EB007}"/>
              </a:ext>
            </a:extLst>
          </p:cNvPr>
          <p:cNvSpPr>
            <a:spLocks noGrp="1"/>
          </p:cNvSpPr>
          <p:nvPr>
            <p:ph type="dt" sz="half" idx="10"/>
          </p:nvPr>
        </p:nvSpPr>
        <p:spPr/>
        <p:txBody>
          <a:bodyPr/>
          <a:lstStyle/>
          <a:p>
            <a:fld id="{584C4819-F82D-4C96-9F97-3EBFAD8F10F0}" type="datetime1">
              <a:rPr lang="en-US" smtClean="0"/>
              <a:t>1/11/2025</a:t>
            </a:fld>
            <a:endParaRPr lang="en-US"/>
          </a:p>
        </p:txBody>
      </p:sp>
      <p:sp>
        <p:nvSpPr>
          <p:cNvPr id="6" name="Footer Placeholder 5">
            <a:extLst>
              <a:ext uri="{FF2B5EF4-FFF2-40B4-BE49-F238E27FC236}">
                <a16:creationId xmlns:a16="http://schemas.microsoft.com/office/drawing/2014/main" id="{BAF1ED66-18F0-AC02-4A74-178F15623B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C5776B-298B-B26F-766E-7963DEAE1145}"/>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42349290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3EA0A176-5AB5-4C87-8C67-BB7ECA0118CE}" type="datetime1">
              <a:rPr lang="en-US" smtClean="0"/>
              <a:t>1/11/2025</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E4314-F7AC-7A8C-9ED4-25F5CA59B62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CFA94BD-1B8C-9ABF-3A9F-CDD79779A0A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EF1E659-86D3-CD16-5B0F-72F111194A6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87C0A6C-6200-823F-1EFD-B6B061F831E3}"/>
              </a:ext>
            </a:extLst>
          </p:cNvPr>
          <p:cNvSpPr>
            <a:spLocks noGrp="1"/>
          </p:cNvSpPr>
          <p:nvPr>
            <p:ph type="dt" sz="half" idx="10"/>
          </p:nvPr>
        </p:nvSpPr>
        <p:spPr/>
        <p:txBody>
          <a:bodyPr/>
          <a:lstStyle/>
          <a:p>
            <a:fld id="{DF4B63EC-9908-4343-BB06-80A097115256}" type="datetime1">
              <a:rPr lang="en-US" smtClean="0"/>
              <a:t>1/11/2025</a:t>
            </a:fld>
            <a:endParaRPr lang="en-US"/>
          </a:p>
        </p:txBody>
      </p:sp>
      <p:sp>
        <p:nvSpPr>
          <p:cNvPr id="6" name="Footer Placeholder 5">
            <a:extLst>
              <a:ext uri="{FF2B5EF4-FFF2-40B4-BE49-F238E27FC236}">
                <a16:creationId xmlns:a16="http://schemas.microsoft.com/office/drawing/2014/main" id="{3BEC0867-3219-7394-2334-0B08FFC2F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8CA08E-470D-6A9F-0ECA-16F13DBFE39B}"/>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37486570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480DE-2BDA-F4C8-8113-9A7BB8CBEF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F56D15-74AA-69C5-E859-59B787406F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2C1349-9D76-07C8-5216-66F8732E68F5}"/>
              </a:ext>
            </a:extLst>
          </p:cNvPr>
          <p:cNvSpPr>
            <a:spLocks noGrp="1"/>
          </p:cNvSpPr>
          <p:nvPr>
            <p:ph type="dt" sz="half" idx="10"/>
          </p:nvPr>
        </p:nvSpPr>
        <p:spPr/>
        <p:txBody>
          <a:bodyPr/>
          <a:lstStyle/>
          <a:p>
            <a:fld id="{CBAD326C-F733-4D1D-B513-BBC7FDC2F95B}" type="datetime1">
              <a:rPr lang="en-US" smtClean="0"/>
              <a:t>1/11/2025</a:t>
            </a:fld>
            <a:endParaRPr lang="en-US"/>
          </a:p>
        </p:txBody>
      </p:sp>
      <p:sp>
        <p:nvSpPr>
          <p:cNvPr id="5" name="Footer Placeholder 4">
            <a:extLst>
              <a:ext uri="{FF2B5EF4-FFF2-40B4-BE49-F238E27FC236}">
                <a16:creationId xmlns:a16="http://schemas.microsoft.com/office/drawing/2014/main" id="{812046EF-1456-E99C-9CF1-7AC78D586F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A6F6B-099B-48B9-52CA-DFDB81ED8ED3}"/>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413703409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6B5BC3-8632-F6F8-7B8A-09688AF951E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259926-3352-B4AD-6E89-000A104A72F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BFDCC-8507-E47A-1A1D-64B0AE33CFEE}"/>
              </a:ext>
            </a:extLst>
          </p:cNvPr>
          <p:cNvSpPr>
            <a:spLocks noGrp="1"/>
          </p:cNvSpPr>
          <p:nvPr>
            <p:ph type="dt" sz="half" idx="10"/>
          </p:nvPr>
        </p:nvSpPr>
        <p:spPr/>
        <p:txBody>
          <a:bodyPr/>
          <a:lstStyle/>
          <a:p>
            <a:fld id="{E70DA9F1-435E-4659-8425-8D29DB796E53}" type="datetime1">
              <a:rPr lang="en-US" smtClean="0"/>
              <a:t>1/11/2025</a:t>
            </a:fld>
            <a:endParaRPr lang="en-US"/>
          </a:p>
        </p:txBody>
      </p:sp>
      <p:sp>
        <p:nvSpPr>
          <p:cNvPr id="5" name="Footer Placeholder 4">
            <a:extLst>
              <a:ext uri="{FF2B5EF4-FFF2-40B4-BE49-F238E27FC236}">
                <a16:creationId xmlns:a16="http://schemas.microsoft.com/office/drawing/2014/main" id="{D719432F-A267-A68F-C353-81F6C0F22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C986E-D2B3-2718-2154-DF50B09649A7}"/>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36154027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15937" y="267970"/>
            <a:ext cx="7112126" cy="415498"/>
          </a:xfrm>
          <a:prstGeom prst="rect">
            <a:avLst/>
          </a:prstGeom>
        </p:spPr>
        <p:txBody>
          <a:bodyPr wrap="square" lIns="0" tIns="0" rIns="0" bIns="0">
            <a:spAutoFit/>
          </a:bodyPr>
          <a:lstStyle>
            <a:lvl1pPr>
              <a:defRPr sz="2700" b="0" i="0">
                <a:solidFill>
                  <a:schemeClr val="tx1"/>
                </a:solidFill>
                <a:latin typeface="Arial MT"/>
                <a:cs typeface="Arial MT"/>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9F47C54-36D6-49A4-A613-961C776C3461}" type="datetime1">
              <a:rPr lang="en-US" smtClean="0"/>
              <a:t>1/11/2025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62000" y="548768"/>
            <a:ext cx="7620000" cy="415498"/>
          </a:xfrm>
        </p:spPr>
        <p:txBody>
          <a:bodyPr lIns="0" tIns="0" rIns="0" bIns="0"/>
          <a:lstStyle>
            <a:lvl1pPr>
              <a:defRPr sz="2700" b="0" i="0">
                <a:solidFill>
                  <a:schemeClr val="tx1"/>
                </a:solidFill>
                <a:latin typeface="Arial MT"/>
                <a:cs typeface="Arial M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EEF747D-F8E1-480C-AC16-7744E7AB5E7B}" type="datetime1">
              <a:rPr lang="en-US" smtClean="0"/>
              <a:t>1/11/2025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62000" y="548768"/>
            <a:ext cx="7620000" cy="415498"/>
          </a:xfrm>
        </p:spPr>
        <p:txBody>
          <a:bodyPr lIns="0" tIns="0" rIns="0" bIns="0"/>
          <a:lstStyle>
            <a:lvl1pPr>
              <a:defRPr sz="2700" b="0" i="0">
                <a:solidFill>
                  <a:schemeClr val="tx1"/>
                </a:solidFill>
                <a:latin typeface="Arial MT"/>
                <a:cs typeface="Arial MT"/>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8D5BB7DC-D3C1-492C-A103-2665AD9D6349}" type="datetime1">
              <a:rPr lang="en-US" smtClean="0"/>
              <a:t>1/11/2025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762000" y="548768"/>
            <a:ext cx="7620000" cy="415498"/>
          </a:xfrm>
        </p:spPr>
        <p:txBody>
          <a:bodyPr lIns="0" tIns="0" rIns="0" bIns="0"/>
          <a:lstStyle>
            <a:lvl1pPr>
              <a:defRPr sz="2700" b="0" i="0">
                <a:solidFill>
                  <a:schemeClr val="tx1"/>
                </a:solidFill>
                <a:latin typeface="Arial MT"/>
                <a:cs typeface="Arial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5AB5A3F7-2369-44DD-BF7C-43B30083D235}" type="datetime1">
              <a:rPr lang="en-US" smtClean="0"/>
              <a:t>1/11/2025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092DF4E6-44BE-4C06-A809-93E96843359C}" type="datetime1">
              <a:rPr lang="en-US" smtClean="0"/>
              <a:t>1/11/2025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35304" y="389889"/>
            <a:ext cx="8073390" cy="636269"/>
          </a:xfrm>
          <a:prstGeom prst="rect">
            <a:avLst/>
          </a:prstGeom>
        </p:spPr>
        <p:txBody>
          <a:bodyPr wrap="square" lIns="0" tIns="0" rIns="0" bIns="0">
            <a:spAutoFit/>
          </a:bodyPr>
          <a:lstStyle>
            <a:lvl1pPr>
              <a:defRPr sz="2000" b="0" i="0">
                <a:solidFill>
                  <a:schemeClr val="tx1"/>
                </a:solidFill>
                <a:latin typeface="Times New Roman"/>
                <a:cs typeface="Times New Roman"/>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696363"/>
                </a:solidFill>
                <a:latin typeface="Times New Roman"/>
                <a:cs typeface="Times New Roman"/>
              </a:defRPr>
            </a:lvl1pPr>
          </a:lstStyle>
          <a:p>
            <a:pPr marL="12700">
              <a:lnSpc>
                <a:spcPts val="1530"/>
              </a:lnSpc>
            </a:pPr>
            <a:endParaRPr spc="-11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68018E1-A48A-4047-965F-7AD538DCDCE1}" type="datetime1">
              <a:rPr lang="en-US" smtClean="0"/>
              <a:t>1/11/2025</a:t>
            </a:fld>
            <a:endParaRPr lang="en-US"/>
          </a:p>
        </p:txBody>
      </p:sp>
      <p:sp>
        <p:nvSpPr>
          <p:cNvPr id="6" name="Holder 6"/>
          <p:cNvSpPr>
            <a:spLocks noGrp="1"/>
          </p:cNvSpPr>
          <p:nvPr>
            <p:ph type="sldNum" sz="quarter" idx="7"/>
          </p:nvPr>
        </p:nvSpPr>
        <p:spPr/>
        <p:txBody>
          <a:bodyPr lIns="0" tIns="0" rIns="0" bIns="0"/>
          <a:lstStyle>
            <a:lvl1pPr>
              <a:defRPr sz="1400" b="0" i="0">
                <a:solidFill>
                  <a:schemeClr val="bg1"/>
                </a:solidFill>
                <a:latin typeface="Franklin Gothic Medium"/>
                <a:cs typeface="Franklin Gothic Medium"/>
              </a:defRPr>
            </a:lvl1pPr>
          </a:lstStyle>
          <a:p>
            <a:pPr marL="38100">
              <a:lnSpc>
                <a:spcPts val="1664"/>
              </a:lnSpc>
            </a:pPr>
            <a:fld id="{81D60167-4931-47E6-BA6A-407CBD079E47}" type="slidenum">
              <a:rPr/>
              <a:t>‹#›</a:t>
            </a:fld>
            <a:endParaRP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006FC0"/>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696363"/>
                </a:solidFill>
                <a:latin typeface="Times New Roman"/>
                <a:cs typeface="Times New Roman"/>
              </a:defRPr>
            </a:lvl1pPr>
          </a:lstStyle>
          <a:p>
            <a:pPr marL="12700">
              <a:lnSpc>
                <a:spcPts val="1530"/>
              </a:lnSpc>
            </a:pPr>
            <a:endParaRPr spc="-11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9EFB3E1-9CFE-463E-A1C8-85D524C0A109}" type="datetime1">
              <a:rPr lang="en-US" smtClean="0"/>
              <a:t>1/11/2025</a:t>
            </a:fld>
            <a:endParaRPr lang="en-US"/>
          </a:p>
        </p:txBody>
      </p:sp>
      <p:sp>
        <p:nvSpPr>
          <p:cNvPr id="6" name="Holder 6"/>
          <p:cNvSpPr>
            <a:spLocks noGrp="1"/>
          </p:cNvSpPr>
          <p:nvPr>
            <p:ph type="sldNum" sz="quarter" idx="7"/>
          </p:nvPr>
        </p:nvSpPr>
        <p:spPr/>
        <p:txBody>
          <a:bodyPr lIns="0" tIns="0" rIns="0" bIns="0"/>
          <a:lstStyle>
            <a:lvl1pPr>
              <a:defRPr sz="1400" b="0" i="0">
                <a:solidFill>
                  <a:schemeClr val="bg1"/>
                </a:solidFill>
                <a:latin typeface="Franklin Gothic Medium"/>
                <a:cs typeface="Franklin Gothic Medium"/>
              </a:defRPr>
            </a:lvl1pPr>
          </a:lstStyle>
          <a:p>
            <a:pPr marL="38100">
              <a:lnSpc>
                <a:spcPts val="1664"/>
              </a:lnSpc>
            </a:pPr>
            <a:fld id="{81D60167-4931-47E6-BA6A-407CBD079E47}" type="slidenum">
              <a:rPr/>
              <a:t>‹#›</a:t>
            </a:fld>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Click to edit Master text styles</a:t>
            </a:r>
          </a:p>
        </p:txBody>
      </p:sp>
      <p:sp>
        <p:nvSpPr>
          <p:cNvPr id="4" name="Date Placeholder 3"/>
          <p:cNvSpPr>
            <a:spLocks noGrp="1"/>
          </p:cNvSpPr>
          <p:nvPr>
            <p:ph type="dt" sz="half" idx="2"/>
          </p:nvPr>
        </p:nvSpPr>
        <p:spPr/>
        <p:txBody>
          <a:bodyPr/>
          <a:lstStyle/>
          <a:p>
            <a:fld id="{511C2672-42D3-4364-99B1-9812B9B58610}" type="datetime1">
              <a:rPr lang="en-US" smtClean="0"/>
              <a:t>1/11/2025</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006FC0"/>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rgbClr val="696363"/>
                </a:solidFill>
                <a:latin typeface="Times New Roman"/>
                <a:cs typeface="Times New Roman"/>
              </a:defRPr>
            </a:lvl1pPr>
          </a:lstStyle>
          <a:p>
            <a:pPr marL="12700">
              <a:lnSpc>
                <a:spcPts val="1530"/>
              </a:lnSpc>
            </a:pPr>
            <a:endParaRPr spc="-11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98E9175B-61A8-4965-AB63-C93EF00B7767}" type="datetime1">
              <a:rPr lang="en-US" smtClean="0"/>
              <a:t>1/11/2025</a:t>
            </a:fld>
            <a:endParaRPr lang="en-US"/>
          </a:p>
        </p:txBody>
      </p:sp>
      <p:sp>
        <p:nvSpPr>
          <p:cNvPr id="7" name="Holder 7"/>
          <p:cNvSpPr>
            <a:spLocks noGrp="1"/>
          </p:cNvSpPr>
          <p:nvPr>
            <p:ph type="sldNum" sz="quarter" idx="7"/>
          </p:nvPr>
        </p:nvSpPr>
        <p:spPr/>
        <p:txBody>
          <a:bodyPr lIns="0" tIns="0" rIns="0" bIns="0"/>
          <a:lstStyle>
            <a:lvl1pPr>
              <a:defRPr sz="1400" b="0" i="0">
                <a:solidFill>
                  <a:schemeClr val="bg1"/>
                </a:solidFill>
                <a:latin typeface="Franklin Gothic Medium"/>
                <a:cs typeface="Franklin Gothic Medium"/>
              </a:defRPr>
            </a:lvl1pPr>
          </a:lstStyle>
          <a:p>
            <a:pPr marL="38100">
              <a:lnSpc>
                <a:spcPts val="1664"/>
              </a:lnSpc>
            </a:pPr>
            <a:fld id="{81D60167-4931-47E6-BA6A-407CBD079E47}" type="slidenum">
              <a:rPr/>
              <a:t>‹#›</a:t>
            </a:fld>
            <a:endParaRP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a:stretch>
            <a:fillRect/>
          </a:stretch>
        </p:blipFill>
        <p:spPr>
          <a:xfrm>
            <a:off x="65313" y="69722"/>
            <a:ext cx="9013408" cy="6692231"/>
          </a:xfrm>
          <a:prstGeom prst="rect">
            <a:avLst/>
          </a:prstGeom>
        </p:spPr>
      </p:pic>
      <p:sp>
        <p:nvSpPr>
          <p:cNvPr id="17" name="bg object 17"/>
          <p:cNvSpPr/>
          <p:nvPr/>
        </p:nvSpPr>
        <p:spPr>
          <a:xfrm>
            <a:off x="65313" y="69722"/>
            <a:ext cx="9013825" cy="6692265"/>
          </a:xfrm>
          <a:custGeom>
            <a:avLst/>
            <a:gdLst/>
            <a:ahLst/>
            <a:cxnLst/>
            <a:rect l="l" t="t" r="r" b="b"/>
            <a:pathLst>
              <a:path w="9013825" h="6692265">
                <a:moveTo>
                  <a:pt x="0" y="329946"/>
                </a:moveTo>
                <a:lnTo>
                  <a:pt x="3576" y="281184"/>
                </a:lnTo>
                <a:lnTo>
                  <a:pt x="13965" y="234645"/>
                </a:lnTo>
                <a:lnTo>
                  <a:pt x="30657" y="190840"/>
                </a:lnTo>
                <a:lnTo>
                  <a:pt x="53141" y="150277"/>
                </a:lnTo>
                <a:lnTo>
                  <a:pt x="80907" y="113468"/>
                </a:lnTo>
                <a:lnTo>
                  <a:pt x="113445" y="80923"/>
                </a:lnTo>
                <a:lnTo>
                  <a:pt x="150245" y="53151"/>
                </a:lnTo>
                <a:lnTo>
                  <a:pt x="190796" y="30662"/>
                </a:lnTo>
                <a:lnTo>
                  <a:pt x="234589" y="13967"/>
                </a:lnTo>
                <a:lnTo>
                  <a:pt x="281114" y="3576"/>
                </a:lnTo>
                <a:lnTo>
                  <a:pt x="329859" y="0"/>
                </a:lnTo>
                <a:lnTo>
                  <a:pt x="8683462" y="0"/>
                </a:lnTo>
                <a:lnTo>
                  <a:pt x="8732224" y="3576"/>
                </a:lnTo>
                <a:lnTo>
                  <a:pt x="8778762" y="13967"/>
                </a:lnTo>
                <a:lnTo>
                  <a:pt x="8822568" y="30662"/>
                </a:lnTo>
                <a:lnTo>
                  <a:pt x="8863130" y="53151"/>
                </a:lnTo>
                <a:lnTo>
                  <a:pt x="8899939" y="80923"/>
                </a:lnTo>
                <a:lnTo>
                  <a:pt x="8932485" y="113468"/>
                </a:lnTo>
                <a:lnTo>
                  <a:pt x="8960257" y="150277"/>
                </a:lnTo>
                <a:lnTo>
                  <a:pt x="8982745" y="190840"/>
                </a:lnTo>
                <a:lnTo>
                  <a:pt x="8999440" y="234645"/>
                </a:lnTo>
                <a:lnTo>
                  <a:pt x="9009831" y="281184"/>
                </a:lnTo>
                <a:lnTo>
                  <a:pt x="9013408" y="329946"/>
                </a:lnTo>
                <a:lnTo>
                  <a:pt x="9013408" y="6362369"/>
                </a:lnTo>
                <a:lnTo>
                  <a:pt x="9009831" y="6411115"/>
                </a:lnTo>
                <a:lnTo>
                  <a:pt x="8999440" y="6457639"/>
                </a:lnTo>
                <a:lnTo>
                  <a:pt x="8982745" y="6501432"/>
                </a:lnTo>
                <a:lnTo>
                  <a:pt x="8960257" y="6541984"/>
                </a:lnTo>
                <a:lnTo>
                  <a:pt x="8932485" y="6578785"/>
                </a:lnTo>
                <a:lnTo>
                  <a:pt x="8899939" y="6611323"/>
                </a:lnTo>
                <a:lnTo>
                  <a:pt x="8863130" y="6639090"/>
                </a:lnTo>
                <a:lnTo>
                  <a:pt x="8822568" y="6661574"/>
                </a:lnTo>
                <a:lnTo>
                  <a:pt x="8778762" y="6678266"/>
                </a:lnTo>
                <a:lnTo>
                  <a:pt x="8732224" y="6688655"/>
                </a:lnTo>
                <a:lnTo>
                  <a:pt x="8683462" y="6692231"/>
                </a:lnTo>
                <a:lnTo>
                  <a:pt x="329859" y="6692231"/>
                </a:lnTo>
                <a:lnTo>
                  <a:pt x="281114" y="6688655"/>
                </a:lnTo>
                <a:lnTo>
                  <a:pt x="234589" y="6678266"/>
                </a:lnTo>
                <a:lnTo>
                  <a:pt x="190796" y="6661574"/>
                </a:lnTo>
                <a:lnTo>
                  <a:pt x="150245" y="6639090"/>
                </a:lnTo>
                <a:lnTo>
                  <a:pt x="113445" y="6611323"/>
                </a:lnTo>
                <a:lnTo>
                  <a:pt x="80907" y="6578785"/>
                </a:lnTo>
                <a:lnTo>
                  <a:pt x="53141" y="6541984"/>
                </a:lnTo>
                <a:lnTo>
                  <a:pt x="30657" y="6501432"/>
                </a:lnTo>
                <a:lnTo>
                  <a:pt x="13965" y="6457639"/>
                </a:lnTo>
                <a:lnTo>
                  <a:pt x="3576" y="6411115"/>
                </a:lnTo>
                <a:lnTo>
                  <a:pt x="0" y="6362369"/>
                </a:lnTo>
                <a:lnTo>
                  <a:pt x="0" y="329946"/>
                </a:lnTo>
                <a:close/>
              </a:path>
            </a:pathLst>
          </a:custGeom>
          <a:ln w="6350">
            <a:solidFill>
              <a:srgbClr val="00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 name="bg object 18"/>
          <p:cNvSpPr/>
          <p:nvPr/>
        </p:nvSpPr>
        <p:spPr>
          <a:xfrm>
            <a:off x="62931" y="1396688"/>
            <a:ext cx="9022080" cy="120650"/>
          </a:xfrm>
          <a:custGeom>
            <a:avLst/>
            <a:gdLst/>
            <a:ahLst/>
            <a:cxnLst/>
            <a:rect l="l" t="t" r="r" b="b"/>
            <a:pathLst>
              <a:path w="9022080" h="120650">
                <a:moveTo>
                  <a:pt x="9021572" y="0"/>
                </a:moveTo>
                <a:lnTo>
                  <a:pt x="0" y="0"/>
                </a:lnTo>
                <a:lnTo>
                  <a:pt x="0" y="120580"/>
                </a:lnTo>
                <a:lnTo>
                  <a:pt x="9021572" y="120580"/>
                </a:lnTo>
                <a:lnTo>
                  <a:pt x="9021572" y="0"/>
                </a:lnTo>
                <a:close/>
              </a:path>
            </a:pathLst>
          </a:custGeom>
          <a:solidFill>
            <a:srgbClr val="E6B0A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 name="bg object 19"/>
          <p:cNvSpPr/>
          <p:nvPr/>
        </p:nvSpPr>
        <p:spPr>
          <a:xfrm>
            <a:off x="62931" y="2976711"/>
            <a:ext cx="9022080" cy="111125"/>
          </a:xfrm>
          <a:custGeom>
            <a:avLst/>
            <a:gdLst/>
            <a:ahLst/>
            <a:cxnLst/>
            <a:rect l="l" t="t" r="r" b="b"/>
            <a:pathLst>
              <a:path w="9022080" h="111125">
                <a:moveTo>
                  <a:pt x="9021572" y="0"/>
                </a:moveTo>
                <a:lnTo>
                  <a:pt x="0" y="0"/>
                </a:lnTo>
                <a:lnTo>
                  <a:pt x="0" y="110531"/>
                </a:lnTo>
                <a:lnTo>
                  <a:pt x="9021572" y="110531"/>
                </a:lnTo>
                <a:lnTo>
                  <a:pt x="9021572" y="0"/>
                </a:lnTo>
                <a:close/>
              </a:path>
            </a:pathLst>
          </a:custGeom>
          <a:solidFill>
            <a:srgbClr val="918485"/>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 name="Holder 2"/>
          <p:cNvSpPr>
            <a:spLocks noGrp="1"/>
          </p:cNvSpPr>
          <p:nvPr>
            <p:ph type="title"/>
          </p:nvPr>
        </p:nvSpPr>
        <p:spPr/>
        <p:txBody>
          <a:bodyPr lIns="0" tIns="0" rIns="0" bIns="0"/>
          <a:lstStyle>
            <a:lvl1pPr>
              <a:defRPr sz="2800" b="1" i="0">
                <a:solidFill>
                  <a:srgbClr val="006FC0"/>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defRPr sz="1400" b="0" i="0">
                <a:solidFill>
                  <a:srgbClr val="696363"/>
                </a:solidFill>
                <a:latin typeface="Times New Roman"/>
                <a:cs typeface="Times New Roman"/>
              </a:defRPr>
            </a:lvl1pPr>
          </a:lstStyle>
          <a:p>
            <a:pPr marL="12700">
              <a:lnSpc>
                <a:spcPts val="1530"/>
              </a:lnSpc>
            </a:pPr>
            <a:endParaRPr spc="-11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B3C45FF6-AA79-47B4-8B1C-9C19786DAD90}" type="datetime1">
              <a:rPr lang="en-US" smtClean="0"/>
              <a:t>1/11/2025</a:t>
            </a:fld>
            <a:endParaRPr lang="en-US"/>
          </a:p>
        </p:txBody>
      </p:sp>
      <p:sp>
        <p:nvSpPr>
          <p:cNvPr id="5" name="Holder 5"/>
          <p:cNvSpPr>
            <a:spLocks noGrp="1"/>
          </p:cNvSpPr>
          <p:nvPr>
            <p:ph type="sldNum" sz="quarter" idx="7"/>
          </p:nvPr>
        </p:nvSpPr>
        <p:spPr/>
        <p:txBody>
          <a:bodyPr lIns="0" tIns="0" rIns="0" bIns="0"/>
          <a:lstStyle>
            <a:lvl1pPr>
              <a:defRPr sz="1400" b="0" i="0">
                <a:solidFill>
                  <a:schemeClr val="bg1"/>
                </a:solidFill>
                <a:latin typeface="Franklin Gothic Medium"/>
                <a:cs typeface="Franklin Gothic Medium"/>
              </a:defRPr>
            </a:lvl1pPr>
          </a:lstStyle>
          <a:p>
            <a:pPr marL="38100">
              <a:lnSpc>
                <a:spcPts val="1664"/>
              </a:lnSpc>
            </a:pPr>
            <a:fld id="{81D60167-4931-47E6-BA6A-407CBD079E47}" type="slidenum">
              <a:rPr/>
              <a:t>‹#›</a:t>
            </a:fld>
            <a:endParaRP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rgbClr val="696363"/>
                </a:solidFill>
                <a:latin typeface="Times New Roman"/>
                <a:cs typeface="Times New Roman"/>
              </a:defRPr>
            </a:lvl1pPr>
          </a:lstStyle>
          <a:p>
            <a:pPr marL="12700">
              <a:lnSpc>
                <a:spcPts val="1530"/>
              </a:lnSpc>
            </a:pPr>
            <a:endParaRPr spc="-11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62DA93EA-8568-457C-A164-A3F2C26BB425}" type="datetime1">
              <a:rPr lang="en-US" smtClean="0"/>
              <a:t>1/11/2025</a:t>
            </a:fld>
            <a:endParaRPr lang="en-US"/>
          </a:p>
        </p:txBody>
      </p:sp>
      <p:sp>
        <p:nvSpPr>
          <p:cNvPr id="4" name="Holder 4"/>
          <p:cNvSpPr>
            <a:spLocks noGrp="1"/>
          </p:cNvSpPr>
          <p:nvPr>
            <p:ph type="sldNum" sz="quarter" idx="7"/>
          </p:nvPr>
        </p:nvSpPr>
        <p:spPr/>
        <p:txBody>
          <a:bodyPr lIns="0" tIns="0" rIns="0" bIns="0"/>
          <a:lstStyle>
            <a:lvl1pPr>
              <a:defRPr sz="1400" b="0" i="0">
                <a:solidFill>
                  <a:schemeClr val="bg1"/>
                </a:solidFill>
                <a:latin typeface="Franklin Gothic Medium"/>
                <a:cs typeface="Franklin Gothic Medium"/>
              </a:defRPr>
            </a:lvl1pPr>
          </a:lstStyle>
          <a:p>
            <a:pPr marL="38100">
              <a:lnSpc>
                <a:spcPts val="1664"/>
              </a:lnSpc>
            </a:pPr>
            <a:fld id="{81D60167-4931-47E6-BA6A-407CBD079E47}" type="slidenum">
              <a:rPr/>
              <a:t>‹#›</a:t>
            </a:fld>
            <a:endParaRP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9727FB-D1A3-4C56-9983-0D1437471C28}"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09A16-E9BF-4338-907B-5CF4777BE29E}"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81A2A2-BD87-494E-AC75-1B2E2675A763}"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E01A2C-CFA6-46DD-B236-007F8B3CCA47}" type="datetime1">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54EB1C-92F9-4C31-B2BE-69501DC7EE03}" type="datetime1">
              <a:rPr lang="en-US" smtClean="0"/>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58DF8-25DB-4388-AE48-6C988791BB8C}" type="datetime1">
              <a:rPr lang="en-US" smtClean="0"/>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CA0E9-30E4-41E2-BAFA-0289CB798E2C}" type="datetime1">
              <a:rPr lang="en-US" smtClean="0"/>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3"/>
          </p:nvPr>
        </p:nvSpPr>
        <p:spPr/>
        <p:txBody>
          <a:bodyPr/>
          <a:lstStyle/>
          <a:p>
            <a:fld id="{160FC8BA-F6CD-4AD7-AE59-27705C0FC38F}" type="datetime1">
              <a:rPr lang="en-US" smtClean="0"/>
              <a:t>1/11/2025</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D74237-6696-4114-87E7-E56A06353DEA}" type="datetime1">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E1D739-9994-4A0F-B256-FCB123B5C279}" type="datetime1">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048F4E-3585-436C-B72B-983DA67CCDE9}"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9F54D-9EAE-480B-A3FC-578275E1E706}"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8EDA91-1AFD-4E1E-ACE8-AC8C3FEF41CD}"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9984C2-9377-4431-9291-068FFCFE5BD7}"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410D9C-A8D1-42CA-867E-E8FB5BB37F6D}"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5E6E8D-4398-4ECE-9FC9-07A1E6618533}" type="datetime1">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AA68E8-EF17-4052-8CC7-16CE7D5B37A5}" type="datetime1">
              <a:rPr lang="en-US" smtClean="0"/>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FA25FC-E9BF-415A-9163-0CBAF2A41582}" type="datetime1">
              <a:rPr lang="en-US" smtClean="0"/>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4" name="Content Placeholder 3"/>
          <p:cNvSpPr>
            <a:spLocks noGrp="1"/>
          </p:cNvSpPr>
          <p:nvPr>
            <p:ph sz="half" idx="2"/>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6" name="Content Placeholder 5"/>
          <p:cNvSpPr>
            <a:spLocks noGrp="1"/>
          </p:cNvSpPr>
          <p:nvPr>
            <p:ph sz="quarter" idx="4"/>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5"/>
          </p:nvPr>
        </p:nvSpPr>
        <p:spPr/>
        <p:txBody>
          <a:bodyPr/>
          <a:lstStyle/>
          <a:p>
            <a:fld id="{4AC717DC-1C91-4D44-AA48-E91E6E50226B}" type="datetime1">
              <a:rPr lang="en-US" smtClean="0"/>
              <a:t>1/11/2025</a:t>
            </a:fld>
            <a:endParaRPr lang="en-US"/>
          </a:p>
        </p:txBody>
      </p:sp>
      <p:sp>
        <p:nvSpPr>
          <p:cNvPr id="8" name="Footer Placeholder 7"/>
          <p:cNvSpPr>
            <a:spLocks noGrp="1"/>
          </p:cNvSpPr>
          <p:nvPr>
            <p:ph type="ftr" sz="quarter" idx="6"/>
          </p:nvPr>
        </p:nvSpPr>
        <p:spPr/>
        <p:txBody>
          <a:bodyPr/>
          <a:lstStyle/>
          <a:p>
            <a:endParaRPr lang="en-US"/>
          </a:p>
        </p:txBody>
      </p:sp>
      <p:sp>
        <p:nvSpPr>
          <p:cNvPr id="9" name="Slide Number Placeholder 8"/>
          <p:cNvSpPr>
            <a:spLocks noGrp="1"/>
          </p:cNvSpPr>
          <p:nvPr>
            <p:ph type="sldNum" sz="quarter" idx="7"/>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943631-C9A6-446D-BD11-873CD1A2DF7E}" type="datetime1">
              <a:rPr lang="en-US" smtClean="0"/>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3BEF08-F1B5-42B0-980F-6E56F39658F9}" type="datetime1">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DEE7B-859E-46AC-90FA-90B9996BB507}" type="datetime1">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6C2AD4-331D-4547-A326-7D7355FCF2F9}"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F2A8FE-11A2-44A2-95A1-B1C645D071BC}"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7C6F0ED-9870-465B-A2AF-A2EBEA099862}"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FE3900-888A-4BA2-B249-7E83AFBD035F}"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034261-888F-445E-B1AD-40E8E6DEB614}"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706175-FE63-4B5D-B857-A8124F99952B}" type="datetime1">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A04CDC-C97B-4584-A79A-8C4E9ACA9DA4}" type="datetime1">
              <a:rPr lang="en-US" smtClean="0"/>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
          </p:nvPr>
        </p:nvSpPr>
        <p:spPr/>
        <p:txBody>
          <a:bodyPr/>
          <a:lstStyle/>
          <a:p>
            <a:fld id="{0A4A46FA-C3C2-40D9-B40C-B0B3D63D110D}" type="datetime1">
              <a:rPr lang="en-US" smtClean="0"/>
              <a:t>1/11/2025</a:t>
            </a:fld>
            <a:endParaRPr lang="en-US"/>
          </a:p>
        </p:txBody>
      </p:sp>
      <p:sp>
        <p:nvSpPr>
          <p:cNvPr id="4" name="Footer Placeholder 3"/>
          <p:cNvSpPr>
            <a:spLocks noGrp="1"/>
          </p:cNvSpPr>
          <p:nvPr>
            <p:ph type="ftr" sz="quarter" idx="2"/>
          </p:nvPr>
        </p:nvSpPr>
        <p:spPr/>
        <p:txBody>
          <a:bodyPr/>
          <a:lstStyle/>
          <a:p>
            <a:endParaRPr lang="en-US"/>
          </a:p>
        </p:txBody>
      </p:sp>
      <p:sp>
        <p:nvSpPr>
          <p:cNvPr id="5" name="Slide Number Placeholder 4"/>
          <p:cNvSpPr>
            <a:spLocks noGrp="1"/>
          </p:cNvSpPr>
          <p:nvPr>
            <p:ph type="sldNum" sz="quarter" idx="3"/>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EAB628-3D4B-41E3-B3CE-B54141F31B18}" type="datetime1">
              <a:rPr lang="en-US" smtClean="0"/>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59A197-E504-4C80-AE28-EEA4468220AE}" type="datetime1">
              <a:rPr lang="en-US" smtClean="0"/>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ED895F-607C-4528-B873-4766190CE617}" type="datetime1">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6B1B53-4E5E-4BD6-A874-B5693841D816}" type="datetime1">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99F86-1E74-458B-A841-33AD29802650}"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95D7E1-35FF-4897-9435-21E09501292C}"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4AF762AB-B6C4-49A8-8B4F-BC54B01DACBE}" type="datetime1">
              <a:rPr lang="en-US" smtClean="0"/>
              <a:t>1/11/2025</a:t>
            </a:fld>
            <a:endParaRPr lang="en-US"/>
          </a:p>
        </p:txBody>
      </p:sp>
      <p:sp>
        <p:nvSpPr>
          <p:cNvPr id="3" name="Footer Placeholder 2"/>
          <p:cNvSpPr>
            <a:spLocks noGrp="1"/>
          </p:cNvSpPr>
          <p:nvPr>
            <p:ph type="ftr" sz="quarter" idx="1"/>
          </p:nvPr>
        </p:nvSpPr>
        <p:spPr/>
        <p:txBody>
          <a:bodyPr/>
          <a:lstStyle/>
          <a:p>
            <a:endParaRPr lang="en-US"/>
          </a:p>
        </p:txBody>
      </p:sp>
      <p:sp>
        <p:nvSpPr>
          <p:cNvPr id="4" name="Slide Number Placeholder 3"/>
          <p:cNvSpPr>
            <a:spLocks noGrp="1"/>
          </p:cNvSpPr>
          <p:nvPr>
            <p:ph type="sldNum" sz="quarter" idx="2"/>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C246B346-CF43-4588-9504-8713E828CDE8}" type="datetime1">
              <a:rPr lang="en-US" smtClean="0"/>
              <a:t>1/11/2025</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10F44CA2-A27E-4E51-A5C1-6179D773950D}" type="datetime1">
              <a:rPr lang="en-US" smtClean="0"/>
              <a:t>1/11/2025</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02297-71F3-4F46-9ADB-079A16B4E73F}" type="datetime1">
              <a:rPr lang="en-US" smtClean="0"/>
              <a:t>1/11/2025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E1883-0942-4AA3-9DB2-9C7C3A0314B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26C321-B87D-4E1F-552D-F84519DD357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5EE323-E88F-2B3D-A752-A5778032BD9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1F2562-846A-FD78-4E60-6279FA1DC6E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2FEC91-F3C8-4043-9DC2-C6E1732E1109}" type="datetime1">
              <a:rPr lang="en-US" smtClean="0"/>
              <a:t>1/11/2025</a:t>
            </a:fld>
            <a:endParaRPr lang="en-US"/>
          </a:p>
        </p:txBody>
      </p:sp>
      <p:sp>
        <p:nvSpPr>
          <p:cNvPr id="5" name="Footer Placeholder 4">
            <a:extLst>
              <a:ext uri="{FF2B5EF4-FFF2-40B4-BE49-F238E27FC236}">
                <a16:creationId xmlns:a16="http://schemas.microsoft.com/office/drawing/2014/main" id="{00DFE8C8-CE66-FD4E-0F9E-D16DCA2B0DB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4CCF6F3E-0A3E-ED17-DFC0-F73DEEACD94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176D1-BC84-44D9-9E2B-F40FD01EB285}" type="slidenum">
              <a:rPr lang="en-US" smtClean="0"/>
              <a:t>‹#›</a:t>
            </a:fld>
            <a:endParaRPr lang="en-US"/>
          </a:p>
        </p:txBody>
      </p:sp>
    </p:spTree>
    <p:extLst>
      <p:ext uri="{BB962C8B-B14F-4D97-AF65-F5344CB8AC3E}">
        <p14:creationId xmlns:p14="http://schemas.microsoft.com/office/powerpoint/2010/main" val="307325055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a:stretch>
            <a:fillRect/>
          </a:stretch>
        </p:blipFill>
        <p:spPr>
          <a:xfrm>
            <a:off x="0" y="0"/>
            <a:ext cx="9144000" cy="6858000"/>
          </a:xfrm>
          <a:prstGeom prst="rect">
            <a:avLst/>
          </a:prstGeom>
        </p:spPr>
      </p:pic>
      <p:sp>
        <p:nvSpPr>
          <p:cNvPr id="2" name="Holder 2"/>
          <p:cNvSpPr>
            <a:spLocks noGrp="1"/>
          </p:cNvSpPr>
          <p:nvPr>
            <p:ph type="title"/>
          </p:nvPr>
        </p:nvSpPr>
        <p:spPr>
          <a:xfrm>
            <a:off x="762000" y="548768"/>
            <a:ext cx="7620000" cy="553998"/>
          </a:xfrm>
          <a:prstGeom prst="rect">
            <a:avLst/>
          </a:prstGeom>
        </p:spPr>
        <p:txBody>
          <a:bodyPr wrap="square" lIns="0" tIns="0" rIns="0" bIns="0">
            <a:spAutoFit/>
          </a:bodyPr>
          <a:lstStyle>
            <a:lvl1pPr>
              <a:defRPr sz="3600" b="0" i="0">
                <a:solidFill>
                  <a:schemeClr val="tx1"/>
                </a:solidFill>
                <a:latin typeface="Arial MT"/>
                <a:cs typeface="Arial MT"/>
              </a:defRPr>
            </a:lvl1pPr>
          </a:lstStyle>
          <a:p>
            <a:endParaRPr/>
          </a:p>
        </p:txBody>
      </p:sp>
      <p:sp>
        <p:nvSpPr>
          <p:cNvPr id="3" name="Holder 3"/>
          <p:cNvSpPr>
            <a:spLocks noGrp="1"/>
          </p:cNvSpPr>
          <p:nvPr>
            <p:ph type="body" idx="1"/>
          </p:nvPr>
        </p:nvSpPr>
        <p:spPr>
          <a:xfrm>
            <a:off x="687704" y="1984122"/>
            <a:ext cx="776859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defPPr>
              <a:defRPr lang="en-US"/>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1DD536-0D36-49B5-970C-BA2CE04742DC}" type="datetime1">
              <a:rPr lang="en-US" smtClean="0"/>
              <a:t>1/11/2025</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transition/>
  <p:hf hdr="0" ftr="0" dt="0"/>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4007" y="69722"/>
            <a:ext cx="9013825" cy="6693534"/>
          </a:xfrm>
          <a:custGeom>
            <a:avLst/>
            <a:gdLst/>
            <a:ahLst/>
            <a:cxnLst/>
            <a:rect l="l" t="t" r="r" b="b"/>
            <a:pathLst>
              <a:path w="9013825" h="6693534">
                <a:moveTo>
                  <a:pt x="0" y="329946"/>
                </a:moveTo>
                <a:lnTo>
                  <a:pt x="3577" y="281184"/>
                </a:lnTo>
                <a:lnTo>
                  <a:pt x="13968" y="234645"/>
                </a:lnTo>
                <a:lnTo>
                  <a:pt x="30664" y="190840"/>
                </a:lnTo>
                <a:lnTo>
                  <a:pt x="53153" y="150277"/>
                </a:lnTo>
                <a:lnTo>
                  <a:pt x="80925" y="113468"/>
                </a:lnTo>
                <a:lnTo>
                  <a:pt x="113469" y="80923"/>
                </a:lnTo>
                <a:lnTo>
                  <a:pt x="150276" y="53151"/>
                </a:lnTo>
                <a:lnTo>
                  <a:pt x="190835" y="30662"/>
                </a:lnTo>
                <a:lnTo>
                  <a:pt x="234636" y="13967"/>
                </a:lnTo>
                <a:lnTo>
                  <a:pt x="281168" y="3576"/>
                </a:lnTo>
                <a:lnTo>
                  <a:pt x="329920" y="0"/>
                </a:lnTo>
                <a:lnTo>
                  <a:pt x="8683498" y="0"/>
                </a:lnTo>
                <a:lnTo>
                  <a:pt x="8732228" y="3576"/>
                </a:lnTo>
                <a:lnTo>
                  <a:pt x="8778740" y="13967"/>
                </a:lnTo>
                <a:lnTo>
                  <a:pt x="8822525" y="30662"/>
                </a:lnTo>
                <a:lnTo>
                  <a:pt x="8863071" y="53151"/>
                </a:lnTo>
                <a:lnTo>
                  <a:pt x="8899868" y="80923"/>
                </a:lnTo>
                <a:lnTo>
                  <a:pt x="8932405" y="113468"/>
                </a:lnTo>
                <a:lnTo>
                  <a:pt x="8960172" y="150277"/>
                </a:lnTo>
                <a:lnTo>
                  <a:pt x="8982656" y="190840"/>
                </a:lnTo>
                <a:lnTo>
                  <a:pt x="8999349" y="234645"/>
                </a:lnTo>
                <a:lnTo>
                  <a:pt x="9009740" y="281184"/>
                </a:lnTo>
                <a:lnTo>
                  <a:pt x="9013317" y="329946"/>
                </a:lnTo>
                <a:lnTo>
                  <a:pt x="9013317" y="6363525"/>
                </a:lnTo>
                <a:lnTo>
                  <a:pt x="9009740" y="6412277"/>
                </a:lnTo>
                <a:lnTo>
                  <a:pt x="8999349" y="6458809"/>
                </a:lnTo>
                <a:lnTo>
                  <a:pt x="8982656" y="6502609"/>
                </a:lnTo>
                <a:lnTo>
                  <a:pt x="8960172" y="6543167"/>
                </a:lnTo>
                <a:lnTo>
                  <a:pt x="8932405" y="6579973"/>
                </a:lnTo>
                <a:lnTo>
                  <a:pt x="8899868" y="6612517"/>
                </a:lnTo>
                <a:lnTo>
                  <a:pt x="8863071" y="6640288"/>
                </a:lnTo>
                <a:lnTo>
                  <a:pt x="8822525" y="6662776"/>
                </a:lnTo>
                <a:lnTo>
                  <a:pt x="8778740" y="6679471"/>
                </a:lnTo>
                <a:lnTo>
                  <a:pt x="8732228" y="6689862"/>
                </a:lnTo>
                <a:lnTo>
                  <a:pt x="8683498" y="6693439"/>
                </a:lnTo>
                <a:lnTo>
                  <a:pt x="329920" y="6693439"/>
                </a:lnTo>
                <a:lnTo>
                  <a:pt x="281168" y="6689862"/>
                </a:lnTo>
                <a:lnTo>
                  <a:pt x="234636" y="6679471"/>
                </a:lnTo>
                <a:lnTo>
                  <a:pt x="190835" y="6662776"/>
                </a:lnTo>
                <a:lnTo>
                  <a:pt x="150276" y="6640288"/>
                </a:lnTo>
                <a:lnTo>
                  <a:pt x="113469" y="6612517"/>
                </a:lnTo>
                <a:lnTo>
                  <a:pt x="80925" y="6579973"/>
                </a:lnTo>
                <a:lnTo>
                  <a:pt x="53153" y="6543167"/>
                </a:lnTo>
                <a:lnTo>
                  <a:pt x="30664" y="6502609"/>
                </a:lnTo>
                <a:lnTo>
                  <a:pt x="13968" y="6458809"/>
                </a:lnTo>
                <a:lnTo>
                  <a:pt x="3577" y="6412277"/>
                </a:lnTo>
                <a:lnTo>
                  <a:pt x="0" y="6363525"/>
                </a:lnTo>
                <a:lnTo>
                  <a:pt x="0" y="329946"/>
                </a:lnTo>
                <a:close/>
              </a:path>
            </a:pathLst>
          </a:custGeom>
          <a:ln w="6350">
            <a:solidFill>
              <a:srgbClr val="00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 name="Holder 2"/>
          <p:cNvSpPr>
            <a:spLocks noGrp="1"/>
          </p:cNvSpPr>
          <p:nvPr>
            <p:ph type="title"/>
          </p:nvPr>
        </p:nvSpPr>
        <p:spPr>
          <a:xfrm>
            <a:off x="535940" y="66548"/>
            <a:ext cx="7750809" cy="452120"/>
          </a:xfrm>
          <a:prstGeom prst="rect">
            <a:avLst/>
          </a:prstGeom>
        </p:spPr>
        <p:txBody>
          <a:bodyPr wrap="square" lIns="0" tIns="0" rIns="0" bIns="0">
            <a:spAutoFit/>
          </a:bodyPr>
          <a:lstStyle>
            <a:lvl1pPr>
              <a:defRPr sz="2800" b="1" i="0">
                <a:solidFill>
                  <a:srgbClr val="006FC0"/>
                </a:solidFill>
                <a:latin typeface="Times New Roman"/>
                <a:cs typeface="Times New Roman"/>
              </a:defRPr>
            </a:lvl1pPr>
          </a:lstStyle>
          <a:p>
            <a:endParaRPr/>
          </a:p>
        </p:txBody>
      </p:sp>
      <p:sp>
        <p:nvSpPr>
          <p:cNvPr id="3" name="Holder 3"/>
          <p:cNvSpPr>
            <a:spLocks noGrp="1"/>
          </p:cNvSpPr>
          <p:nvPr>
            <p:ph type="body" idx="1"/>
          </p:nvPr>
        </p:nvSpPr>
        <p:spPr>
          <a:xfrm>
            <a:off x="523240" y="1771015"/>
            <a:ext cx="8097519" cy="306324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993444" y="6288857"/>
            <a:ext cx="1414780" cy="229870"/>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rgbClr val="696363"/>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530"/>
              </a:lnSpc>
            </a:pPr>
            <a:endParaRPr spc="-11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BF09DA-E3BB-48BC-B827-6757C873D45B}" type="datetime1">
              <a:rPr lang="en-US" smtClean="0"/>
              <a:t>1/11/2025</a:t>
            </a:fld>
            <a:endParaRPr lang="en-US"/>
          </a:p>
        </p:txBody>
      </p:sp>
      <p:sp>
        <p:nvSpPr>
          <p:cNvPr id="6" name="Holder 6"/>
          <p:cNvSpPr>
            <a:spLocks noGrp="1"/>
          </p:cNvSpPr>
          <p:nvPr>
            <p:ph type="sldNum" sz="quarter" idx="7"/>
          </p:nvPr>
        </p:nvSpPr>
        <p:spPr>
          <a:xfrm>
            <a:off x="283768" y="6329531"/>
            <a:ext cx="180975" cy="227965"/>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664"/>
              </a:lnSpc>
            </a:pPr>
            <a:fld id="{81D60167-4931-47E6-BA6A-407CBD079E47}" type="slidenum">
              <a:rPr/>
              <a:t>‹#›</a:t>
            </a:fld>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transition/>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AEE4E0B-85ED-4017-B22F-0485FD4B493E}" type="datetime1">
              <a:rPr lang="en-US" smtClean="0"/>
              <a:t>1/11/2025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FA63D3B-D811-4545-9865-AE55B60C04BD}" type="datetime1">
              <a:rPr lang="en-US" smtClean="0"/>
              <a:t>1/11/2025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0E5AF8-66A3-4593-A309-D634852CE61A}" type="datetime1">
              <a:rPr lang="en-US" smtClean="0"/>
              <a:t>1/11/2025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1.xml"/></Relationships>
</file>

<file path=ppt/slides/_rels/slide10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1.xml"/></Relationships>
</file>

<file path=ppt/slides/_rels/slide10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1.xml"/></Relationships>
</file>

<file path=ppt/slides/_rels/slide10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1.xml"/></Relationships>
</file>

<file path=ppt/slides/_rels/slide10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1.xml"/></Relationships>
</file>

<file path=ppt/slides/_rels/slide10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1.xml"/></Relationships>
</file>

<file path=ppt/slides/_rels/slide10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1.xml"/></Relationships>
</file>

<file path=ppt/slides/_rels/slide10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1.xml"/></Relationships>
</file>

<file path=ppt/slides/_rels/slide10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1.xml"/></Relationships>
</file>

<file path=ppt/slides/_rels/slide10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4.xml"/><Relationship Id="rId5" Type="http://schemas.openxmlformats.org/officeDocument/2006/relationships/image" Target="../media/image16.jpeg"/><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61.xml"/></Relationships>
</file>

<file path=ppt/slides/_rels/slide11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1.xml"/></Relationships>
</file>

<file path=ppt/slides/_rels/slide11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1.xml"/></Relationships>
</file>

<file path=ppt/slides/_rels/slide11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1.xml"/></Relationships>
</file>

<file path=ppt/slides/_rels/slide11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1.xml"/></Relationships>
</file>

<file path=ppt/slides/_rels/slide11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1.xml"/></Relationships>
</file>

<file path=ppt/slides/_rels/slide11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4.xml"/><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4.xml"/><Relationship Id="rId5" Type="http://schemas.openxmlformats.org/officeDocument/2006/relationships/image" Target="../media/image24.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4.xml"/><Relationship Id="rId5" Type="http://schemas.openxmlformats.org/officeDocument/2006/relationships/image" Target="../media/image36.jpe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4.xml"/><Relationship Id="rId5" Type="http://schemas.openxmlformats.org/officeDocument/2006/relationships/image" Target="../media/image49.jpe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8" Type="http://schemas.openxmlformats.org/officeDocument/2006/relationships/image" Target="../media/image55.jpeg"/><Relationship Id="rId3" Type="http://schemas.microsoft.com/office/2007/relationships/hdphoto" Target="../media/hdphoto2.wdp"/><Relationship Id="rId7" Type="http://schemas.openxmlformats.org/officeDocument/2006/relationships/image" Target="../media/image54.jpeg"/><Relationship Id="rId2" Type="http://schemas.openxmlformats.org/officeDocument/2006/relationships/image" Target="../media/image51.png"/><Relationship Id="rId1" Type="http://schemas.openxmlformats.org/officeDocument/2006/relationships/slideLayout" Target="../slideLayouts/slideLayout32.xml"/><Relationship Id="rId6" Type="http://schemas.openxmlformats.org/officeDocument/2006/relationships/image" Target="../media/image53.png"/><Relationship Id="rId5" Type="http://schemas.microsoft.com/office/2007/relationships/hdphoto" Target="../media/hdphoto3.wdp"/><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6.png"/><Relationship Id="rId1" Type="http://schemas.openxmlformats.org/officeDocument/2006/relationships/slideLayout" Target="../slideLayouts/slideLayout32.xml"/><Relationship Id="rId5" Type="http://schemas.microsoft.com/office/2007/relationships/hdphoto" Target="../media/hdphoto5.wdp"/><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2.xml"/><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9.xml"/><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9.xml"/><Relationship Id="rId5" Type="http://schemas.openxmlformats.org/officeDocument/2006/relationships/image" Target="../media/image74.jpeg"/><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2.xml"/><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9.xml"/></Relationships>
</file>

<file path=ppt/slides/_rels/slide6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9.xml"/></Relationships>
</file>

<file path=ppt/slides/_rels/slide6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9.xml"/></Relationships>
</file>

<file path=ppt/slides/_rels/slide7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9.xml"/></Relationships>
</file>

<file path=ppt/slides/_rels/slide7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9.xml"/></Relationships>
</file>

<file path=ppt/slides/_rels/slide7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0.xml"/></Relationships>
</file>

<file path=ppt/slides/_rels/slide8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50.xml"/></Relationships>
</file>

<file path=ppt/slides/_rels/slide8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0.xml"/></Relationships>
</file>

<file path=ppt/slides/_rels/slide8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50.xml"/></Relationships>
</file>

<file path=ppt/slides/_rels/slide8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50.xml"/></Relationships>
</file>

<file path=ppt/slides/_rels/slide9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50.xml"/></Relationships>
</file>

<file path=ppt/slides/_rels/slide9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50.xml"/></Relationships>
</file>

<file path=ppt/slides/_rels/slide9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6.xml"/></Relationships>
</file>

<file path=ppt/slides/_rels/slide9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1.xml"/></Relationships>
</file>

<file path=ppt/slides/_rels/slide9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1.xml"/></Relationships>
</file>

<file path=ppt/slides/_rels/slide9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1.xml"/></Relationships>
</file>

<file path=ppt/slides/_rels/slide9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1.xml"/></Relationships>
</file>

<file path=ppt/slides/_rels/slide9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1.xml"/></Relationships>
</file>

<file path=ppt/slides/_rels/slide9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29000"/>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6276"/>
            <a:ext cx="9144000" cy="933428"/>
          </a:xfrm>
          <a:prstGeom prst="rect">
            <a:avLst/>
          </a:prstGeom>
          <a:solidFill>
            <a:schemeClr val="bg1"/>
          </a:solidFill>
        </p:spPr>
        <p:txBody>
          <a:bodyPr vert="horz" wrap="square" lIns="0" tIns="10001" rIns="0" bIns="0" rtlCol="0">
            <a:spAutoFit/>
          </a:bodyPr>
          <a:lstStyle/>
          <a:p>
            <a:pPr algn="ctr">
              <a:lnSpc>
                <a:spcPts val="3596"/>
              </a:lnSpc>
              <a:spcBef>
                <a:spcPts val="79"/>
              </a:spcBef>
            </a:pPr>
            <a:r>
              <a:rPr lang="en-US" sz="3500" b="1" spc="-4" dirty="0">
                <a:solidFill>
                  <a:srgbClr val="0000CC"/>
                </a:solidFill>
                <a:latin typeface="Times New Roman" panose="02020603050405020304" pitchFamily="18" charset="0"/>
                <a:cs typeface="Times New Roman" panose="02020603050405020304" pitchFamily="18" charset="0"/>
              </a:rPr>
              <a:t>   CE 0732-2201</a:t>
            </a:r>
            <a:endParaRPr sz="3500" b="1" dirty="0">
              <a:solidFill>
                <a:srgbClr val="0000CC"/>
              </a:solidFill>
              <a:latin typeface="Times New Roman" panose="02020603050405020304" pitchFamily="18" charset="0"/>
              <a:cs typeface="Times New Roman" panose="02020603050405020304" pitchFamily="18" charset="0"/>
            </a:endParaRPr>
          </a:p>
          <a:p>
            <a:pPr algn="ctr">
              <a:lnSpc>
                <a:spcPts val="3596"/>
              </a:lnSpc>
            </a:pPr>
            <a:r>
              <a:rPr lang="en-US" sz="3500" b="1" spc="-4" dirty="0">
                <a:solidFill>
                  <a:srgbClr val="0000CC"/>
                </a:solidFill>
                <a:latin typeface="Times New Roman" panose="02020603050405020304" pitchFamily="18" charset="0"/>
                <a:cs typeface="Times New Roman" panose="02020603050405020304" pitchFamily="18" charset="0"/>
              </a:rPr>
              <a:t>  Structural Analysis and Design-I</a:t>
            </a:r>
            <a:endParaRPr sz="3500" b="1" dirty="0">
              <a:solidFill>
                <a:srgbClr val="0000CC"/>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42BC3C4-BE50-3A0B-78C4-B1A336E5D8A1}"/>
              </a:ext>
            </a:extLst>
          </p:cNvPr>
          <p:cNvSpPr>
            <a:spLocks noGrp="1"/>
          </p:cNvSpPr>
          <p:nvPr>
            <p:ph type="sldNum" sz="quarter" idx="12"/>
          </p:nvPr>
        </p:nvSpPr>
        <p:spPr/>
        <p:txBody>
          <a:bodyPr/>
          <a:lstStyle/>
          <a:p>
            <a:fld id="{74D176D1-BC84-44D9-9E2B-F40FD01EB285}" type="slidenum">
              <a:rPr lang="en-US" sz="1600" smtClean="0"/>
              <a:t>1</a:t>
            </a:fld>
            <a:endParaRPr lang="en-US" sz="1600"/>
          </a:p>
        </p:txBody>
      </p:sp>
      <p:sp>
        <p:nvSpPr>
          <p:cNvPr id="5" name="object 3">
            <a:extLst>
              <a:ext uri="{FF2B5EF4-FFF2-40B4-BE49-F238E27FC236}">
                <a16:creationId xmlns:a16="http://schemas.microsoft.com/office/drawing/2014/main" id="{EDA9896D-589F-3BB6-E64C-F4C659D43D1B}"/>
              </a:ext>
            </a:extLst>
          </p:cNvPr>
          <p:cNvSpPr txBox="1"/>
          <p:nvPr/>
        </p:nvSpPr>
        <p:spPr>
          <a:xfrm>
            <a:off x="1581208" y="4818734"/>
            <a:ext cx="5981583" cy="2022990"/>
          </a:xfrm>
          <a:prstGeom prst="rect">
            <a:avLst/>
          </a:prstGeom>
        </p:spPr>
        <p:txBody>
          <a:bodyPr vert="horz" wrap="square" lIns="0" tIns="952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75"/>
              </a:spcBef>
              <a:spcAft>
                <a:spcPts val="600"/>
              </a:spcAft>
            </a:pPr>
            <a:r>
              <a:rPr lang="en-US" sz="2200" b="1" dirty="0">
                <a:latin typeface="Times New Roman"/>
                <a:cs typeface="Times New Roman"/>
              </a:rPr>
              <a:t>Prepared By-</a:t>
            </a:r>
          </a:p>
          <a:p>
            <a:pPr algn="ctr">
              <a:spcBef>
                <a:spcPts val="75"/>
              </a:spcBef>
              <a:spcAft>
                <a:spcPts val="600"/>
              </a:spcAft>
            </a:pPr>
            <a:r>
              <a:rPr lang="en-US" sz="2200" dirty="0">
                <a:latin typeface="Times New Roman"/>
                <a:cs typeface="Times New Roman"/>
              </a:rPr>
              <a:t>Md. </a:t>
            </a:r>
            <a:r>
              <a:rPr lang="en-US" sz="2200" dirty="0" err="1">
                <a:latin typeface="Times New Roman"/>
                <a:cs typeface="Times New Roman"/>
              </a:rPr>
              <a:t>Rejoan</a:t>
            </a:r>
            <a:r>
              <a:rPr lang="en-US" sz="2200" dirty="0">
                <a:latin typeface="Times New Roman"/>
                <a:cs typeface="Times New Roman"/>
              </a:rPr>
              <a:t> Chowdhury</a:t>
            </a:r>
            <a:endParaRPr sz="2200" dirty="0">
              <a:latin typeface="Times New Roman"/>
              <a:cs typeface="Times New Roman"/>
            </a:endParaRPr>
          </a:p>
          <a:p>
            <a:pPr algn="ctr">
              <a:lnSpc>
                <a:spcPct val="100000"/>
              </a:lnSpc>
              <a:spcAft>
                <a:spcPts val="600"/>
              </a:spcAft>
            </a:pPr>
            <a:r>
              <a:rPr sz="2200" spc="-4" dirty="0">
                <a:latin typeface="Times New Roman"/>
                <a:cs typeface="Times New Roman"/>
              </a:rPr>
              <a:t>Lecturer</a:t>
            </a:r>
            <a:endParaRPr sz="2200" dirty="0">
              <a:latin typeface="Times New Roman"/>
              <a:cs typeface="Times New Roman"/>
            </a:endParaRPr>
          </a:p>
          <a:p>
            <a:pPr algn="ctr">
              <a:lnSpc>
                <a:spcPct val="100000"/>
              </a:lnSpc>
              <a:spcAft>
                <a:spcPts val="600"/>
              </a:spcAft>
            </a:pPr>
            <a:r>
              <a:rPr sz="2200" dirty="0">
                <a:latin typeface="Times New Roman"/>
                <a:cs typeface="Times New Roman"/>
              </a:rPr>
              <a:t>Dept.</a:t>
            </a:r>
            <a:r>
              <a:rPr sz="2200" spc="-26" dirty="0">
                <a:latin typeface="Times New Roman"/>
                <a:cs typeface="Times New Roman"/>
              </a:rPr>
              <a:t> </a:t>
            </a:r>
            <a:r>
              <a:rPr sz="2200" dirty="0">
                <a:latin typeface="Times New Roman"/>
                <a:cs typeface="Times New Roman"/>
              </a:rPr>
              <a:t>of</a:t>
            </a:r>
            <a:r>
              <a:rPr sz="2200" spc="-23" dirty="0">
                <a:latin typeface="Times New Roman"/>
                <a:cs typeface="Times New Roman"/>
              </a:rPr>
              <a:t> </a:t>
            </a:r>
            <a:r>
              <a:rPr sz="2200" dirty="0">
                <a:latin typeface="Times New Roman"/>
                <a:cs typeface="Times New Roman"/>
              </a:rPr>
              <a:t>Civil</a:t>
            </a:r>
            <a:r>
              <a:rPr sz="2200" spc="-23" dirty="0">
                <a:latin typeface="Times New Roman"/>
                <a:cs typeface="Times New Roman"/>
              </a:rPr>
              <a:t> </a:t>
            </a:r>
            <a:r>
              <a:rPr sz="2200" dirty="0">
                <a:latin typeface="Times New Roman"/>
                <a:cs typeface="Times New Roman"/>
              </a:rPr>
              <a:t>Engineering</a:t>
            </a:r>
          </a:p>
          <a:p>
            <a:pPr algn="ctr">
              <a:lnSpc>
                <a:spcPct val="100000"/>
              </a:lnSpc>
              <a:spcAft>
                <a:spcPts val="600"/>
              </a:spcAft>
            </a:pPr>
            <a:r>
              <a:rPr sz="2200" dirty="0">
                <a:latin typeface="Times New Roman"/>
                <a:cs typeface="Times New Roman"/>
              </a:rPr>
              <a:t>University</a:t>
            </a:r>
            <a:r>
              <a:rPr sz="2200" spc="-34" dirty="0">
                <a:latin typeface="Times New Roman"/>
                <a:cs typeface="Times New Roman"/>
              </a:rPr>
              <a:t> </a:t>
            </a:r>
            <a:r>
              <a:rPr sz="2200" dirty="0">
                <a:latin typeface="Times New Roman"/>
                <a:cs typeface="Times New Roman"/>
              </a:rPr>
              <a:t>of</a:t>
            </a:r>
            <a:r>
              <a:rPr sz="2200" spc="-15" dirty="0">
                <a:latin typeface="Times New Roman"/>
                <a:cs typeface="Times New Roman"/>
              </a:rPr>
              <a:t> </a:t>
            </a:r>
            <a:r>
              <a:rPr sz="2200" dirty="0">
                <a:latin typeface="Times New Roman"/>
                <a:cs typeface="Times New Roman"/>
              </a:rPr>
              <a:t>Global</a:t>
            </a:r>
            <a:r>
              <a:rPr sz="2200" spc="-60" dirty="0">
                <a:latin typeface="Times New Roman"/>
                <a:cs typeface="Times New Roman"/>
              </a:rPr>
              <a:t> </a:t>
            </a:r>
            <a:r>
              <a:rPr sz="2200" spc="-8" dirty="0">
                <a:latin typeface="Times New Roman"/>
                <a:cs typeface="Times New Roman"/>
              </a:rPr>
              <a:t>Village</a:t>
            </a:r>
            <a:r>
              <a:rPr sz="2200" spc="-19" dirty="0">
                <a:latin typeface="Times New Roman"/>
                <a:cs typeface="Times New Roman"/>
              </a:rPr>
              <a:t> </a:t>
            </a:r>
            <a:r>
              <a:rPr sz="2200" dirty="0">
                <a:latin typeface="Times New Roman"/>
                <a:cs typeface="Times New Roman"/>
              </a:rPr>
              <a:t>(UGV),</a:t>
            </a:r>
            <a:r>
              <a:rPr sz="2200" spc="-23" dirty="0">
                <a:latin typeface="Times New Roman"/>
                <a:cs typeface="Times New Roman"/>
              </a:rPr>
              <a:t> </a:t>
            </a:r>
            <a:r>
              <a:rPr sz="2200" dirty="0" err="1">
                <a:latin typeface="Times New Roman"/>
                <a:cs typeface="Times New Roman"/>
              </a:rPr>
              <a:t>Barishal</a:t>
            </a:r>
            <a:endParaRPr sz="2200" dirty="0">
              <a:latin typeface="Times New Roman"/>
              <a:cs typeface="Times New Roman"/>
            </a:endParaRPr>
          </a:p>
        </p:txBody>
      </p:sp>
      <p:pic>
        <p:nvPicPr>
          <p:cNvPr id="3" name="Picture 2">
            <a:extLst>
              <a:ext uri="{FF2B5EF4-FFF2-40B4-BE49-F238E27FC236}">
                <a16:creationId xmlns:a16="http://schemas.microsoft.com/office/drawing/2014/main" id="{6F700ED6-3BC5-75A7-E78C-7037DF6FA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84316" cy="155448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03239" y="824336"/>
            <a:ext cx="4588954" cy="625652"/>
          </a:xfrm>
          <a:prstGeom prst="rect">
            <a:avLst/>
          </a:prstGeom>
        </p:spPr>
        <p:txBody>
          <a:bodyPr vert="horz" wrap="square" lIns="0" tIns="10001" rIns="0" bIns="0" rtlCol="0">
            <a:spAutoFit/>
          </a:bodyPr>
          <a:lstStyle/>
          <a:p>
            <a:pPr marL="9525">
              <a:spcBef>
                <a:spcPts val="79"/>
              </a:spcBef>
            </a:pPr>
            <a:r>
              <a:rPr sz="4000" b="1" spc="109">
                <a:latin typeface="Arial" pitchFamily="34" charset="0"/>
                <a:cs typeface="Arial" pitchFamily="34" charset="0"/>
              </a:rPr>
              <a:t>Types</a:t>
            </a:r>
            <a:r>
              <a:rPr sz="4000" b="1" spc="-105">
                <a:latin typeface="Arial" pitchFamily="34" charset="0"/>
                <a:cs typeface="Arial" pitchFamily="34" charset="0"/>
              </a:rPr>
              <a:t> </a:t>
            </a:r>
            <a:r>
              <a:rPr sz="4000" b="1" spc="169">
                <a:latin typeface="Arial" pitchFamily="34" charset="0"/>
                <a:cs typeface="Arial" pitchFamily="34" charset="0"/>
              </a:rPr>
              <a:t>of</a:t>
            </a:r>
            <a:r>
              <a:rPr sz="4000" b="1" spc="263">
                <a:latin typeface="Arial" pitchFamily="34" charset="0"/>
                <a:cs typeface="Arial" pitchFamily="34" charset="0"/>
              </a:rPr>
              <a:t> </a:t>
            </a:r>
            <a:r>
              <a:rPr sz="4000" b="1" spc="124">
                <a:latin typeface="Arial" pitchFamily="34" charset="0"/>
                <a:cs typeface="Arial" pitchFamily="34" charset="0"/>
              </a:rPr>
              <a:t>Trusses</a:t>
            </a:r>
            <a:endParaRPr sz="4000" b="1">
              <a:latin typeface="Arial" pitchFamily="34" charset="0"/>
              <a:cs typeface="Arial" pitchFamily="34" charset="0"/>
            </a:endParaRPr>
          </a:p>
        </p:txBody>
      </p:sp>
      <p:sp>
        <p:nvSpPr>
          <p:cNvPr id="3" name="object 3"/>
          <p:cNvSpPr txBox="1"/>
          <p:nvPr/>
        </p:nvSpPr>
        <p:spPr>
          <a:xfrm>
            <a:off x="834084" y="4964952"/>
            <a:ext cx="1875949" cy="286136"/>
          </a:xfrm>
          <a:prstGeom prst="rect">
            <a:avLst/>
          </a:prstGeom>
        </p:spPr>
        <p:txBody>
          <a:bodyPr vert="horz" wrap="square" lIns="0" tIns="9049"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71"/>
              </a:spcBef>
            </a:pPr>
            <a:r>
              <a:rPr b="1" spc="-4">
                <a:latin typeface="Calibri"/>
                <a:cs typeface="Calibri"/>
              </a:rPr>
              <a:t>Fig.:</a:t>
            </a:r>
            <a:r>
              <a:rPr b="1" spc="-19">
                <a:latin typeface="Calibri"/>
                <a:cs typeface="Calibri"/>
              </a:rPr>
              <a:t> </a:t>
            </a:r>
            <a:r>
              <a:rPr b="1" spc="-8">
                <a:latin typeface="Calibri"/>
                <a:cs typeface="Calibri"/>
              </a:rPr>
              <a:t>Simple </a:t>
            </a:r>
            <a:r>
              <a:rPr b="1" spc="-26">
                <a:latin typeface="Calibri"/>
                <a:cs typeface="Calibri"/>
              </a:rPr>
              <a:t>Truss</a:t>
            </a:r>
            <a:endParaRPr b="1">
              <a:latin typeface="Calibri"/>
              <a:cs typeface="Calibri"/>
            </a:endParaRPr>
          </a:p>
        </p:txBody>
      </p:sp>
      <p:sp>
        <p:nvSpPr>
          <p:cNvPr id="4" name="object 4"/>
          <p:cNvSpPr txBox="1"/>
          <p:nvPr/>
        </p:nvSpPr>
        <p:spPr>
          <a:xfrm>
            <a:off x="3574967" y="4964952"/>
            <a:ext cx="2344579" cy="286136"/>
          </a:xfrm>
          <a:prstGeom prst="rect">
            <a:avLst/>
          </a:prstGeom>
        </p:spPr>
        <p:txBody>
          <a:bodyPr vert="horz" wrap="square" lIns="0" tIns="9049"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71"/>
              </a:spcBef>
            </a:pPr>
            <a:r>
              <a:rPr b="1" spc="-4">
                <a:latin typeface="Calibri"/>
                <a:cs typeface="Calibri"/>
              </a:rPr>
              <a:t>Fig.:</a:t>
            </a:r>
            <a:r>
              <a:rPr b="1" spc="-11">
                <a:latin typeface="Calibri"/>
                <a:cs typeface="Calibri"/>
              </a:rPr>
              <a:t> </a:t>
            </a:r>
            <a:r>
              <a:rPr b="1" spc="-8">
                <a:latin typeface="Calibri"/>
                <a:cs typeface="Calibri"/>
              </a:rPr>
              <a:t>Compound</a:t>
            </a:r>
            <a:r>
              <a:rPr b="1" spc="11">
                <a:latin typeface="Calibri"/>
                <a:cs typeface="Calibri"/>
              </a:rPr>
              <a:t> </a:t>
            </a:r>
            <a:r>
              <a:rPr b="1" spc="-26">
                <a:latin typeface="Calibri"/>
                <a:cs typeface="Calibri"/>
              </a:rPr>
              <a:t>Truss</a:t>
            </a:r>
            <a:endParaRPr b="1">
              <a:latin typeface="Calibri"/>
              <a:cs typeface="Calibri"/>
            </a:endParaRPr>
          </a:p>
        </p:txBody>
      </p:sp>
      <p:sp>
        <p:nvSpPr>
          <p:cNvPr id="5" name="object 5"/>
          <p:cNvSpPr txBox="1"/>
          <p:nvPr/>
        </p:nvSpPr>
        <p:spPr>
          <a:xfrm>
            <a:off x="6514999" y="4964952"/>
            <a:ext cx="2086928" cy="286136"/>
          </a:xfrm>
          <a:prstGeom prst="rect">
            <a:avLst/>
          </a:prstGeom>
        </p:spPr>
        <p:txBody>
          <a:bodyPr vert="horz" wrap="square" lIns="0" tIns="9049"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71"/>
              </a:spcBef>
            </a:pPr>
            <a:r>
              <a:rPr b="1" spc="-4">
                <a:latin typeface="Calibri"/>
                <a:cs typeface="Calibri"/>
              </a:rPr>
              <a:t>Fig.:</a:t>
            </a:r>
            <a:r>
              <a:rPr b="1" spc="-19">
                <a:latin typeface="Calibri"/>
                <a:cs typeface="Calibri"/>
              </a:rPr>
              <a:t> </a:t>
            </a:r>
            <a:r>
              <a:rPr b="1" spc="-11">
                <a:latin typeface="Calibri"/>
                <a:cs typeface="Calibri"/>
              </a:rPr>
              <a:t>Complex</a:t>
            </a:r>
            <a:r>
              <a:rPr b="1" spc="-4">
                <a:latin typeface="Calibri"/>
                <a:cs typeface="Calibri"/>
              </a:rPr>
              <a:t> </a:t>
            </a:r>
            <a:r>
              <a:rPr b="1" spc="-26">
                <a:latin typeface="Calibri"/>
                <a:cs typeface="Calibri"/>
              </a:rPr>
              <a:t>Truss</a:t>
            </a:r>
            <a:endParaRPr b="1">
              <a:latin typeface="Calibri"/>
              <a:cs typeface="Calibri"/>
            </a:endParaRPr>
          </a:p>
        </p:txBody>
      </p:sp>
      <p:grpSp>
        <p:nvGrpSpPr>
          <p:cNvPr id="6" name="object 6"/>
          <p:cNvGrpSpPr/>
          <p:nvPr/>
        </p:nvGrpSpPr>
        <p:grpSpPr>
          <a:xfrm>
            <a:off x="363413" y="2362200"/>
            <a:ext cx="2968547" cy="2510457"/>
            <a:chOff x="643127" y="2461260"/>
            <a:chExt cx="3534410" cy="2982595"/>
          </a:xfrm>
        </p:grpSpPr>
        <p:pic>
          <p:nvPicPr>
            <p:cNvPr id="7" name="object 7"/>
            <p:cNvPicPr/>
            <p:nvPr/>
          </p:nvPicPr>
          <p:blipFill>
            <a:blip r:embed="rId2"/>
            <a:stretch>
              <a:fillRect/>
            </a:stretch>
          </p:blipFill>
          <p:spPr>
            <a:xfrm>
              <a:off x="643127" y="2461260"/>
              <a:ext cx="3534155" cy="2982467"/>
            </a:xfrm>
            <a:prstGeom prst="rect">
              <a:avLst/>
            </a:prstGeom>
          </p:spPr>
        </p:pic>
        <p:pic>
          <p:nvPicPr>
            <p:cNvPr id="8" name="object 8"/>
            <p:cNvPicPr/>
            <p:nvPr/>
          </p:nvPicPr>
          <p:blipFill>
            <a:blip r:embed="rId3"/>
            <a:stretch>
              <a:fillRect/>
            </a:stretch>
          </p:blipFill>
          <p:spPr>
            <a:xfrm>
              <a:off x="838199" y="2656332"/>
              <a:ext cx="2964179" cy="2412492"/>
            </a:xfrm>
            <a:prstGeom prst="rect">
              <a:avLst/>
            </a:prstGeom>
          </p:spPr>
        </p:pic>
      </p:grpSp>
      <p:grpSp>
        <p:nvGrpSpPr>
          <p:cNvPr id="9" name="object 9"/>
          <p:cNvGrpSpPr/>
          <p:nvPr/>
        </p:nvGrpSpPr>
        <p:grpSpPr>
          <a:xfrm>
            <a:off x="3186915" y="2362200"/>
            <a:ext cx="3023155" cy="2510349"/>
            <a:chOff x="4267200" y="2461260"/>
            <a:chExt cx="3906520" cy="2982595"/>
          </a:xfrm>
        </p:grpSpPr>
        <p:pic>
          <p:nvPicPr>
            <p:cNvPr id="10" name="object 10"/>
            <p:cNvPicPr/>
            <p:nvPr/>
          </p:nvPicPr>
          <p:blipFill>
            <a:blip r:embed="rId4"/>
            <a:stretch>
              <a:fillRect/>
            </a:stretch>
          </p:blipFill>
          <p:spPr>
            <a:xfrm>
              <a:off x="4267200" y="2461260"/>
              <a:ext cx="3906011" cy="2982467"/>
            </a:xfrm>
            <a:prstGeom prst="rect">
              <a:avLst/>
            </a:prstGeom>
          </p:spPr>
        </p:pic>
        <p:pic>
          <p:nvPicPr>
            <p:cNvPr id="11" name="object 11"/>
            <p:cNvPicPr/>
            <p:nvPr/>
          </p:nvPicPr>
          <p:blipFill>
            <a:blip r:embed="rId5"/>
            <a:stretch>
              <a:fillRect/>
            </a:stretch>
          </p:blipFill>
          <p:spPr>
            <a:xfrm>
              <a:off x="4462271" y="2656332"/>
              <a:ext cx="3336035" cy="2412492"/>
            </a:xfrm>
            <a:prstGeom prst="rect">
              <a:avLst/>
            </a:prstGeom>
          </p:spPr>
        </p:pic>
      </p:grpSp>
      <p:grpSp>
        <p:nvGrpSpPr>
          <p:cNvPr id="12" name="object 12"/>
          <p:cNvGrpSpPr/>
          <p:nvPr/>
        </p:nvGrpSpPr>
        <p:grpSpPr>
          <a:xfrm>
            <a:off x="6083748" y="2362200"/>
            <a:ext cx="2949786" cy="2498059"/>
            <a:chOff x="8293607" y="2461260"/>
            <a:chExt cx="3156585" cy="2982595"/>
          </a:xfrm>
        </p:grpSpPr>
        <p:pic>
          <p:nvPicPr>
            <p:cNvPr id="13" name="object 13"/>
            <p:cNvPicPr/>
            <p:nvPr/>
          </p:nvPicPr>
          <p:blipFill>
            <a:blip r:embed="rId6"/>
            <a:stretch>
              <a:fillRect/>
            </a:stretch>
          </p:blipFill>
          <p:spPr>
            <a:xfrm>
              <a:off x="8293607" y="2461260"/>
              <a:ext cx="3156204" cy="2982467"/>
            </a:xfrm>
            <a:prstGeom prst="rect">
              <a:avLst/>
            </a:prstGeom>
          </p:spPr>
        </p:pic>
        <p:pic>
          <p:nvPicPr>
            <p:cNvPr id="14" name="object 14"/>
            <p:cNvPicPr/>
            <p:nvPr/>
          </p:nvPicPr>
          <p:blipFill>
            <a:blip r:embed="rId7"/>
            <a:stretch>
              <a:fillRect/>
            </a:stretch>
          </p:blipFill>
          <p:spPr>
            <a:xfrm>
              <a:off x="8488679" y="2656332"/>
              <a:ext cx="2586228" cy="2412492"/>
            </a:xfrm>
            <a:prstGeom prst="rect">
              <a:avLst/>
            </a:prstGeom>
          </p:spPr>
        </p:pic>
      </p:grpSp>
      <p:sp>
        <p:nvSpPr>
          <p:cNvPr id="15" name="Slide Number Placeholder 14">
            <a:extLst>
              <a:ext uri="{FF2B5EF4-FFF2-40B4-BE49-F238E27FC236}">
                <a16:creationId xmlns:a16="http://schemas.microsoft.com/office/drawing/2014/main" id="{6D2487CC-4D28-C6A8-AAA5-C29F753F2427}"/>
              </a:ext>
            </a:extLst>
          </p:cNvPr>
          <p:cNvSpPr>
            <a:spLocks noGrp="1"/>
          </p:cNvSpPr>
          <p:nvPr>
            <p:ph type="sldNum" sz="quarter" idx="7"/>
          </p:nvPr>
        </p:nvSpPr>
        <p:spPr/>
        <p:txBody>
          <a:bodyPr/>
          <a:lstStyle/>
          <a:p>
            <a:fld id="{B6F15528-21DE-4FAA-801E-634DDDAF4B2B}" type="slidenum">
              <a:rPr lang="en-US" smtClean="0"/>
              <a:t>10</a:t>
            </a:fld>
            <a:endParaRPr lang="en-US"/>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Lateral-load-resisting-systems-in-buildings-pptx-8-2048.jpg"/>
          <p:cNvPicPr>
            <a:picLocks noChangeAspect="1"/>
          </p:cNvPicPr>
          <p:nvPr/>
        </p:nvPicPr>
        <p:blipFill>
          <a:blip r:embed="rId2"/>
          <a:stretch>
            <a:fillRect/>
          </a:stretch>
        </p:blipFill>
        <p:spPr>
          <a:xfrm>
            <a:off x="0" y="603898"/>
            <a:ext cx="9144000" cy="6858000"/>
          </a:xfrm>
          <a:prstGeom prst="rect">
            <a:avLst/>
          </a:prstGeom>
        </p:spPr>
      </p:pic>
      <p:sp>
        <p:nvSpPr>
          <p:cNvPr id="3" name="Slide Number Placeholder 2">
            <a:extLst>
              <a:ext uri="{FF2B5EF4-FFF2-40B4-BE49-F238E27FC236}">
                <a16:creationId xmlns:a16="http://schemas.microsoft.com/office/drawing/2014/main" id="{FB87EF61-C213-D41F-2B34-5991CC4FA646}"/>
              </a:ext>
            </a:extLst>
          </p:cNvPr>
          <p:cNvSpPr>
            <a:spLocks noGrp="1"/>
          </p:cNvSpPr>
          <p:nvPr>
            <p:ph type="sldNum" sz="quarter" idx="12"/>
          </p:nvPr>
        </p:nvSpPr>
        <p:spPr/>
        <p:txBody>
          <a:bodyPr/>
          <a:lstStyle/>
          <a:p>
            <a:fld id="{C1FF6DA9-008F-8B48-92A6-B652298478BF}" type="slidenum">
              <a:rPr lang="en-US" smtClean="0"/>
              <a:t>100</a:t>
            </a:fld>
            <a:endParaRPr lang="en-US"/>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Lateral-load-resisting-systems-in-buildings-pptx-9-2048.jpg"/>
          <p:cNvPicPr>
            <a:picLocks noChangeAspect="1"/>
          </p:cNvPicPr>
          <p:nvPr/>
        </p:nvPicPr>
        <p:blipFill>
          <a:blip r:embed="rId2"/>
          <a:stretch>
            <a:fillRect/>
          </a:stretch>
        </p:blipFill>
        <p:spPr>
          <a:xfrm>
            <a:off x="0" y="564569"/>
            <a:ext cx="9144000" cy="6858000"/>
          </a:xfrm>
          <a:prstGeom prst="rect">
            <a:avLst/>
          </a:prstGeom>
        </p:spPr>
      </p:pic>
      <p:sp>
        <p:nvSpPr>
          <p:cNvPr id="3" name="Slide Number Placeholder 2">
            <a:extLst>
              <a:ext uri="{FF2B5EF4-FFF2-40B4-BE49-F238E27FC236}">
                <a16:creationId xmlns:a16="http://schemas.microsoft.com/office/drawing/2014/main" id="{9426153D-B9F5-0C15-B16A-E6AD8C46850A}"/>
              </a:ext>
            </a:extLst>
          </p:cNvPr>
          <p:cNvSpPr>
            <a:spLocks noGrp="1"/>
          </p:cNvSpPr>
          <p:nvPr>
            <p:ph type="sldNum" sz="quarter" idx="12"/>
          </p:nvPr>
        </p:nvSpPr>
        <p:spPr/>
        <p:txBody>
          <a:bodyPr/>
          <a:lstStyle/>
          <a:p>
            <a:fld id="{C1FF6DA9-008F-8B48-92A6-B652298478BF}" type="slidenum">
              <a:rPr lang="en-US" smtClean="0"/>
              <a:t>101</a:t>
            </a:fld>
            <a:endParaRPr lang="en-US"/>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Lateral-load-resisting-systems-in-buildings-pptx-10-2048.jpg"/>
          <p:cNvPicPr>
            <a:picLocks noChangeAspect="1"/>
          </p:cNvPicPr>
          <p:nvPr/>
        </p:nvPicPr>
        <p:blipFill>
          <a:blip r:embed="rId2"/>
          <a:stretch>
            <a:fillRect/>
          </a:stretch>
        </p:blipFill>
        <p:spPr>
          <a:xfrm>
            <a:off x="0" y="574400"/>
            <a:ext cx="9144000" cy="6858000"/>
          </a:xfrm>
          <a:prstGeom prst="rect">
            <a:avLst/>
          </a:prstGeom>
        </p:spPr>
      </p:pic>
      <p:sp>
        <p:nvSpPr>
          <p:cNvPr id="3" name="Slide Number Placeholder 2">
            <a:extLst>
              <a:ext uri="{FF2B5EF4-FFF2-40B4-BE49-F238E27FC236}">
                <a16:creationId xmlns:a16="http://schemas.microsoft.com/office/drawing/2014/main" id="{35D906FD-2361-5EB7-39FF-F1DC0D48974B}"/>
              </a:ext>
            </a:extLst>
          </p:cNvPr>
          <p:cNvSpPr>
            <a:spLocks noGrp="1"/>
          </p:cNvSpPr>
          <p:nvPr>
            <p:ph type="sldNum" sz="quarter" idx="12"/>
          </p:nvPr>
        </p:nvSpPr>
        <p:spPr/>
        <p:txBody>
          <a:bodyPr/>
          <a:lstStyle/>
          <a:p>
            <a:fld id="{C1FF6DA9-008F-8B48-92A6-B652298478BF}" type="slidenum">
              <a:rPr lang="en-US" smtClean="0"/>
              <a:t>102</a:t>
            </a:fld>
            <a:endParaRPr lang="en-US"/>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Lateral-load-resisting-systems-in-buildings-pptx-11-2048.jpg"/>
          <p:cNvPicPr>
            <a:picLocks noChangeAspect="1"/>
          </p:cNvPicPr>
          <p:nvPr/>
        </p:nvPicPr>
        <p:blipFill>
          <a:blip r:embed="rId2"/>
          <a:stretch>
            <a:fillRect/>
          </a:stretch>
        </p:blipFill>
        <p:spPr>
          <a:xfrm>
            <a:off x="0" y="564569"/>
            <a:ext cx="9144000" cy="6858000"/>
          </a:xfrm>
          <a:prstGeom prst="rect">
            <a:avLst/>
          </a:prstGeom>
        </p:spPr>
      </p:pic>
      <p:sp>
        <p:nvSpPr>
          <p:cNvPr id="3" name="Slide Number Placeholder 2">
            <a:extLst>
              <a:ext uri="{FF2B5EF4-FFF2-40B4-BE49-F238E27FC236}">
                <a16:creationId xmlns:a16="http://schemas.microsoft.com/office/drawing/2014/main" id="{33B25D5B-9F7E-0635-AAD3-916B86E0E6A2}"/>
              </a:ext>
            </a:extLst>
          </p:cNvPr>
          <p:cNvSpPr>
            <a:spLocks noGrp="1"/>
          </p:cNvSpPr>
          <p:nvPr>
            <p:ph type="sldNum" sz="quarter" idx="12"/>
          </p:nvPr>
        </p:nvSpPr>
        <p:spPr/>
        <p:txBody>
          <a:bodyPr/>
          <a:lstStyle/>
          <a:p>
            <a:fld id="{C1FF6DA9-008F-8B48-92A6-B652298478BF}" type="slidenum">
              <a:rPr lang="en-US" smtClean="0"/>
              <a:t>103</a:t>
            </a:fld>
            <a:endParaRPr lang="en-US"/>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Lateral-load-resisting-systems-in-buildings-pptx-12-2048.jpg"/>
          <p:cNvPicPr>
            <a:picLocks noChangeAspect="1"/>
          </p:cNvPicPr>
          <p:nvPr/>
        </p:nvPicPr>
        <p:blipFill>
          <a:blip r:embed="rId2"/>
          <a:stretch>
            <a:fillRect/>
          </a:stretch>
        </p:blipFill>
        <p:spPr>
          <a:xfrm>
            <a:off x="0" y="564568"/>
            <a:ext cx="9144000" cy="6858000"/>
          </a:xfrm>
          <a:prstGeom prst="rect">
            <a:avLst/>
          </a:prstGeom>
        </p:spPr>
      </p:pic>
      <p:sp>
        <p:nvSpPr>
          <p:cNvPr id="3" name="Slide Number Placeholder 2">
            <a:extLst>
              <a:ext uri="{FF2B5EF4-FFF2-40B4-BE49-F238E27FC236}">
                <a16:creationId xmlns:a16="http://schemas.microsoft.com/office/drawing/2014/main" id="{EC4388DD-606B-662D-BC4B-AB07B58C31C0}"/>
              </a:ext>
            </a:extLst>
          </p:cNvPr>
          <p:cNvSpPr>
            <a:spLocks noGrp="1"/>
          </p:cNvSpPr>
          <p:nvPr>
            <p:ph type="sldNum" sz="quarter" idx="12"/>
          </p:nvPr>
        </p:nvSpPr>
        <p:spPr/>
        <p:txBody>
          <a:bodyPr/>
          <a:lstStyle/>
          <a:p>
            <a:fld id="{C1FF6DA9-008F-8B48-92A6-B652298478BF}" type="slidenum">
              <a:rPr lang="en-US" smtClean="0"/>
              <a:t>104</a:t>
            </a:fld>
            <a:endParaRPr lang="en-US"/>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Lateral-load-resisting-systems-in-buildings-pptx-13-2048.jpg"/>
          <p:cNvPicPr>
            <a:picLocks noChangeAspect="1"/>
          </p:cNvPicPr>
          <p:nvPr/>
        </p:nvPicPr>
        <p:blipFill>
          <a:blip r:embed="rId2"/>
          <a:stretch>
            <a:fillRect/>
          </a:stretch>
        </p:blipFill>
        <p:spPr>
          <a:xfrm>
            <a:off x="0" y="574400"/>
            <a:ext cx="9144000" cy="6858000"/>
          </a:xfrm>
          <a:prstGeom prst="rect">
            <a:avLst/>
          </a:prstGeom>
        </p:spPr>
      </p:pic>
      <p:sp>
        <p:nvSpPr>
          <p:cNvPr id="3" name="Slide Number Placeholder 2">
            <a:extLst>
              <a:ext uri="{FF2B5EF4-FFF2-40B4-BE49-F238E27FC236}">
                <a16:creationId xmlns:a16="http://schemas.microsoft.com/office/drawing/2014/main" id="{43D09D6A-BBCC-B005-0808-A6306CDA15ED}"/>
              </a:ext>
            </a:extLst>
          </p:cNvPr>
          <p:cNvSpPr>
            <a:spLocks noGrp="1"/>
          </p:cNvSpPr>
          <p:nvPr>
            <p:ph type="sldNum" sz="quarter" idx="12"/>
          </p:nvPr>
        </p:nvSpPr>
        <p:spPr/>
        <p:txBody>
          <a:bodyPr/>
          <a:lstStyle/>
          <a:p>
            <a:fld id="{C1FF6DA9-008F-8B48-92A6-B652298478BF}" type="slidenum">
              <a:rPr lang="en-US" smtClean="0"/>
              <a:t>105</a:t>
            </a:fld>
            <a:endParaRPr lang="en-US"/>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Lateral-load-resisting-systems-in-buildings-pptx-14-2048.jpg"/>
          <p:cNvPicPr>
            <a:picLocks noChangeAspect="1"/>
          </p:cNvPicPr>
          <p:nvPr/>
        </p:nvPicPr>
        <p:blipFill>
          <a:blip r:embed="rId2"/>
          <a:stretch>
            <a:fillRect/>
          </a:stretch>
        </p:blipFill>
        <p:spPr>
          <a:xfrm>
            <a:off x="0" y="594065"/>
            <a:ext cx="9144000" cy="6858000"/>
          </a:xfrm>
          <a:prstGeom prst="rect">
            <a:avLst/>
          </a:prstGeom>
        </p:spPr>
      </p:pic>
      <p:sp>
        <p:nvSpPr>
          <p:cNvPr id="3" name="Slide Number Placeholder 2">
            <a:extLst>
              <a:ext uri="{FF2B5EF4-FFF2-40B4-BE49-F238E27FC236}">
                <a16:creationId xmlns:a16="http://schemas.microsoft.com/office/drawing/2014/main" id="{C6FAD100-87B0-9B94-9A42-37F83B38ADEF}"/>
              </a:ext>
            </a:extLst>
          </p:cNvPr>
          <p:cNvSpPr>
            <a:spLocks noGrp="1"/>
          </p:cNvSpPr>
          <p:nvPr>
            <p:ph type="sldNum" sz="quarter" idx="12"/>
          </p:nvPr>
        </p:nvSpPr>
        <p:spPr/>
        <p:txBody>
          <a:bodyPr/>
          <a:lstStyle/>
          <a:p>
            <a:fld id="{C1FF6DA9-008F-8B48-92A6-B652298478BF}" type="slidenum">
              <a:rPr lang="en-US" smtClean="0"/>
              <a:t>106</a:t>
            </a:fld>
            <a:endParaRPr lang="en-US"/>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Lateral-load-resisting-systems-in-buildings-pptx-15-2048.jpg"/>
          <p:cNvPicPr>
            <a:picLocks noChangeAspect="1"/>
          </p:cNvPicPr>
          <p:nvPr/>
        </p:nvPicPr>
        <p:blipFill>
          <a:blip r:embed="rId2"/>
          <a:stretch>
            <a:fillRect/>
          </a:stretch>
        </p:blipFill>
        <p:spPr>
          <a:xfrm>
            <a:off x="0" y="574401"/>
            <a:ext cx="9144000" cy="6858000"/>
          </a:xfrm>
          <a:prstGeom prst="rect">
            <a:avLst/>
          </a:prstGeom>
        </p:spPr>
      </p:pic>
      <p:sp>
        <p:nvSpPr>
          <p:cNvPr id="3" name="Slide Number Placeholder 2">
            <a:extLst>
              <a:ext uri="{FF2B5EF4-FFF2-40B4-BE49-F238E27FC236}">
                <a16:creationId xmlns:a16="http://schemas.microsoft.com/office/drawing/2014/main" id="{E326D69D-DF1B-509B-DDCE-E3B8C6011E4C}"/>
              </a:ext>
            </a:extLst>
          </p:cNvPr>
          <p:cNvSpPr>
            <a:spLocks noGrp="1"/>
          </p:cNvSpPr>
          <p:nvPr>
            <p:ph type="sldNum" sz="quarter" idx="12"/>
          </p:nvPr>
        </p:nvSpPr>
        <p:spPr/>
        <p:txBody>
          <a:bodyPr/>
          <a:lstStyle/>
          <a:p>
            <a:fld id="{C1FF6DA9-008F-8B48-92A6-B652298478BF}" type="slidenum">
              <a:rPr lang="en-US" smtClean="0"/>
              <a:t>107</a:t>
            </a:fld>
            <a:endParaRPr lang="en-US"/>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Lateral-load-resisting-systems-in-buildings-pptx-16-2048.jpg"/>
          <p:cNvPicPr>
            <a:picLocks noChangeAspect="1"/>
          </p:cNvPicPr>
          <p:nvPr/>
        </p:nvPicPr>
        <p:blipFill>
          <a:blip r:embed="rId2"/>
          <a:stretch>
            <a:fillRect/>
          </a:stretch>
        </p:blipFill>
        <p:spPr>
          <a:xfrm>
            <a:off x="0" y="554736"/>
            <a:ext cx="9144000" cy="6858000"/>
          </a:xfrm>
          <a:prstGeom prst="rect">
            <a:avLst/>
          </a:prstGeom>
        </p:spPr>
      </p:pic>
      <p:sp>
        <p:nvSpPr>
          <p:cNvPr id="3" name="Slide Number Placeholder 2">
            <a:extLst>
              <a:ext uri="{FF2B5EF4-FFF2-40B4-BE49-F238E27FC236}">
                <a16:creationId xmlns:a16="http://schemas.microsoft.com/office/drawing/2014/main" id="{33DB0A24-E1D4-4AD4-048A-3A3284051531}"/>
              </a:ext>
            </a:extLst>
          </p:cNvPr>
          <p:cNvSpPr>
            <a:spLocks noGrp="1"/>
          </p:cNvSpPr>
          <p:nvPr>
            <p:ph type="sldNum" sz="quarter" idx="12"/>
          </p:nvPr>
        </p:nvSpPr>
        <p:spPr/>
        <p:txBody>
          <a:bodyPr/>
          <a:lstStyle/>
          <a:p>
            <a:fld id="{C1FF6DA9-008F-8B48-92A6-B652298478BF}" type="slidenum">
              <a:rPr lang="en-US" smtClean="0"/>
              <a:t>108</a:t>
            </a:fld>
            <a:endParaRPr lang="en-US"/>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Lateral-load-resisting-systems-in-buildings-pptx-17-2048.jpg"/>
          <p:cNvPicPr>
            <a:picLocks noChangeAspect="1"/>
          </p:cNvPicPr>
          <p:nvPr/>
        </p:nvPicPr>
        <p:blipFill>
          <a:blip r:embed="rId2"/>
          <a:stretch>
            <a:fillRect/>
          </a:stretch>
        </p:blipFill>
        <p:spPr>
          <a:xfrm>
            <a:off x="0" y="554736"/>
            <a:ext cx="9144000" cy="6858000"/>
          </a:xfrm>
          <a:prstGeom prst="rect">
            <a:avLst/>
          </a:prstGeom>
        </p:spPr>
      </p:pic>
      <p:sp>
        <p:nvSpPr>
          <p:cNvPr id="3" name="Slide Number Placeholder 2">
            <a:extLst>
              <a:ext uri="{FF2B5EF4-FFF2-40B4-BE49-F238E27FC236}">
                <a16:creationId xmlns:a16="http://schemas.microsoft.com/office/drawing/2014/main" id="{AEFC985A-3BD2-962E-B996-2DC75C8EAD60}"/>
              </a:ext>
            </a:extLst>
          </p:cNvPr>
          <p:cNvSpPr>
            <a:spLocks noGrp="1"/>
          </p:cNvSpPr>
          <p:nvPr>
            <p:ph type="sldNum" sz="quarter" idx="12"/>
          </p:nvPr>
        </p:nvSpPr>
        <p:spPr/>
        <p:txBody>
          <a:bodyPr/>
          <a:lstStyle/>
          <a:p>
            <a:fld id="{C1FF6DA9-008F-8B48-92A6-B652298478BF}" type="slidenum">
              <a:rPr lang="en-US" smtClean="0"/>
              <a:t>109</a:t>
            </a:fld>
            <a:endParaRPr lang="en-US"/>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36325" y="685800"/>
            <a:ext cx="6189154" cy="625652"/>
          </a:xfrm>
          <a:prstGeom prst="rect">
            <a:avLst/>
          </a:prstGeom>
        </p:spPr>
        <p:txBody>
          <a:bodyPr vert="horz" wrap="square" lIns="0" tIns="10001" rIns="0" bIns="0" rtlCol="0">
            <a:spAutoFit/>
          </a:bodyPr>
          <a:lstStyle/>
          <a:p>
            <a:pPr marL="9525">
              <a:spcBef>
                <a:spcPts val="79"/>
              </a:spcBef>
            </a:pPr>
            <a:r>
              <a:rPr sz="4000" b="1" spc="109">
                <a:latin typeface="Arial" pitchFamily="34" charset="0"/>
                <a:cs typeface="Arial" pitchFamily="34" charset="0"/>
              </a:rPr>
              <a:t>Types</a:t>
            </a:r>
            <a:r>
              <a:rPr sz="4000" b="1" spc="-101">
                <a:latin typeface="Arial" pitchFamily="34" charset="0"/>
                <a:cs typeface="Arial" pitchFamily="34" charset="0"/>
              </a:rPr>
              <a:t> </a:t>
            </a:r>
            <a:r>
              <a:rPr sz="4000" b="1" spc="169">
                <a:latin typeface="Arial" pitchFamily="34" charset="0"/>
                <a:cs typeface="Arial" pitchFamily="34" charset="0"/>
              </a:rPr>
              <a:t>of</a:t>
            </a:r>
            <a:r>
              <a:rPr sz="4000" b="1" spc="255">
                <a:latin typeface="Arial" pitchFamily="34" charset="0"/>
                <a:cs typeface="Arial" pitchFamily="34" charset="0"/>
              </a:rPr>
              <a:t> </a:t>
            </a:r>
            <a:r>
              <a:rPr sz="4000" b="1" spc="101">
                <a:latin typeface="Arial" pitchFamily="34" charset="0"/>
                <a:cs typeface="Arial" pitchFamily="34" charset="0"/>
              </a:rPr>
              <a:t>Roof</a:t>
            </a:r>
            <a:r>
              <a:rPr sz="4000" b="1" spc="263">
                <a:latin typeface="Arial" pitchFamily="34" charset="0"/>
                <a:cs typeface="Arial" pitchFamily="34" charset="0"/>
              </a:rPr>
              <a:t> </a:t>
            </a:r>
            <a:r>
              <a:rPr sz="4000" b="1" spc="124">
                <a:latin typeface="Arial" pitchFamily="34" charset="0"/>
                <a:cs typeface="Arial" pitchFamily="34" charset="0"/>
              </a:rPr>
              <a:t>Trusses</a:t>
            </a:r>
            <a:endParaRPr sz="4000" b="1">
              <a:latin typeface="Arial" pitchFamily="34" charset="0"/>
              <a:cs typeface="Arial" pitchFamily="34" charset="0"/>
            </a:endParaRPr>
          </a:p>
        </p:txBody>
      </p:sp>
      <p:sp>
        <p:nvSpPr>
          <p:cNvPr id="3" name="object 3"/>
          <p:cNvSpPr txBox="1"/>
          <p:nvPr/>
        </p:nvSpPr>
        <p:spPr>
          <a:xfrm>
            <a:off x="1679080" y="5101521"/>
            <a:ext cx="1667351" cy="286136"/>
          </a:xfrm>
          <a:prstGeom prst="rect">
            <a:avLst/>
          </a:prstGeom>
        </p:spPr>
        <p:txBody>
          <a:bodyPr vert="horz" wrap="square" lIns="0" tIns="9049"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71"/>
              </a:spcBef>
            </a:pPr>
            <a:r>
              <a:rPr b="1" spc="-4">
                <a:latin typeface="Calibri"/>
                <a:cs typeface="Calibri"/>
              </a:rPr>
              <a:t>Fig.:</a:t>
            </a:r>
            <a:r>
              <a:rPr b="1" spc="-38">
                <a:latin typeface="Calibri"/>
                <a:cs typeface="Calibri"/>
              </a:rPr>
              <a:t> </a:t>
            </a:r>
            <a:r>
              <a:rPr b="1" spc="-23">
                <a:latin typeface="Calibri"/>
                <a:cs typeface="Calibri"/>
              </a:rPr>
              <a:t>Pratt</a:t>
            </a:r>
            <a:r>
              <a:rPr b="1" spc="-19">
                <a:latin typeface="Calibri"/>
                <a:cs typeface="Calibri"/>
              </a:rPr>
              <a:t> </a:t>
            </a:r>
            <a:r>
              <a:rPr b="1" spc="-30">
                <a:latin typeface="Calibri"/>
                <a:cs typeface="Calibri"/>
              </a:rPr>
              <a:t>Truss</a:t>
            </a:r>
            <a:endParaRPr b="1">
              <a:latin typeface="Calibri"/>
              <a:cs typeface="Calibri"/>
            </a:endParaRPr>
          </a:p>
        </p:txBody>
      </p:sp>
      <p:sp>
        <p:nvSpPr>
          <p:cNvPr id="4" name="object 4"/>
          <p:cNvSpPr txBox="1"/>
          <p:nvPr/>
        </p:nvSpPr>
        <p:spPr>
          <a:xfrm>
            <a:off x="5957386" y="5101521"/>
            <a:ext cx="1769269" cy="286136"/>
          </a:xfrm>
          <a:prstGeom prst="rect">
            <a:avLst/>
          </a:prstGeom>
        </p:spPr>
        <p:txBody>
          <a:bodyPr vert="horz" wrap="square" lIns="0" tIns="9049"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71"/>
              </a:spcBef>
            </a:pPr>
            <a:r>
              <a:rPr b="1" spc="-4">
                <a:latin typeface="Calibri"/>
                <a:cs typeface="Calibri"/>
              </a:rPr>
              <a:t>Fig.:</a:t>
            </a:r>
            <a:r>
              <a:rPr b="1" spc="-26">
                <a:latin typeface="Calibri"/>
                <a:cs typeface="Calibri"/>
              </a:rPr>
              <a:t> </a:t>
            </a:r>
            <a:r>
              <a:rPr b="1" spc="-11">
                <a:latin typeface="Calibri"/>
                <a:cs typeface="Calibri"/>
              </a:rPr>
              <a:t>Howe</a:t>
            </a:r>
            <a:r>
              <a:rPr b="1" spc="-26">
                <a:latin typeface="Calibri"/>
                <a:cs typeface="Calibri"/>
              </a:rPr>
              <a:t> </a:t>
            </a:r>
            <a:r>
              <a:rPr b="1" spc="-30">
                <a:latin typeface="Calibri"/>
                <a:cs typeface="Calibri"/>
              </a:rPr>
              <a:t>Truss</a:t>
            </a:r>
            <a:endParaRPr b="1">
              <a:latin typeface="Calibri"/>
              <a:cs typeface="Calibri"/>
            </a:endParaRPr>
          </a:p>
        </p:txBody>
      </p:sp>
      <p:grpSp>
        <p:nvGrpSpPr>
          <p:cNvPr id="5" name="object 5"/>
          <p:cNvGrpSpPr/>
          <p:nvPr/>
        </p:nvGrpSpPr>
        <p:grpSpPr>
          <a:xfrm>
            <a:off x="482345" y="1981201"/>
            <a:ext cx="4201328" cy="3066478"/>
            <a:chOff x="643127" y="1877567"/>
            <a:chExt cx="5392420" cy="3709670"/>
          </a:xfrm>
        </p:grpSpPr>
        <p:pic>
          <p:nvPicPr>
            <p:cNvPr id="6" name="object 6"/>
            <p:cNvPicPr/>
            <p:nvPr/>
          </p:nvPicPr>
          <p:blipFill>
            <a:blip r:embed="rId2"/>
            <a:stretch>
              <a:fillRect/>
            </a:stretch>
          </p:blipFill>
          <p:spPr>
            <a:xfrm>
              <a:off x="643127" y="1877567"/>
              <a:ext cx="5391912" cy="3709416"/>
            </a:xfrm>
            <a:prstGeom prst="rect">
              <a:avLst/>
            </a:prstGeom>
          </p:spPr>
        </p:pic>
        <p:pic>
          <p:nvPicPr>
            <p:cNvPr id="7" name="object 7"/>
            <p:cNvPicPr/>
            <p:nvPr/>
          </p:nvPicPr>
          <p:blipFill>
            <a:blip r:embed="rId3"/>
            <a:stretch>
              <a:fillRect/>
            </a:stretch>
          </p:blipFill>
          <p:spPr>
            <a:xfrm>
              <a:off x="838199" y="2072639"/>
              <a:ext cx="4821936" cy="3139439"/>
            </a:xfrm>
            <a:prstGeom prst="rect">
              <a:avLst/>
            </a:prstGeom>
          </p:spPr>
        </p:pic>
      </p:grpSp>
      <p:grpSp>
        <p:nvGrpSpPr>
          <p:cNvPr id="8" name="object 8"/>
          <p:cNvGrpSpPr/>
          <p:nvPr/>
        </p:nvGrpSpPr>
        <p:grpSpPr>
          <a:xfrm>
            <a:off x="4784598" y="1981202"/>
            <a:ext cx="4011930" cy="3124570"/>
            <a:chOff x="6379464" y="1877555"/>
            <a:chExt cx="5349240" cy="3787140"/>
          </a:xfrm>
        </p:grpSpPr>
        <p:pic>
          <p:nvPicPr>
            <p:cNvPr id="9" name="object 9"/>
            <p:cNvPicPr/>
            <p:nvPr/>
          </p:nvPicPr>
          <p:blipFill>
            <a:blip r:embed="rId4"/>
            <a:stretch>
              <a:fillRect/>
            </a:stretch>
          </p:blipFill>
          <p:spPr>
            <a:xfrm>
              <a:off x="6379464" y="1877555"/>
              <a:ext cx="5349240" cy="3787140"/>
            </a:xfrm>
            <a:prstGeom prst="rect">
              <a:avLst/>
            </a:prstGeom>
          </p:spPr>
        </p:pic>
        <p:pic>
          <p:nvPicPr>
            <p:cNvPr id="10" name="object 10"/>
            <p:cNvPicPr/>
            <p:nvPr/>
          </p:nvPicPr>
          <p:blipFill>
            <a:blip r:embed="rId5"/>
            <a:stretch>
              <a:fillRect/>
            </a:stretch>
          </p:blipFill>
          <p:spPr>
            <a:xfrm>
              <a:off x="6574536" y="2072640"/>
              <a:ext cx="4779264" cy="3217164"/>
            </a:xfrm>
            <a:prstGeom prst="rect">
              <a:avLst/>
            </a:prstGeom>
          </p:spPr>
        </p:pic>
      </p:grpSp>
      <p:sp>
        <p:nvSpPr>
          <p:cNvPr id="11" name="Slide Number Placeholder 10">
            <a:extLst>
              <a:ext uri="{FF2B5EF4-FFF2-40B4-BE49-F238E27FC236}">
                <a16:creationId xmlns:a16="http://schemas.microsoft.com/office/drawing/2014/main" id="{DF49AEE5-FF11-C8D8-1AD6-6C779EC056C8}"/>
              </a:ext>
            </a:extLst>
          </p:cNvPr>
          <p:cNvSpPr>
            <a:spLocks noGrp="1"/>
          </p:cNvSpPr>
          <p:nvPr>
            <p:ph type="sldNum" sz="quarter" idx="7"/>
          </p:nvPr>
        </p:nvSpPr>
        <p:spPr/>
        <p:txBody>
          <a:bodyPr/>
          <a:lstStyle/>
          <a:p>
            <a:fld id="{B6F15528-21DE-4FAA-801E-634DDDAF4B2B}" type="slidenum">
              <a:rPr lang="en-US" smtClean="0"/>
              <a:t>11</a:t>
            </a:fld>
            <a:endParaRPr lang="en-US"/>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Lateral-load-resisting-systems-in-buildings-pptx-18-2048.jpg"/>
          <p:cNvPicPr>
            <a:picLocks noChangeAspect="1"/>
          </p:cNvPicPr>
          <p:nvPr/>
        </p:nvPicPr>
        <p:blipFill>
          <a:blip r:embed="rId2"/>
          <a:stretch>
            <a:fillRect/>
          </a:stretch>
        </p:blipFill>
        <p:spPr>
          <a:xfrm>
            <a:off x="0" y="574401"/>
            <a:ext cx="9144000" cy="6858000"/>
          </a:xfrm>
          <a:prstGeom prst="rect">
            <a:avLst/>
          </a:prstGeom>
        </p:spPr>
      </p:pic>
      <p:sp>
        <p:nvSpPr>
          <p:cNvPr id="3" name="Slide Number Placeholder 2">
            <a:extLst>
              <a:ext uri="{FF2B5EF4-FFF2-40B4-BE49-F238E27FC236}">
                <a16:creationId xmlns:a16="http://schemas.microsoft.com/office/drawing/2014/main" id="{DF2CA252-7CA7-24BC-0A73-B53D3A9B1D5E}"/>
              </a:ext>
            </a:extLst>
          </p:cNvPr>
          <p:cNvSpPr>
            <a:spLocks noGrp="1"/>
          </p:cNvSpPr>
          <p:nvPr>
            <p:ph type="sldNum" sz="quarter" idx="12"/>
          </p:nvPr>
        </p:nvSpPr>
        <p:spPr/>
        <p:txBody>
          <a:bodyPr/>
          <a:lstStyle/>
          <a:p>
            <a:fld id="{C1FF6DA9-008F-8B48-92A6-B652298478BF}" type="slidenum">
              <a:rPr lang="en-US" smtClean="0"/>
              <a:t>110</a:t>
            </a:fld>
            <a:endParaRPr lang="en-US"/>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Lateral-load-resisting-systems-in-buildings-pptx-19-2048.jpg"/>
          <p:cNvPicPr>
            <a:picLocks noChangeAspect="1"/>
          </p:cNvPicPr>
          <p:nvPr/>
        </p:nvPicPr>
        <p:blipFill>
          <a:blip r:embed="rId2"/>
          <a:stretch>
            <a:fillRect/>
          </a:stretch>
        </p:blipFill>
        <p:spPr>
          <a:xfrm>
            <a:off x="0" y="564568"/>
            <a:ext cx="9144000" cy="6858000"/>
          </a:xfrm>
          <a:prstGeom prst="rect">
            <a:avLst/>
          </a:prstGeom>
        </p:spPr>
      </p:pic>
      <p:sp>
        <p:nvSpPr>
          <p:cNvPr id="3" name="Slide Number Placeholder 2">
            <a:extLst>
              <a:ext uri="{FF2B5EF4-FFF2-40B4-BE49-F238E27FC236}">
                <a16:creationId xmlns:a16="http://schemas.microsoft.com/office/drawing/2014/main" id="{F12CA01E-2D82-2B81-9C40-BFA17794CD39}"/>
              </a:ext>
            </a:extLst>
          </p:cNvPr>
          <p:cNvSpPr>
            <a:spLocks noGrp="1"/>
          </p:cNvSpPr>
          <p:nvPr>
            <p:ph type="sldNum" sz="quarter" idx="12"/>
          </p:nvPr>
        </p:nvSpPr>
        <p:spPr/>
        <p:txBody>
          <a:bodyPr/>
          <a:lstStyle/>
          <a:p>
            <a:fld id="{C1FF6DA9-008F-8B48-92A6-B652298478BF}" type="slidenum">
              <a:rPr lang="en-US" smtClean="0"/>
              <a:t>111</a:t>
            </a:fld>
            <a:endParaRPr lang="en-US"/>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Lateral-load-resisting-systems-in-buildings-pptx-20-2048.jpg"/>
          <p:cNvPicPr>
            <a:picLocks noChangeAspect="1"/>
          </p:cNvPicPr>
          <p:nvPr/>
        </p:nvPicPr>
        <p:blipFill>
          <a:blip r:embed="rId2"/>
          <a:stretch>
            <a:fillRect/>
          </a:stretch>
        </p:blipFill>
        <p:spPr>
          <a:xfrm>
            <a:off x="0" y="574401"/>
            <a:ext cx="9144000" cy="6858000"/>
          </a:xfrm>
          <a:prstGeom prst="rect">
            <a:avLst/>
          </a:prstGeom>
        </p:spPr>
      </p:pic>
      <p:sp>
        <p:nvSpPr>
          <p:cNvPr id="3" name="Slide Number Placeholder 2">
            <a:extLst>
              <a:ext uri="{FF2B5EF4-FFF2-40B4-BE49-F238E27FC236}">
                <a16:creationId xmlns:a16="http://schemas.microsoft.com/office/drawing/2014/main" id="{88342C49-F89B-21F1-161F-72ADB63078D2}"/>
              </a:ext>
            </a:extLst>
          </p:cNvPr>
          <p:cNvSpPr>
            <a:spLocks noGrp="1"/>
          </p:cNvSpPr>
          <p:nvPr>
            <p:ph type="sldNum" sz="quarter" idx="12"/>
          </p:nvPr>
        </p:nvSpPr>
        <p:spPr/>
        <p:txBody>
          <a:bodyPr/>
          <a:lstStyle/>
          <a:p>
            <a:fld id="{C1FF6DA9-008F-8B48-92A6-B652298478BF}" type="slidenum">
              <a:rPr lang="en-US" smtClean="0"/>
              <a:t>112</a:t>
            </a:fld>
            <a:endParaRPr lang="en-US"/>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Lateral-load-resisting-systems-in-buildings-pptx-21-2048.jpg"/>
          <p:cNvPicPr>
            <a:picLocks noChangeAspect="1"/>
          </p:cNvPicPr>
          <p:nvPr/>
        </p:nvPicPr>
        <p:blipFill>
          <a:blip r:embed="rId2"/>
          <a:stretch>
            <a:fillRect/>
          </a:stretch>
        </p:blipFill>
        <p:spPr>
          <a:xfrm>
            <a:off x="0" y="574400"/>
            <a:ext cx="9144000" cy="6858000"/>
          </a:xfrm>
          <a:prstGeom prst="rect">
            <a:avLst/>
          </a:prstGeom>
        </p:spPr>
      </p:pic>
      <p:sp>
        <p:nvSpPr>
          <p:cNvPr id="3" name="Slide Number Placeholder 2">
            <a:extLst>
              <a:ext uri="{FF2B5EF4-FFF2-40B4-BE49-F238E27FC236}">
                <a16:creationId xmlns:a16="http://schemas.microsoft.com/office/drawing/2014/main" id="{6D524188-64D5-03C9-61B4-704D90AD529E}"/>
              </a:ext>
            </a:extLst>
          </p:cNvPr>
          <p:cNvSpPr>
            <a:spLocks noGrp="1"/>
          </p:cNvSpPr>
          <p:nvPr>
            <p:ph type="sldNum" sz="quarter" idx="12"/>
          </p:nvPr>
        </p:nvSpPr>
        <p:spPr/>
        <p:txBody>
          <a:bodyPr/>
          <a:lstStyle/>
          <a:p>
            <a:fld id="{C1FF6DA9-008F-8B48-92A6-B652298478BF}" type="slidenum">
              <a:rPr lang="en-US" smtClean="0"/>
              <a:t>113</a:t>
            </a:fld>
            <a:endParaRPr lang="en-US"/>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Lateral-load-resisting-systems-in-buildings-pptx-22-2048.jpg"/>
          <p:cNvPicPr>
            <a:picLocks noChangeAspect="1"/>
          </p:cNvPicPr>
          <p:nvPr/>
        </p:nvPicPr>
        <p:blipFill>
          <a:blip r:embed="rId2"/>
          <a:stretch>
            <a:fillRect/>
          </a:stretch>
        </p:blipFill>
        <p:spPr>
          <a:xfrm>
            <a:off x="0" y="584232"/>
            <a:ext cx="9144000" cy="6858000"/>
          </a:xfrm>
          <a:prstGeom prst="rect">
            <a:avLst/>
          </a:prstGeom>
        </p:spPr>
      </p:pic>
      <p:sp>
        <p:nvSpPr>
          <p:cNvPr id="3" name="Slide Number Placeholder 2">
            <a:extLst>
              <a:ext uri="{FF2B5EF4-FFF2-40B4-BE49-F238E27FC236}">
                <a16:creationId xmlns:a16="http://schemas.microsoft.com/office/drawing/2014/main" id="{BF26D782-C69D-5AC4-2647-C62EB819FE35}"/>
              </a:ext>
            </a:extLst>
          </p:cNvPr>
          <p:cNvSpPr>
            <a:spLocks noGrp="1"/>
          </p:cNvSpPr>
          <p:nvPr>
            <p:ph type="sldNum" sz="quarter" idx="12"/>
          </p:nvPr>
        </p:nvSpPr>
        <p:spPr/>
        <p:txBody>
          <a:bodyPr/>
          <a:lstStyle/>
          <a:p>
            <a:fld id="{C1FF6DA9-008F-8B48-92A6-B652298478BF}" type="slidenum">
              <a:rPr lang="en-US" smtClean="0"/>
              <a:t>114</a:t>
            </a:fld>
            <a:endParaRPr lang="en-US"/>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Lateral-load-resisting-systems-in-buildings-pptx-23-2048.jpg"/>
          <p:cNvPicPr>
            <a:picLocks noChangeAspect="1"/>
          </p:cNvPicPr>
          <p:nvPr/>
        </p:nvPicPr>
        <p:blipFill>
          <a:blip r:embed="rId2"/>
          <a:stretch>
            <a:fillRect/>
          </a:stretch>
        </p:blipFill>
        <p:spPr>
          <a:xfrm>
            <a:off x="0" y="584233"/>
            <a:ext cx="9144000" cy="6858000"/>
          </a:xfrm>
          <a:prstGeom prst="rect">
            <a:avLst/>
          </a:prstGeom>
        </p:spPr>
      </p:pic>
      <p:sp>
        <p:nvSpPr>
          <p:cNvPr id="3" name="Slide Number Placeholder 2">
            <a:extLst>
              <a:ext uri="{FF2B5EF4-FFF2-40B4-BE49-F238E27FC236}">
                <a16:creationId xmlns:a16="http://schemas.microsoft.com/office/drawing/2014/main" id="{72669A4F-008A-9902-F34B-A7D7B70B79B1}"/>
              </a:ext>
            </a:extLst>
          </p:cNvPr>
          <p:cNvSpPr>
            <a:spLocks noGrp="1"/>
          </p:cNvSpPr>
          <p:nvPr>
            <p:ph type="sldNum" sz="quarter" idx="12"/>
          </p:nvPr>
        </p:nvSpPr>
        <p:spPr/>
        <p:txBody>
          <a:bodyPr/>
          <a:lstStyle/>
          <a:p>
            <a:fld id="{C1FF6DA9-008F-8B48-92A6-B652298478BF}" type="slidenum">
              <a:rPr lang="en-US" smtClean="0"/>
              <a:t>115</a:t>
            </a:fld>
            <a:endParaRPr lang="en-US"/>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Lateral-load-resisting-systems-in-buildings-pptx-24-2048.jpg"/>
          <p:cNvPicPr>
            <a:picLocks noChangeAspect="1"/>
          </p:cNvPicPr>
          <p:nvPr/>
        </p:nvPicPr>
        <p:blipFill>
          <a:blip r:embed="rId2"/>
          <a:stretch>
            <a:fillRect/>
          </a:stretch>
        </p:blipFill>
        <p:spPr>
          <a:xfrm>
            <a:off x="0" y="574400"/>
            <a:ext cx="9144000" cy="6858000"/>
          </a:xfrm>
          <a:prstGeom prst="rect">
            <a:avLst/>
          </a:prstGeom>
        </p:spPr>
      </p:pic>
      <p:sp>
        <p:nvSpPr>
          <p:cNvPr id="3" name="Slide Number Placeholder 2">
            <a:extLst>
              <a:ext uri="{FF2B5EF4-FFF2-40B4-BE49-F238E27FC236}">
                <a16:creationId xmlns:a16="http://schemas.microsoft.com/office/drawing/2014/main" id="{7254F7AE-721B-4C62-764A-516B07C13D29}"/>
              </a:ext>
            </a:extLst>
          </p:cNvPr>
          <p:cNvSpPr>
            <a:spLocks noGrp="1"/>
          </p:cNvSpPr>
          <p:nvPr>
            <p:ph type="sldNum" sz="quarter" idx="12"/>
          </p:nvPr>
        </p:nvSpPr>
        <p:spPr/>
        <p:txBody>
          <a:bodyPr/>
          <a:lstStyle/>
          <a:p>
            <a:fld id="{C1FF6DA9-008F-8B48-92A6-B652298478BF}" type="slidenum">
              <a:rPr lang="en-US" smtClean="0"/>
              <a:t>116</a:t>
            </a:fld>
            <a:endParaRPr lang="en-US"/>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473055" y="5107265"/>
            <a:ext cx="2032145" cy="286617"/>
          </a:xfrm>
          <a:prstGeom prst="rect">
            <a:avLst/>
          </a:prstGeom>
        </p:spPr>
        <p:txBody>
          <a:bodyPr vert="horz" wrap="square" lIns="0" tIns="952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75"/>
              </a:spcBef>
            </a:pPr>
            <a:r>
              <a:rPr b="1" spc="-4">
                <a:latin typeface="Calibri"/>
                <a:cs typeface="Calibri"/>
              </a:rPr>
              <a:t>Fig.:</a:t>
            </a:r>
            <a:r>
              <a:rPr b="1" spc="-45">
                <a:latin typeface="Calibri"/>
                <a:cs typeface="Calibri"/>
              </a:rPr>
              <a:t> </a:t>
            </a:r>
            <a:r>
              <a:rPr b="1" spc="-4">
                <a:latin typeface="Calibri"/>
                <a:cs typeface="Calibri"/>
              </a:rPr>
              <a:t>Bow</a:t>
            </a:r>
            <a:r>
              <a:rPr b="1" spc="-30">
                <a:latin typeface="Calibri"/>
                <a:cs typeface="Calibri"/>
              </a:rPr>
              <a:t> </a:t>
            </a:r>
            <a:r>
              <a:rPr b="1" spc="-4">
                <a:latin typeface="Calibri"/>
                <a:cs typeface="Calibri"/>
              </a:rPr>
              <a:t>String</a:t>
            </a:r>
            <a:r>
              <a:rPr b="1" spc="-34">
                <a:latin typeface="Calibri"/>
                <a:cs typeface="Calibri"/>
              </a:rPr>
              <a:t> </a:t>
            </a:r>
            <a:r>
              <a:rPr b="1" spc="-23">
                <a:latin typeface="Calibri"/>
                <a:cs typeface="Calibri"/>
              </a:rPr>
              <a:t>Truss</a:t>
            </a:r>
            <a:endParaRPr b="1">
              <a:latin typeface="Calibri"/>
              <a:cs typeface="Calibri"/>
            </a:endParaRPr>
          </a:p>
        </p:txBody>
      </p:sp>
      <p:sp>
        <p:nvSpPr>
          <p:cNvPr id="4" name="object 4"/>
          <p:cNvSpPr txBox="1"/>
          <p:nvPr/>
        </p:nvSpPr>
        <p:spPr>
          <a:xfrm>
            <a:off x="5233605" y="5062170"/>
            <a:ext cx="2861309" cy="286617"/>
          </a:xfrm>
          <a:prstGeom prst="rect">
            <a:avLst/>
          </a:prstGeom>
        </p:spPr>
        <p:txBody>
          <a:bodyPr vert="horz" wrap="square" lIns="0" tIns="952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75"/>
              </a:spcBef>
            </a:pPr>
            <a:r>
              <a:rPr b="1" spc="-8">
                <a:latin typeface="Calibri"/>
                <a:cs typeface="Calibri"/>
              </a:rPr>
              <a:t>Fig.:</a:t>
            </a:r>
            <a:r>
              <a:rPr b="1" spc="-26">
                <a:latin typeface="Calibri"/>
                <a:cs typeface="Calibri"/>
              </a:rPr>
              <a:t> </a:t>
            </a:r>
            <a:r>
              <a:rPr b="1" spc="-4">
                <a:latin typeface="Calibri"/>
                <a:cs typeface="Calibri"/>
              </a:rPr>
              <a:t>Three-Hinged</a:t>
            </a:r>
            <a:r>
              <a:rPr b="1" spc="8">
                <a:latin typeface="Calibri"/>
                <a:cs typeface="Calibri"/>
              </a:rPr>
              <a:t> </a:t>
            </a:r>
            <a:r>
              <a:rPr b="1" spc="-8">
                <a:latin typeface="Calibri"/>
                <a:cs typeface="Calibri"/>
              </a:rPr>
              <a:t>Arch</a:t>
            </a:r>
            <a:r>
              <a:rPr b="1" spc="-19">
                <a:latin typeface="Calibri"/>
                <a:cs typeface="Calibri"/>
              </a:rPr>
              <a:t> (Truss)</a:t>
            </a:r>
            <a:endParaRPr b="1">
              <a:latin typeface="Calibri"/>
              <a:cs typeface="Calibri"/>
            </a:endParaRPr>
          </a:p>
        </p:txBody>
      </p:sp>
      <p:grpSp>
        <p:nvGrpSpPr>
          <p:cNvPr id="5" name="object 5"/>
          <p:cNvGrpSpPr/>
          <p:nvPr/>
        </p:nvGrpSpPr>
        <p:grpSpPr>
          <a:xfrm>
            <a:off x="395478" y="1954161"/>
            <a:ext cx="4271390" cy="3028462"/>
            <a:chOff x="527304" y="1955292"/>
            <a:chExt cx="5491480" cy="3545204"/>
          </a:xfrm>
        </p:grpSpPr>
        <p:pic>
          <p:nvPicPr>
            <p:cNvPr id="6" name="object 6"/>
            <p:cNvPicPr/>
            <p:nvPr/>
          </p:nvPicPr>
          <p:blipFill>
            <a:blip r:embed="rId2"/>
            <a:stretch>
              <a:fillRect/>
            </a:stretch>
          </p:blipFill>
          <p:spPr>
            <a:xfrm>
              <a:off x="527304" y="1955292"/>
              <a:ext cx="5490972" cy="3544697"/>
            </a:xfrm>
            <a:prstGeom prst="rect">
              <a:avLst/>
            </a:prstGeom>
          </p:spPr>
        </p:pic>
        <p:pic>
          <p:nvPicPr>
            <p:cNvPr id="7" name="object 7"/>
            <p:cNvPicPr/>
            <p:nvPr/>
          </p:nvPicPr>
          <p:blipFill>
            <a:blip r:embed="rId3"/>
            <a:stretch>
              <a:fillRect/>
            </a:stretch>
          </p:blipFill>
          <p:spPr>
            <a:xfrm>
              <a:off x="722376" y="2150364"/>
              <a:ext cx="4920996" cy="2974848"/>
            </a:xfrm>
            <a:prstGeom prst="rect">
              <a:avLst/>
            </a:prstGeom>
          </p:spPr>
        </p:pic>
      </p:grpSp>
      <p:grpSp>
        <p:nvGrpSpPr>
          <p:cNvPr id="8" name="object 8"/>
          <p:cNvGrpSpPr/>
          <p:nvPr/>
        </p:nvGrpSpPr>
        <p:grpSpPr>
          <a:xfrm>
            <a:off x="4666868" y="1981200"/>
            <a:ext cx="4130040" cy="3028569"/>
            <a:chOff x="6222491" y="1955292"/>
            <a:chExt cx="5506720" cy="3581400"/>
          </a:xfrm>
        </p:grpSpPr>
        <p:pic>
          <p:nvPicPr>
            <p:cNvPr id="9" name="object 9"/>
            <p:cNvPicPr/>
            <p:nvPr/>
          </p:nvPicPr>
          <p:blipFill>
            <a:blip r:embed="rId4"/>
            <a:stretch>
              <a:fillRect/>
            </a:stretch>
          </p:blipFill>
          <p:spPr>
            <a:xfrm>
              <a:off x="6222491" y="1955292"/>
              <a:ext cx="5506212" cy="3581273"/>
            </a:xfrm>
            <a:prstGeom prst="rect">
              <a:avLst/>
            </a:prstGeom>
          </p:spPr>
        </p:pic>
        <p:pic>
          <p:nvPicPr>
            <p:cNvPr id="10" name="object 10"/>
            <p:cNvPicPr/>
            <p:nvPr/>
          </p:nvPicPr>
          <p:blipFill>
            <a:blip r:embed="rId5"/>
            <a:stretch>
              <a:fillRect/>
            </a:stretch>
          </p:blipFill>
          <p:spPr>
            <a:xfrm>
              <a:off x="6417563" y="2150364"/>
              <a:ext cx="4936236" cy="3011424"/>
            </a:xfrm>
            <a:prstGeom prst="rect">
              <a:avLst/>
            </a:prstGeom>
          </p:spPr>
        </p:pic>
      </p:grpSp>
      <p:sp>
        <p:nvSpPr>
          <p:cNvPr id="13" name="object 2">
            <a:extLst>
              <a:ext uri="{FF2B5EF4-FFF2-40B4-BE49-F238E27FC236}">
                <a16:creationId xmlns:a16="http://schemas.microsoft.com/office/drawing/2014/main" id="{258D2F0B-5DE8-2FC7-A6ED-4EBA7F8025BD}"/>
              </a:ext>
            </a:extLst>
          </p:cNvPr>
          <p:cNvSpPr txBox="1">
            <a:spLocks noGrp="1"/>
          </p:cNvSpPr>
          <p:nvPr>
            <p:ph type="title"/>
          </p:nvPr>
        </p:nvSpPr>
        <p:spPr>
          <a:xfrm>
            <a:off x="1836325" y="685800"/>
            <a:ext cx="6189154" cy="625652"/>
          </a:xfrm>
          <a:prstGeom prst="rect">
            <a:avLst/>
          </a:prstGeom>
        </p:spPr>
        <p:txBody>
          <a:bodyPr vert="horz" wrap="square" lIns="0" tIns="10001" rIns="0" bIns="0" rtlCol="0">
            <a:spAutoFit/>
          </a:bodyPr>
          <a:lstStyle/>
          <a:p>
            <a:pPr marL="9525">
              <a:spcBef>
                <a:spcPts val="79"/>
              </a:spcBef>
            </a:pPr>
            <a:r>
              <a:rPr sz="4000" b="1" spc="109">
                <a:latin typeface="Arial" pitchFamily="34" charset="0"/>
                <a:cs typeface="Arial" pitchFamily="34" charset="0"/>
              </a:rPr>
              <a:t>Types</a:t>
            </a:r>
            <a:r>
              <a:rPr sz="4000" b="1" spc="-101">
                <a:latin typeface="Arial" pitchFamily="34" charset="0"/>
                <a:cs typeface="Arial" pitchFamily="34" charset="0"/>
              </a:rPr>
              <a:t> </a:t>
            </a:r>
            <a:r>
              <a:rPr sz="4000" b="1" spc="169">
                <a:latin typeface="Arial" pitchFamily="34" charset="0"/>
                <a:cs typeface="Arial" pitchFamily="34" charset="0"/>
              </a:rPr>
              <a:t>of</a:t>
            </a:r>
            <a:r>
              <a:rPr sz="4000" b="1" spc="255">
                <a:latin typeface="Arial" pitchFamily="34" charset="0"/>
                <a:cs typeface="Arial" pitchFamily="34" charset="0"/>
              </a:rPr>
              <a:t> </a:t>
            </a:r>
            <a:r>
              <a:rPr sz="4000" b="1" spc="101">
                <a:latin typeface="Arial" pitchFamily="34" charset="0"/>
                <a:cs typeface="Arial" pitchFamily="34" charset="0"/>
              </a:rPr>
              <a:t>Roof</a:t>
            </a:r>
            <a:r>
              <a:rPr sz="4000" b="1" spc="263">
                <a:latin typeface="Arial" pitchFamily="34" charset="0"/>
                <a:cs typeface="Arial" pitchFamily="34" charset="0"/>
              </a:rPr>
              <a:t> </a:t>
            </a:r>
            <a:r>
              <a:rPr sz="4000" b="1" spc="124">
                <a:latin typeface="Arial" pitchFamily="34" charset="0"/>
                <a:cs typeface="Arial" pitchFamily="34" charset="0"/>
              </a:rPr>
              <a:t>Trusses</a:t>
            </a:r>
            <a:endParaRPr sz="4000" b="1">
              <a:latin typeface="Arial" pitchFamily="34" charset="0"/>
              <a:cs typeface="Arial" pitchFamily="34" charset="0"/>
            </a:endParaRPr>
          </a:p>
        </p:txBody>
      </p:sp>
      <p:sp>
        <p:nvSpPr>
          <p:cNvPr id="2" name="Slide Number Placeholder 1">
            <a:extLst>
              <a:ext uri="{FF2B5EF4-FFF2-40B4-BE49-F238E27FC236}">
                <a16:creationId xmlns:a16="http://schemas.microsoft.com/office/drawing/2014/main" id="{0E247317-1010-60A2-DD2B-FAB57336240B}"/>
              </a:ext>
            </a:extLst>
          </p:cNvPr>
          <p:cNvSpPr>
            <a:spLocks noGrp="1"/>
          </p:cNvSpPr>
          <p:nvPr>
            <p:ph type="sldNum" sz="quarter" idx="7"/>
          </p:nvPr>
        </p:nvSpPr>
        <p:spPr/>
        <p:txBody>
          <a:bodyPr/>
          <a:lstStyle/>
          <a:p>
            <a:fld id="{B6F15528-21DE-4FAA-801E-634DDDAF4B2B}" type="slidenum">
              <a:rPr lang="en-US" smtClean="0"/>
              <a:t>12</a:t>
            </a:fld>
            <a:endParaRPr lang="en-US"/>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434845" y="4903730"/>
            <a:ext cx="2106930" cy="286617"/>
          </a:xfrm>
          <a:prstGeom prst="rect">
            <a:avLst/>
          </a:prstGeom>
        </p:spPr>
        <p:txBody>
          <a:bodyPr vert="horz" wrap="square" lIns="0" tIns="952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75"/>
              </a:spcBef>
            </a:pPr>
            <a:r>
              <a:rPr b="1" spc="-4">
                <a:latin typeface="Calibri"/>
                <a:cs typeface="Calibri"/>
              </a:rPr>
              <a:t>Fig.:</a:t>
            </a:r>
            <a:r>
              <a:rPr b="1" spc="-45">
                <a:latin typeface="Calibri"/>
                <a:cs typeface="Calibri"/>
              </a:rPr>
              <a:t> </a:t>
            </a:r>
            <a:r>
              <a:rPr b="1" spc="-15">
                <a:latin typeface="Calibri"/>
                <a:cs typeface="Calibri"/>
              </a:rPr>
              <a:t>Warren</a:t>
            </a:r>
            <a:r>
              <a:rPr b="1" spc="-19">
                <a:latin typeface="Calibri"/>
                <a:cs typeface="Calibri"/>
              </a:rPr>
              <a:t> </a:t>
            </a:r>
            <a:r>
              <a:rPr b="1" spc="-4">
                <a:latin typeface="Calibri"/>
                <a:cs typeface="Calibri"/>
              </a:rPr>
              <a:t>Fink</a:t>
            </a:r>
            <a:r>
              <a:rPr b="1" spc="-30">
                <a:latin typeface="Calibri"/>
                <a:cs typeface="Calibri"/>
              </a:rPr>
              <a:t> </a:t>
            </a:r>
            <a:r>
              <a:rPr b="1" spc="-23">
                <a:latin typeface="Calibri"/>
                <a:cs typeface="Calibri"/>
              </a:rPr>
              <a:t>Truss</a:t>
            </a:r>
            <a:endParaRPr b="1">
              <a:latin typeface="Calibri"/>
              <a:cs typeface="Calibri"/>
            </a:endParaRPr>
          </a:p>
        </p:txBody>
      </p:sp>
      <p:sp>
        <p:nvSpPr>
          <p:cNvPr id="4" name="object 4"/>
          <p:cNvSpPr txBox="1"/>
          <p:nvPr/>
        </p:nvSpPr>
        <p:spPr>
          <a:xfrm>
            <a:off x="5834061" y="4903730"/>
            <a:ext cx="1739265" cy="286617"/>
          </a:xfrm>
          <a:prstGeom prst="rect">
            <a:avLst/>
          </a:prstGeom>
        </p:spPr>
        <p:txBody>
          <a:bodyPr vert="horz" wrap="square" lIns="0" tIns="952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75"/>
              </a:spcBef>
            </a:pPr>
            <a:r>
              <a:rPr b="1" spc="-4">
                <a:latin typeface="Calibri"/>
                <a:cs typeface="Calibri"/>
              </a:rPr>
              <a:t>Fig.:</a:t>
            </a:r>
            <a:r>
              <a:rPr b="1" spc="-38">
                <a:latin typeface="Calibri"/>
                <a:cs typeface="Calibri"/>
              </a:rPr>
              <a:t> </a:t>
            </a:r>
            <a:r>
              <a:rPr b="1" spc="-15">
                <a:latin typeface="Calibri"/>
                <a:cs typeface="Calibri"/>
              </a:rPr>
              <a:t>Fan</a:t>
            </a:r>
            <a:r>
              <a:rPr b="1" spc="-34">
                <a:latin typeface="Calibri"/>
                <a:cs typeface="Calibri"/>
              </a:rPr>
              <a:t> </a:t>
            </a:r>
            <a:r>
              <a:rPr b="1" spc="-4">
                <a:latin typeface="Calibri"/>
                <a:cs typeface="Calibri"/>
              </a:rPr>
              <a:t>Fink</a:t>
            </a:r>
            <a:r>
              <a:rPr b="1" spc="-30">
                <a:latin typeface="Calibri"/>
                <a:cs typeface="Calibri"/>
              </a:rPr>
              <a:t> </a:t>
            </a:r>
            <a:r>
              <a:rPr b="1" spc="-23">
                <a:latin typeface="Calibri"/>
                <a:cs typeface="Calibri"/>
              </a:rPr>
              <a:t>Truss</a:t>
            </a:r>
            <a:endParaRPr b="1">
              <a:latin typeface="Calibri"/>
              <a:cs typeface="Calibri"/>
            </a:endParaRPr>
          </a:p>
        </p:txBody>
      </p:sp>
      <p:grpSp>
        <p:nvGrpSpPr>
          <p:cNvPr id="5" name="object 5"/>
          <p:cNvGrpSpPr/>
          <p:nvPr/>
        </p:nvGrpSpPr>
        <p:grpSpPr>
          <a:xfrm>
            <a:off x="421766" y="1964512"/>
            <a:ext cx="4268153" cy="2922193"/>
            <a:chOff x="562355" y="1824227"/>
            <a:chExt cx="5690870" cy="3548379"/>
          </a:xfrm>
        </p:grpSpPr>
        <p:pic>
          <p:nvPicPr>
            <p:cNvPr id="6" name="object 6"/>
            <p:cNvPicPr/>
            <p:nvPr/>
          </p:nvPicPr>
          <p:blipFill>
            <a:blip r:embed="rId2"/>
            <a:stretch>
              <a:fillRect/>
            </a:stretch>
          </p:blipFill>
          <p:spPr>
            <a:xfrm>
              <a:off x="562355" y="1824227"/>
              <a:ext cx="5690616" cy="3547999"/>
            </a:xfrm>
            <a:prstGeom prst="rect">
              <a:avLst/>
            </a:prstGeom>
          </p:spPr>
        </p:pic>
        <p:pic>
          <p:nvPicPr>
            <p:cNvPr id="7" name="object 7"/>
            <p:cNvPicPr/>
            <p:nvPr/>
          </p:nvPicPr>
          <p:blipFill>
            <a:blip r:embed="rId3"/>
            <a:stretch>
              <a:fillRect/>
            </a:stretch>
          </p:blipFill>
          <p:spPr>
            <a:xfrm>
              <a:off x="757427" y="2019299"/>
              <a:ext cx="5120640" cy="2977896"/>
            </a:xfrm>
            <a:prstGeom prst="rect">
              <a:avLst/>
            </a:prstGeom>
          </p:spPr>
        </p:pic>
      </p:grpSp>
      <p:grpSp>
        <p:nvGrpSpPr>
          <p:cNvPr id="8" name="object 8"/>
          <p:cNvGrpSpPr/>
          <p:nvPr/>
        </p:nvGrpSpPr>
        <p:grpSpPr>
          <a:xfrm>
            <a:off x="4745735" y="1964512"/>
            <a:ext cx="4050983" cy="2922193"/>
            <a:chOff x="6327647" y="1824227"/>
            <a:chExt cx="5401310" cy="3548379"/>
          </a:xfrm>
        </p:grpSpPr>
        <p:pic>
          <p:nvPicPr>
            <p:cNvPr id="9" name="object 9"/>
            <p:cNvPicPr/>
            <p:nvPr/>
          </p:nvPicPr>
          <p:blipFill>
            <a:blip r:embed="rId4"/>
            <a:stretch>
              <a:fillRect/>
            </a:stretch>
          </p:blipFill>
          <p:spPr>
            <a:xfrm>
              <a:off x="6327647" y="1824227"/>
              <a:ext cx="5401056" cy="3547999"/>
            </a:xfrm>
            <a:prstGeom prst="rect">
              <a:avLst/>
            </a:prstGeom>
          </p:spPr>
        </p:pic>
        <p:pic>
          <p:nvPicPr>
            <p:cNvPr id="10" name="object 10"/>
            <p:cNvPicPr/>
            <p:nvPr/>
          </p:nvPicPr>
          <p:blipFill>
            <a:blip r:embed="rId5"/>
            <a:stretch>
              <a:fillRect/>
            </a:stretch>
          </p:blipFill>
          <p:spPr>
            <a:xfrm>
              <a:off x="6522719" y="2019299"/>
              <a:ext cx="4831080" cy="2977896"/>
            </a:xfrm>
            <a:prstGeom prst="rect">
              <a:avLst/>
            </a:prstGeom>
          </p:spPr>
        </p:pic>
      </p:grpSp>
      <p:sp>
        <p:nvSpPr>
          <p:cNvPr id="11" name="object 2">
            <a:extLst>
              <a:ext uri="{FF2B5EF4-FFF2-40B4-BE49-F238E27FC236}">
                <a16:creationId xmlns:a16="http://schemas.microsoft.com/office/drawing/2014/main" id="{C5F9B491-B08F-069B-FA55-178A35B793F3}"/>
              </a:ext>
            </a:extLst>
          </p:cNvPr>
          <p:cNvSpPr txBox="1"/>
          <p:nvPr/>
        </p:nvSpPr>
        <p:spPr>
          <a:xfrm>
            <a:off x="1836325" y="685800"/>
            <a:ext cx="6189154" cy="625652"/>
          </a:xfrm>
          <a:prstGeom prst="rect">
            <a:avLst/>
          </a:prstGeom>
        </p:spPr>
        <p:txBody>
          <a:bodyPr vert="horz" wrap="square" lIns="0" tIns="10001" rIns="0" bIns="0" rtlCol="0">
            <a:spAutoFit/>
          </a:bodyPr>
          <a:lstStyle>
            <a:defPPr>
              <a:defRPr lang="en-US"/>
            </a:defPPr>
            <a:lvl1pPr marL="0" algn="l" defTabSz="914400" rtl="0" eaLnBrk="1" latinLnBrk="0" hangingPunct="1">
              <a:defRPr sz="2700" b="0" i="0" kern="1200">
                <a:solidFill>
                  <a:schemeClr val="tx1"/>
                </a:solidFill>
                <a:latin typeface="Arial MT"/>
                <a:ea typeface="+mj-ea"/>
                <a:cs typeface="Arial M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79"/>
              </a:spcBef>
            </a:pPr>
            <a:r>
              <a:rPr lang="en-US" sz="4000" b="1" kern="0" spc="109">
                <a:latin typeface="Arial" pitchFamily="34" charset="0"/>
                <a:cs typeface="Arial" pitchFamily="34" charset="0"/>
              </a:rPr>
              <a:t>Types</a:t>
            </a:r>
            <a:r>
              <a:rPr lang="en-US" sz="4000" b="1" kern="0" spc="-101">
                <a:latin typeface="Arial" pitchFamily="34" charset="0"/>
                <a:cs typeface="Arial" pitchFamily="34" charset="0"/>
              </a:rPr>
              <a:t> </a:t>
            </a:r>
            <a:r>
              <a:rPr lang="en-US" sz="4000" b="1" kern="0" spc="169">
                <a:latin typeface="Arial" pitchFamily="34" charset="0"/>
                <a:cs typeface="Arial" pitchFamily="34" charset="0"/>
              </a:rPr>
              <a:t>of</a:t>
            </a:r>
            <a:r>
              <a:rPr lang="en-US" sz="4000" b="1" kern="0" spc="255">
                <a:latin typeface="Arial" pitchFamily="34" charset="0"/>
                <a:cs typeface="Arial" pitchFamily="34" charset="0"/>
              </a:rPr>
              <a:t> </a:t>
            </a:r>
            <a:r>
              <a:rPr lang="en-US" sz="4000" b="1" kern="0" spc="101">
                <a:latin typeface="Arial" pitchFamily="34" charset="0"/>
                <a:cs typeface="Arial" pitchFamily="34" charset="0"/>
              </a:rPr>
              <a:t>Fink</a:t>
            </a:r>
            <a:r>
              <a:rPr lang="en-US" sz="4000" b="1" kern="0" spc="263">
                <a:latin typeface="Arial" pitchFamily="34" charset="0"/>
                <a:cs typeface="Arial" pitchFamily="34" charset="0"/>
              </a:rPr>
              <a:t> </a:t>
            </a:r>
            <a:r>
              <a:rPr lang="en-US" sz="4000" b="1" kern="0" spc="124">
                <a:latin typeface="Arial" pitchFamily="34" charset="0"/>
                <a:cs typeface="Arial" pitchFamily="34" charset="0"/>
              </a:rPr>
              <a:t>Trusses</a:t>
            </a:r>
            <a:endParaRPr lang="en-US" sz="4000" b="1" kern="0">
              <a:latin typeface="Arial" pitchFamily="34" charset="0"/>
              <a:cs typeface="Arial" pitchFamily="34" charset="0"/>
            </a:endParaRPr>
          </a:p>
        </p:txBody>
      </p:sp>
      <p:sp>
        <p:nvSpPr>
          <p:cNvPr id="2" name="Slide Number Placeholder 1">
            <a:extLst>
              <a:ext uri="{FF2B5EF4-FFF2-40B4-BE49-F238E27FC236}">
                <a16:creationId xmlns:a16="http://schemas.microsoft.com/office/drawing/2014/main" id="{266081CB-E8BB-E036-19FF-55550F615EB1}"/>
              </a:ext>
            </a:extLst>
          </p:cNvPr>
          <p:cNvSpPr>
            <a:spLocks noGrp="1"/>
          </p:cNvSpPr>
          <p:nvPr>
            <p:ph type="sldNum" sz="quarter" idx="7"/>
          </p:nvPr>
        </p:nvSpPr>
        <p:spPr/>
        <p:txBody>
          <a:bodyPr/>
          <a:lstStyle/>
          <a:p>
            <a:fld id="{B6F15528-21DE-4FAA-801E-634DDDAF4B2B}" type="slidenum">
              <a:rPr lang="en-US" smtClean="0"/>
              <a:t>13</a:t>
            </a:fld>
            <a:endParaRPr lang="en-US"/>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11711" y="838200"/>
            <a:ext cx="6520577" cy="625171"/>
          </a:xfrm>
          <a:prstGeom prst="rect">
            <a:avLst/>
          </a:prstGeom>
        </p:spPr>
        <p:txBody>
          <a:bodyPr vert="horz" wrap="square" lIns="0" tIns="9525" rIns="0" bIns="0" rtlCol="0">
            <a:spAutoFit/>
          </a:bodyPr>
          <a:lstStyle/>
          <a:p>
            <a:pPr marL="9525">
              <a:spcBef>
                <a:spcPts val="75"/>
              </a:spcBef>
            </a:pPr>
            <a:r>
              <a:rPr sz="4000" b="1" spc="184">
                <a:latin typeface="Arial" pitchFamily="34" charset="0"/>
                <a:cs typeface="Arial" pitchFamily="34" charset="0"/>
              </a:rPr>
              <a:t>Assumptions</a:t>
            </a:r>
            <a:r>
              <a:rPr sz="4000" b="1" spc="-120">
                <a:latin typeface="Arial" pitchFamily="34" charset="0"/>
                <a:cs typeface="Arial" pitchFamily="34" charset="0"/>
              </a:rPr>
              <a:t> </a:t>
            </a:r>
            <a:r>
              <a:rPr sz="4000" b="1" spc="184">
                <a:latin typeface="Arial" pitchFamily="34" charset="0"/>
                <a:cs typeface="Arial" pitchFamily="34" charset="0"/>
              </a:rPr>
              <a:t>of</a:t>
            </a:r>
            <a:r>
              <a:rPr sz="4000" b="1" spc="289">
                <a:latin typeface="Arial" pitchFamily="34" charset="0"/>
                <a:cs typeface="Arial" pitchFamily="34" charset="0"/>
              </a:rPr>
              <a:t> </a:t>
            </a:r>
            <a:r>
              <a:rPr sz="4000" b="1" spc="135">
                <a:latin typeface="Arial" pitchFamily="34" charset="0"/>
                <a:cs typeface="Arial" pitchFamily="34" charset="0"/>
              </a:rPr>
              <a:t>Trusses</a:t>
            </a:r>
            <a:endParaRPr sz="4000" b="1">
              <a:latin typeface="Arial" pitchFamily="34" charset="0"/>
              <a:cs typeface="Arial" pitchFamily="34" charset="0"/>
            </a:endParaRPr>
          </a:p>
        </p:txBody>
      </p:sp>
      <p:sp>
        <p:nvSpPr>
          <p:cNvPr id="3" name="object 3"/>
          <p:cNvSpPr txBox="1"/>
          <p:nvPr/>
        </p:nvSpPr>
        <p:spPr>
          <a:xfrm>
            <a:off x="1304338" y="2057400"/>
            <a:ext cx="6520576" cy="2206823"/>
          </a:xfrm>
          <a:prstGeom prst="rect">
            <a:avLst/>
          </a:prstGeom>
        </p:spPr>
        <p:txBody>
          <a:bodyPr vert="horz" wrap="square" lIns="0" tIns="952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3836" indent="-204788">
              <a:lnSpc>
                <a:spcPct val="150000"/>
              </a:lnSpc>
              <a:spcBef>
                <a:spcPts val="75"/>
              </a:spcBef>
              <a:buSzPct val="95833"/>
              <a:buFont typeface="Wingdings"/>
              <a:buChar char=""/>
              <a:tabLst>
                <a:tab pos="214313" algn="l"/>
              </a:tabLst>
            </a:pPr>
            <a:r>
              <a:rPr sz="2400">
                <a:latin typeface="Arial" pitchFamily="34" charset="0"/>
                <a:cs typeface="Arial" pitchFamily="34" charset="0"/>
              </a:rPr>
              <a:t>All</a:t>
            </a:r>
            <a:r>
              <a:rPr sz="2400" spc="-19">
                <a:latin typeface="Arial" pitchFamily="34" charset="0"/>
                <a:cs typeface="Arial" pitchFamily="34" charset="0"/>
              </a:rPr>
              <a:t> </a:t>
            </a:r>
            <a:r>
              <a:rPr sz="2400">
                <a:latin typeface="Arial" pitchFamily="34" charset="0"/>
                <a:cs typeface="Arial" pitchFamily="34" charset="0"/>
              </a:rPr>
              <a:t>loads</a:t>
            </a:r>
            <a:r>
              <a:rPr sz="2400" spc="-15">
                <a:latin typeface="Arial" pitchFamily="34" charset="0"/>
                <a:cs typeface="Arial" pitchFamily="34" charset="0"/>
              </a:rPr>
              <a:t> </a:t>
            </a:r>
            <a:r>
              <a:rPr sz="2400" spc="-11">
                <a:latin typeface="Arial" pitchFamily="34" charset="0"/>
                <a:cs typeface="Arial" pitchFamily="34" charset="0"/>
              </a:rPr>
              <a:t>are</a:t>
            </a:r>
            <a:r>
              <a:rPr sz="2400" spc="-4">
                <a:latin typeface="Arial" pitchFamily="34" charset="0"/>
                <a:cs typeface="Arial" pitchFamily="34" charset="0"/>
              </a:rPr>
              <a:t> </a:t>
            </a:r>
            <a:r>
              <a:rPr sz="2400" spc="-8">
                <a:latin typeface="Arial" pitchFamily="34" charset="0"/>
                <a:cs typeface="Arial" pitchFamily="34" charset="0"/>
              </a:rPr>
              <a:t>transmitted</a:t>
            </a:r>
            <a:r>
              <a:rPr sz="2400" spc="-26">
                <a:latin typeface="Arial" pitchFamily="34" charset="0"/>
                <a:cs typeface="Arial" pitchFamily="34" charset="0"/>
              </a:rPr>
              <a:t> </a:t>
            </a:r>
            <a:r>
              <a:rPr sz="2400" spc="-11">
                <a:latin typeface="Arial" pitchFamily="34" charset="0"/>
                <a:cs typeface="Arial" pitchFamily="34" charset="0"/>
              </a:rPr>
              <a:t>at</a:t>
            </a:r>
            <a:r>
              <a:rPr sz="2400" spc="-19">
                <a:latin typeface="Arial" pitchFamily="34" charset="0"/>
                <a:cs typeface="Arial" pitchFamily="34" charset="0"/>
              </a:rPr>
              <a:t> </a:t>
            </a:r>
            <a:r>
              <a:rPr sz="2400" spc="-8">
                <a:latin typeface="Arial" pitchFamily="34" charset="0"/>
                <a:cs typeface="Arial" pitchFamily="34" charset="0"/>
              </a:rPr>
              <a:t>joints.</a:t>
            </a:r>
            <a:endParaRPr sz="2400">
              <a:latin typeface="Arial" pitchFamily="34" charset="0"/>
              <a:cs typeface="Arial" pitchFamily="34" charset="0"/>
            </a:endParaRPr>
          </a:p>
          <a:p>
            <a:pPr marL="264319" indent="-255270">
              <a:lnSpc>
                <a:spcPct val="150000"/>
              </a:lnSpc>
              <a:spcBef>
                <a:spcPts val="101"/>
              </a:spcBef>
              <a:buSzPct val="95833"/>
              <a:buFont typeface="Wingdings"/>
              <a:buChar char=""/>
              <a:tabLst>
                <a:tab pos="264795" algn="l"/>
              </a:tabLst>
            </a:pPr>
            <a:r>
              <a:rPr sz="2400">
                <a:latin typeface="Arial" pitchFamily="34" charset="0"/>
                <a:cs typeface="Arial" pitchFamily="34" charset="0"/>
              </a:rPr>
              <a:t>All</a:t>
            </a:r>
            <a:r>
              <a:rPr sz="2400" spc="-15">
                <a:latin typeface="Arial" pitchFamily="34" charset="0"/>
                <a:cs typeface="Arial" pitchFamily="34" charset="0"/>
              </a:rPr>
              <a:t> </a:t>
            </a:r>
            <a:r>
              <a:rPr sz="2400" spc="-4">
                <a:latin typeface="Arial" pitchFamily="34" charset="0"/>
                <a:cs typeface="Arial" pitchFamily="34" charset="0"/>
              </a:rPr>
              <a:t>members</a:t>
            </a:r>
            <a:r>
              <a:rPr sz="2400" spc="-26">
                <a:latin typeface="Arial" pitchFamily="34" charset="0"/>
                <a:cs typeface="Arial" pitchFamily="34" charset="0"/>
              </a:rPr>
              <a:t> </a:t>
            </a:r>
            <a:r>
              <a:rPr sz="2400" spc="-11">
                <a:latin typeface="Arial" pitchFamily="34" charset="0"/>
                <a:cs typeface="Arial" pitchFamily="34" charset="0"/>
              </a:rPr>
              <a:t>are</a:t>
            </a:r>
            <a:r>
              <a:rPr sz="2400" spc="-4">
                <a:latin typeface="Arial" pitchFamily="34" charset="0"/>
                <a:cs typeface="Arial" pitchFamily="34" charset="0"/>
              </a:rPr>
              <a:t> joined</a:t>
            </a:r>
            <a:r>
              <a:rPr sz="2400" spc="-8">
                <a:latin typeface="Arial" pitchFamily="34" charset="0"/>
                <a:cs typeface="Arial" pitchFamily="34" charset="0"/>
              </a:rPr>
              <a:t> by</a:t>
            </a:r>
            <a:r>
              <a:rPr sz="2400" spc="-4">
                <a:latin typeface="Arial" pitchFamily="34" charset="0"/>
                <a:cs typeface="Arial" pitchFamily="34" charset="0"/>
              </a:rPr>
              <a:t> pin</a:t>
            </a:r>
            <a:r>
              <a:rPr sz="2400" spc="-8">
                <a:latin typeface="Arial" pitchFamily="34" charset="0"/>
                <a:cs typeface="Arial" pitchFamily="34" charset="0"/>
              </a:rPr>
              <a:t> connections.</a:t>
            </a:r>
            <a:endParaRPr sz="2400">
              <a:latin typeface="Arial" pitchFamily="34" charset="0"/>
              <a:cs typeface="Arial" pitchFamily="34" charset="0"/>
            </a:endParaRPr>
          </a:p>
          <a:p>
            <a:pPr marL="213360" indent="-204311">
              <a:lnSpc>
                <a:spcPct val="150000"/>
              </a:lnSpc>
              <a:spcBef>
                <a:spcPts val="109"/>
              </a:spcBef>
              <a:buSzPct val="95833"/>
              <a:buFont typeface="Wingdings"/>
              <a:buChar char=""/>
              <a:tabLst>
                <a:tab pos="213836" algn="l"/>
              </a:tabLst>
            </a:pPr>
            <a:r>
              <a:rPr sz="2400" spc="-8">
                <a:latin typeface="Arial" pitchFamily="34" charset="0"/>
                <a:cs typeface="Arial" pitchFamily="34" charset="0"/>
              </a:rPr>
              <a:t>Consist</a:t>
            </a:r>
            <a:r>
              <a:rPr sz="2400" spc="-11">
                <a:latin typeface="Arial" pitchFamily="34" charset="0"/>
                <a:cs typeface="Arial" pitchFamily="34" charset="0"/>
              </a:rPr>
              <a:t> </a:t>
            </a:r>
            <a:r>
              <a:rPr sz="2400" spc="-8">
                <a:latin typeface="Arial" pitchFamily="34" charset="0"/>
                <a:cs typeface="Arial" pitchFamily="34" charset="0"/>
              </a:rPr>
              <a:t>entirely </a:t>
            </a:r>
            <a:r>
              <a:rPr sz="2400" spc="-4">
                <a:latin typeface="Arial" pitchFamily="34" charset="0"/>
                <a:cs typeface="Arial" pitchFamily="34" charset="0"/>
              </a:rPr>
              <a:t>of</a:t>
            </a:r>
            <a:r>
              <a:rPr sz="2400" spc="8">
                <a:latin typeface="Arial" pitchFamily="34" charset="0"/>
                <a:cs typeface="Arial" pitchFamily="34" charset="0"/>
              </a:rPr>
              <a:t> </a:t>
            </a:r>
            <a:r>
              <a:rPr sz="2400" b="1" spc="-11">
                <a:solidFill>
                  <a:srgbClr val="FF0000"/>
                </a:solidFill>
                <a:latin typeface="Arial" pitchFamily="34" charset="0"/>
                <a:cs typeface="Arial" pitchFamily="34" charset="0"/>
              </a:rPr>
              <a:t>two-force</a:t>
            </a:r>
            <a:r>
              <a:rPr sz="2400" b="1" spc="-8">
                <a:solidFill>
                  <a:srgbClr val="FF0000"/>
                </a:solidFill>
                <a:latin typeface="Arial" pitchFamily="34" charset="0"/>
                <a:cs typeface="Arial" pitchFamily="34" charset="0"/>
              </a:rPr>
              <a:t> </a:t>
            </a:r>
            <a:r>
              <a:rPr sz="2400" spc="-8">
                <a:latin typeface="Arial" pitchFamily="34" charset="0"/>
                <a:cs typeface="Arial" pitchFamily="34" charset="0"/>
              </a:rPr>
              <a:t>members.</a:t>
            </a:r>
            <a:endParaRPr sz="2400">
              <a:latin typeface="Arial" pitchFamily="34" charset="0"/>
              <a:cs typeface="Arial" pitchFamily="34" charset="0"/>
            </a:endParaRPr>
          </a:p>
          <a:p>
            <a:pPr marL="213360" indent="-204311">
              <a:lnSpc>
                <a:spcPct val="150000"/>
              </a:lnSpc>
              <a:spcBef>
                <a:spcPts val="98"/>
              </a:spcBef>
              <a:buSzPct val="95833"/>
              <a:buFont typeface="Wingdings"/>
              <a:buChar char=""/>
              <a:tabLst>
                <a:tab pos="213836" algn="l"/>
              </a:tabLst>
            </a:pPr>
            <a:r>
              <a:rPr sz="2400" spc="-4">
                <a:latin typeface="Arial" pitchFamily="34" charset="0"/>
                <a:cs typeface="Arial" pitchFamily="34" charset="0"/>
              </a:rPr>
              <a:t>Can</a:t>
            </a:r>
            <a:r>
              <a:rPr sz="2400" spc="-19">
                <a:latin typeface="Arial" pitchFamily="34" charset="0"/>
                <a:cs typeface="Arial" pitchFamily="34" charset="0"/>
              </a:rPr>
              <a:t> </a:t>
            </a:r>
            <a:r>
              <a:rPr sz="2400" spc="-11">
                <a:latin typeface="Arial" pitchFamily="34" charset="0"/>
                <a:cs typeface="Arial" pitchFamily="34" charset="0"/>
              </a:rPr>
              <a:t>contain </a:t>
            </a:r>
            <a:r>
              <a:rPr sz="2400" b="1" spc="-15">
                <a:solidFill>
                  <a:srgbClr val="FF0000"/>
                </a:solidFill>
                <a:latin typeface="Arial" pitchFamily="34" charset="0"/>
                <a:cs typeface="Arial" pitchFamily="34" charset="0"/>
              </a:rPr>
              <a:t>zero-force</a:t>
            </a:r>
            <a:r>
              <a:rPr sz="2400" b="1" spc="-19">
                <a:solidFill>
                  <a:srgbClr val="FF0000"/>
                </a:solidFill>
                <a:latin typeface="Arial" pitchFamily="34" charset="0"/>
                <a:cs typeface="Arial" pitchFamily="34" charset="0"/>
              </a:rPr>
              <a:t> </a:t>
            </a:r>
            <a:r>
              <a:rPr sz="2400" spc="-26">
                <a:latin typeface="Arial" pitchFamily="34" charset="0"/>
                <a:cs typeface="Arial" pitchFamily="34" charset="0"/>
              </a:rPr>
              <a:t>member.</a:t>
            </a:r>
            <a:endParaRPr sz="2400">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3A4E7915-0FE9-591B-B9A0-8C9244B19A55}"/>
              </a:ext>
            </a:extLst>
          </p:cNvPr>
          <p:cNvSpPr>
            <a:spLocks noGrp="1"/>
          </p:cNvSpPr>
          <p:nvPr>
            <p:ph type="sldNum" sz="quarter" idx="7"/>
          </p:nvPr>
        </p:nvSpPr>
        <p:spPr/>
        <p:txBody>
          <a:bodyPr/>
          <a:lstStyle/>
          <a:p>
            <a:fld id="{B6F15528-21DE-4FAA-801E-634DDDAF4B2B}" type="slidenum">
              <a:rPr lang="en-US" smtClean="0"/>
              <a:t>14</a:t>
            </a:fld>
            <a:endParaRPr lang="en-US"/>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66900" y="533400"/>
            <a:ext cx="5410200" cy="625652"/>
          </a:xfrm>
          <a:prstGeom prst="rect">
            <a:avLst/>
          </a:prstGeom>
        </p:spPr>
        <p:txBody>
          <a:bodyPr vert="horz" wrap="square" lIns="0" tIns="10001" rIns="0" bIns="0" rtlCol="0">
            <a:spAutoFit/>
          </a:bodyPr>
          <a:lstStyle/>
          <a:p>
            <a:pPr marL="9525">
              <a:spcBef>
                <a:spcPts val="79"/>
              </a:spcBef>
            </a:pPr>
            <a:r>
              <a:rPr sz="4000" b="1" spc="161">
                <a:latin typeface="Arial" pitchFamily="34" charset="0"/>
                <a:cs typeface="Arial" pitchFamily="34" charset="0"/>
              </a:rPr>
              <a:t>Zero-force</a:t>
            </a:r>
            <a:r>
              <a:rPr sz="4000" b="1" spc="-165">
                <a:latin typeface="Arial" pitchFamily="34" charset="0"/>
                <a:cs typeface="Arial" pitchFamily="34" charset="0"/>
              </a:rPr>
              <a:t> </a:t>
            </a:r>
            <a:r>
              <a:rPr sz="4000" b="1" spc="150">
                <a:latin typeface="Arial" pitchFamily="34" charset="0"/>
                <a:cs typeface="Arial" pitchFamily="34" charset="0"/>
              </a:rPr>
              <a:t>Members</a:t>
            </a:r>
            <a:endParaRPr sz="4000" b="1">
              <a:latin typeface="Arial" pitchFamily="34" charset="0"/>
              <a:cs typeface="Arial" pitchFamily="34" charset="0"/>
            </a:endParaRPr>
          </a:p>
        </p:txBody>
      </p:sp>
      <p:sp>
        <p:nvSpPr>
          <p:cNvPr id="3" name="object 3"/>
          <p:cNvSpPr txBox="1"/>
          <p:nvPr/>
        </p:nvSpPr>
        <p:spPr>
          <a:xfrm>
            <a:off x="746760" y="1447800"/>
            <a:ext cx="7650480" cy="5017367"/>
          </a:xfrm>
          <a:prstGeom prst="rect">
            <a:avLst/>
          </a:prstGeom>
        </p:spPr>
        <p:txBody>
          <a:bodyPr vert="horz" wrap="square" lIns="0" tIns="1000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2413" indent="-243364">
              <a:lnSpc>
                <a:spcPct val="150000"/>
              </a:lnSpc>
              <a:spcBef>
                <a:spcPts val="79"/>
              </a:spcBef>
              <a:buSzPct val="96875"/>
              <a:buFont typeface="Wingdings"/>
              <a:buChar char=""/>
              <a:tabLst>
                <a:tab pos="252889" algn="l"/>
              </a:tabLst>
            </a:pPr>
            <a:r>
              <a:rPr sz="2400" b="1" spc="-8">
                <a:latin typeface="Arial" pitchFamily="34" charset="0"/>
                <a:cs typeface="Arial" pitchFamily="34" charset="0"/>
              </a:rPr>
              <a:t>What</a:t>
            </a:r>
            <a:r>
              <a:rPr sz="2400" b="1" spc="-26">
                <a:latin typeface="Arial" pitchFamily="34" charset="0"/>
                <a:cs typeface="Arial" pitchFamily="34" charset="0"/>
              </a:rPr>
              <a:t> </a:t>
            </a:r>
            <a:r>
              <a:rPr sz="2400" b="1" spc="-8">
                <a:latin typeface="Arial" pitchFamily="34" charset="0"/>
                <a:cs typeface="Arial" pitchFamily="34" charset="0"/>
              </a:rPr>
              <a:t>are</a:t>
            </a:r>
            <a:r>
              <a:rPr sz="2400" b="1" spc="-15">
                <a:latin typeface="Arial" pitchFamily="34" charset="0"/>
                <a:cs typeface="Arial" pitchFamily="34" charset="0"/>
              </a:rPr>
              <a:t> zero-force </a:t>
            </a:r>
            <a:r>
              <a:rPr sz="2400" b="1" spc="-8">
                <a:latin typeface="Arial" pitchFamily="34" charset="0"/>
                <a:cs typeface="Arial" pitchFamily="34" charset="0"/>
              </a:rPr>
              <a:t>members?</a:t>
            </a:r>
            <a:endParaRPr sz="2400">
              <a:latin typeface="Arial" pitchFamily="34" charset="0"/>
              <a:cs typeface="Arial" pitchFamily="34" charset="0"/>
            </a:endParaRPr>
          </a:p>
          <a:p>
            <a:pPr marL="237173" indent="-228124">
              <a:lnSpc>
                <a:spcPct val="150000"/>
              </a:lnSpc>
              <a:spcBef>
                <a:spcPts val="203"/>
              </a:spcBef>
              <a:buSzPct val="108333"/>
              <a:buFont typeface="Wingdings"/>
              <a:buChar char=""/>
              <a:tabLst>
                <a:tab pos="236696" algn="l"/>
                <a:tab pos="237649" algn="l"/>
              </a:tabLst>
            </a:pPr>
            <a:r>
              <a:rPr sz="2400" spc="-8">
                <a:latin typeface="Arial" pitchFamily="34" charset="0"/>
                <a:cs typeface="Arial" pitchFamily="34" charset="0"/>
              </a:rPr>
              <a:t>Structural</a:t>
            </a:r>
            <a:r>
              <a:rPr sz="2400" spc="-23">
                <a:latin typeface="Arial" pitchFamily="34" charset="0"/>
                <a:cs typeface="Arial" pitchFamily="34" charset="0"/>
              </a:rPr>
              <a:t> </a:t>
            </a:r>
            <a:r>
              <a:rPr sz="2400" spc="-4">
                <a:latin typeface="Arial" pitchFamily="34" charset="0"/>
                <a:cs typeface="Arial" pitchFamily="34" charset="0"/>
              </a:rPr>
              <a:t>members</a:t>
            </a:r>
            <a:r>
              <a:rPr sz="2400" spc="-26">
                <a:latin typeface="Arial" pitchFamily="34" charset="0"/>
                <a:cs typeface="Arial" pitchFamily="34" charset="0"/>
              </a:rPr>
              <a:t> </a:t>
            </a:r>
            <a:r>
              <a:rPr sz="2400" spc="-8">
                <a:latin typeface="Arial" pitchFamily="34" charset="0"/>
                <a:cs typeface="Arial" pitchFamily="34" charset="0"/>
              </a:rPr>
              <a:t>that</a:t>
            </a:r>
            <a:r>
              <a:rPr sz="2400" spc="-15">
                <a:latin typeface="Arial" pitchFamily="34" charset="0"/>
                <a:cs typeface="Arial" pitchFamily="34" charset="0"/>
              </a:rPr>
              <a:t> </a:t>
            </a:r>
            <a:r>
              <a:rPr sz="2400" spc="-4">
                <a:latin typeface="Arial" pitchFamily="34" charset="0"/>
                <a:cs typeface="Arial" pitchFamily="34" charset="0"/>
              </a:rPr>
              <a:t>carry</a:t>
            </a:r>
            <a:r>
              <a:rPr sz="2400" spc="-11">
                <a:latin typeface="Arial" pitchFamily="34" charset="0"/>
                <a:cs typeface="Arial" pitchFamily="34" charset="0"/>
              </a:rPr>
              <a:t> </a:t>
            </a:r>
            <a:r>
              <a:rPr sz="2400" spc="-4">
                <a:latin typeface="Arial" pitchFamily="34" charset="0"/>
                <a:cs typeface="Arial" pitchFamily="34" charset="0"/>
              </a:rPr>
              <a:t>no</a:t>
            </a:r>
            <a:r>
              <a:rPr sz="2400" spc="-8">
                <a:latin typeface="Arial" pitchFamily="34" charset="0"/>
                <a:cs typeface="Arial" pitchFamily="34" charset="0"/>
              </a:rPr>
              <a:t> </a:t>
            </a:r>
            <a:r>
              <a:rPr sz="2400" spc="-11">
                <a:latin typeface="Arial" pitchFamily="34" charset="0"/>
                <a:cs typeface="Arial" pitchFamily="34" charset="0"/>
              </a:rPr>
              <a:t>force.</a:t>
            </a:r>
            <a:endParaRPr sz="2400">
              <a:latin typeface="Arial" pitchFamily="34" charset="0"/>
              <a:cs typeface="Arial" pitchFamily="34" charset="0"/>
            </a:endParaRPr>
          </a:p>
          <a:p>
            <a:pPr>
              <a:lnSpc>
                <a:spcPct val="150000"/>
              </a:lnSpc>
              <a:spcBef>
                <a:spcPts val="11"/>
              </a:spcBef>
            </a:pPr>
            <a:endParaRPr sz="2400">
              <a:latin typeface="Arial" pitchFamily="34" charset="0"/>
              <a:cs typeface="Arial" pitchFamily="34" charset="0"/>
            </a:endParaRPr>
          </a:p>
          <a:p>
            <a:pPr marL="229076" indent="-220028">
              <a:lnSpc>
                <a:spcPct val="150000"/>
              </a:lnSpc>
              <a:buSzPct val="68750"/>
              <a:buFont typeface="Wingdings"/>
              <a:buChar char=""/>
              <a:tabLst>
                <a:tab pos="229553" algn="l"/>
              </a:tabLst>
            </a:pPr>
            <a:r>
              <a:rPr sz="2400" b="1" spc="-19">
                <a:latin typeface="Arial" pitchFamily="34" charset="0"/>
                <a:cs typeface="Arial" pitchFamily="34" charset="0"/>
              </a:rPr>
              <a:t>Why </a:t>
            </a:r>
            <a:r>
              <a:rPr sz="2400" b="1">
                <a:latin typeface="Arial" pitchFamily="34" charset="0"/>
                <a:cs typeface="Arial" pitchFamily="34" charset="0"/>
              </a:rPr>
              <a:t>do</a:t>
            </a:r>
            <a:r>
              <a:rPr sz="2400" b="1" spc="-8">
                <a:latin typeface="Arial" pitchFamily="34" charset="0"/>
                <a:cs typeface="Arial" pitchFamily="34" charset="0"/>
              </a:rPr>
              <a:t> </a:t>
            </a:r>
            <a:r>
              <a:rPr sz="2400" b="1" spc="-11">
                <a:latin typeface="Arial" pitchFamily="34" charset="0"/>
                <a:cs typeface="Arial" pitchFamily="34" charset="0"/>
              </a:rPr>
              <a:t>we </a:t>
            </a:r>
            <a:r>
              <a:rPr sz="2400" b="1" spc="-4">
                <a:latin typeface="Arial" pitchFamily="34" charset="0"/>
                <a:cs typeface="Arial" pitchFamily="34" charset="0"/>
              </a:rPr>
              <a:t>use</a:t>
            </a:r>
            <a:r>
              <a:rPr sz="2400" b="1" spc="-8">
                <a:latin typeface="Arial" pitchFamily="34" charset="0"/>
                <a:cs typeface="Arial" pitchFamily="34" charset="0"/>
              </a:rPr>
              <a:t> </a:t>
            </a:r>
            <a:r>
              <a:rPr sz="2400" b="1">
                <a:latin typeface="Arial" pitchFamily="34" charset="0"/>
                <a:cs typeface="Arial" pitchFamily="34" charset="0"/>
              </a:rPr>
              <a:t>them?</a:t>
            </a:r>
            <a:endParaRPr sz="2400">
              <a:latin typeface="Arial" pitchFamily="34" charset="0"/>
              <a:cs typeface="Arial" pitchFamily="34" charset="0"/>
            </a:endParaRPr>
          </a:p>
          <a:p>
            <a:pPr marL="237173" indent="-228124">
              <a:lnSpc>
                <a:spcPct val="150000"/>
              </a:lnSpc>
              <a:spcBef>
                <a:spcPts val="203"/>
              </a:spcBef>
              <a:buSzPct val="108333"/>
              <a:buFont typeface="Wingdings"/>
              <a:buChar char=""/>
              <a:tabLst>
                <a:tab pos="236696" algn="l"/>
                <a:tab pos="237649" algn="l"/>
              </a:tabLst>
            </a:pPr>
            <a:r>
              <a:rPr sz="2400" spc="-4">
                <a:latin typeface="Arial" pitchFamily="34" charset="0"/>
                <a:cs typeface="Arial" pitchFamily="34" charset="0"/>
              </a:rPr>
              <a:t>Used</a:t>
            </a:r>
            <a:r>
              <a:rPr sz="2400" spc="-15">
                <a:latin typeface="Arial" pitchFamily="34" charset="0"/>
                <a:cs typeface="Arial" pitchFamily="34" charset="0"/>
              </a:rPr>
              <a:t> </a:t>
            </a:r>
            <a:r>
              <a:rPr sz="2400" spc="-11">
                <a:latin typeface="Arial" pitchFamily="34" charset="0"/>
                <a:cs typeface="Arial" pitchFamily="34" charset="0"/>
              </a:rPr>
              <a:t>to</a:t>
            </a:r>
            <a:r>
              <a:rPr sz="2400" spc="-19">
                <a:latin typeface="Arial" pitchFamily="34" charset="0"/>
                <a:cs typeface="Arial" pitchFamily="34" charset="0"/>
              </a:rPr>
              <a:t> </a:t>
            </a:r>
            <a:r>
              <a:rPr sz="2400" spc="-8">
                <a:latin typeface="Arial" pitchFamily="34" charset="0"/>
                <a:cs typeface="Arial" pitchFamily="34" charset="0"/>
              </a:rPr>
              <a:t>provide</a:t>
            </a:r>
            <a:r>
              <a:rPr sz="2400" spc="-11">
                <a:latin typeface="Arial" pitchFamily="34" charset="0"/>
                <a:cs typeface="Arial" pitchFamily="34" charset="0"/>
              </a:rPr>
              <a:t> </a:t>
            </a:r>
            <a:r>
              <a:rPr sz="2400" spc="-4">
                <a:latin typeface="Arial" pitchFamily="34" charset="0"/>
                <a:cs typeface="Arial" pitchFamily="34" charset="0"/>
              </a:rPr>
              <a:t>stability-</a:t>
            </a:r>
            <a:endParaRPr sz="2400">
              <a:latin typeface="Arial" pitchFamily="34" charset="0"/>
              <a:cs typeface="Arial" pitchFamily="34" charset="0"/>
            </a:endParaRPr>
          </a:p>
          <a:p>
            <a:pPr marL="226695" lvl="1" indent="-166688">
              <a:lnSpc>
                <a:spcPct val="150000"/>
              </a:lnSpc>
              <a:spcBef>
                <a:spcPts val="135"/>
              </a:spcBef>
              <a:buChar char="–"/>
              <a:tabLst>
                <a:tab pos="227171" algn="l"/>
              </a:tabLst>
            </a:pPr>
            <a:r>
              <a:rPr sz="2400" spc="-4">
                <a:latin typeface="Arial" pitchFamily="34" charset="0"/>
                <a:cs typeface="Arial" pitchFamily="34" charset="0"/>
              </a:rPr>
              <a:t>During</a:t>
            </a:r>
            <a:r>
              <a:rPr sz="2400" spc="-41">
                <a:latin typeface="Arial" pitchFamily="34" charset="0"/>
                <a:cs typeface="Arial" pitchFamily="34" charset="0"/>
              </a:rPr>
              <a:t> </a:t>
            </a:r>
            <a:r>
              <a:rPr sz="2400" spc="-4">
                <a:latin typeface="Arial" pitchFamily="34" charset="0"/>
                <a:cs typeface="Arial" pitchFamily="34" charset="0"/>
              </a:rPr>
              <a:t>construction,</a:t>
            </a:r>
            <a:endParaRPr sz="2400">
              <a:latin typeface="Arial" pitchFamily="34" charset="0"/>
              <a:cs typeface="Arial" pitchFamily="34" charset="0"/>
            </a:endParaRPr>
          </a:p>
          <a:p>
            <a:pPr marL="226695" lvl="1" indent="-166688">
              <a:lnSpc>
                <a:spcPct val="150000"/>
              </a:lnSpc>
              <a:spcBef>
                <a:spcPts val="101"/>
              </a:spcBef>
              <a:buChar char="–"/>
              <a:tabLst>
                <a:tab pos="227171" algn="l"/>
              </a:tabLst>
            </a:pPr>
            <a:r>
              <a:rPr sz="2400">
                <a:latin typeface="Arial" pitchFamily="34" charset="0"/>
                <a:cs typeface="Arial" pitchFamily="34" charset="0"/>
              </a:rPr>
              <a:t>If</a:t>
            </a:r>
            <a:r>
              <a:rPr sz="2400" spc="-15">
                <a:latin typeface="Arial" pitchFamily="34" charset="0"/>
                <a:cs typeface="Arial" pitchFamily="34" charset="0"/>
              </a:rPr>
              <a:t> </a:t>
            </a:r>
            <a:r>
              <a:rPr sz="2400" spc="-8">
                <a:latin typeface="Arial" pitchFamily="34" charset="0"/>
                <a:cs typeface="Arial" pitchFamily="34" charset="0"/>
              </a:rPr>
              <a:t>(intermittent)</a:t>
            </a:r>
            <a:r>
              <a:rPr sz="2400" spc="-45">
                <a:latin typeface="Arial" pitchFamily="34" charset="0"/>
                <a:cs typeface="Arial" pitchFamily="34" charset="0"/>
              </a:rPr>
              <a:t> </a:t>
            </a:r>
            <a:r>
              <a:rPr sz="2400">
                <a:latin typeface="Arial" pitchFamily="34" charset="0"/>
                <a:cs typeface="Arial" pitchFamily="34" charset="0"/>
              </a:rPr>
              <a:t>loading</a:t>
            </a:r>
            <a:r>
              <a:rPr sz="2400" spc="-11">
                <a:latin typeface="Arial" pitchFamily="34" charset="0"/>
                <a:cs typeface="Arial" pitchFamily="34" charset="0"/>
              </a:rPr>
              <a:t> </a:t>
            </a:r>
            <a:r>
              <a:rPr sz="2400" spc="-4">
                <a:latin typeface="Arial" pitchFamily="34" charset="0"/>
                <a:cs typeface="Arial" pitchFamily="34" charset="0"/>
              </a:rPr>
              <a:t>of</a:t>
            </a:r>
            <a:r>
              <a:rPr sz="2400" spc="-11">
                <a:latin typeface="Arial" pitchFamily="34" charset="0"/>
                <a:cs typeface="Arial" pitchFamily="34" charset="0"/>
              </a:rPr>
              <a:t> </a:t>
            </a:r>
            <a:r>
              <a:rPr sz="2400">
                <a:latin typeface="Arial" pitchFamily="34" charset="0"/>
                <a:cs typeface="Arial" pitchFamily="34" charset="0"/>
              </a:rPr>
              <a:t>the</a:t>
            </a:r>
            <a:r>
              <a:rPr sz="2400" spc="-15">
                <a:latin typeface="Arial" pitchFamily="34" charset="0"/>
                <a:cs typeface="Arial" pitchFamily="34" charset="0"/>
              </a:rPr>
              <a:t> </a:t>
            </a:r>
            <a:r>
              <a:rPr sz="2400">
                <a:latin typeface="Arial" pitchFamily="34" charset="0"/>
                <a:cs typeface="Arial" pitchFamily="34" charset="0"/>
              </a:rPr>
              <a:t>truss</a:t>
            </a:r>
            <a:r>
              <a:rPr sz="2400" spc="-8">
                <a:latin typeface="Arial" pitchFamily="34" charset="0"/>
                <a:cs typeface="Arial" pitchFamily="34" charset="0"/>
              </a:rPr>
              <a:t> </a:t>
            </a:r>
            <a:r>
              <a:rPr sz="2400" spc="-4">
                <a:latin typeface="Arial" pitchFamily="34" charset="0"/>
                <a:cs typeface="Arial" pitchFamily="34" charset="0"/>
              </a:rPr>
              <a:t>changes.</a:t>
            </a:r>
            <a:endParaRPr sz="2400">
              <a:latin typeface="Arial" pitchFamily="34" charset="0"/>
              <a:cs typeface="Arial" pitchFamily="34" charset="0"/>
            </a:endParaRPr>
          </a:p>
          <a:p>
            <a:pPr marL="180975" indent="-171926">
              <a:lnSpc>
                <a:spcPct val="150000"/>
              </a:lnSpc>
              <a:spcBef>
                <a:spcPts val="101"/>
              </a:spcBef>
              <a:buFont typeface="Wingdings"/>
              <a:buChar char=""/>
              <a:tabLst>
                <a:tab pos="181451" algn="l"/>
              </a:tabLst>
            </a:pPr>
            <a:r>
              <a:rPr sz="2400" spc="-8">
                <a:latin typeface="Arial" pitchFamily="34" charset="0"/>
                <a:cs typeface="Arial" pitchFamily="34" charset="0"/>
              </a:rPr>
              <a:t>Shortens chord</a:t>
            </a:r>
            <a:r>
              <a:rPr sz="2400" spc="4">
                <a:latin typeface="Arial" pitchFamily="34" charset="0"/>
                <a:cs typeface="Arial" pitchFamily="34" charset="0"/>
              </a:rPr>
              <a:t> </a:t>
            </a:r>
            <a:r>
              <a:rPr sz="2400" spc="-8">
                <a:latin typeface="Arial" pitchFamily="34" charset="0"/>
                <a:cs typeface="Arial" pitchFamily="34" charset="0"/>
              </a:rPr>
              <a:t>length</a:t>
            </a:r>
            <a:r>
              <a:rPr sz="2400" spc="8">
                <a:latin typeface="Arial" pitchFamily="34" charset="0"/>
                <a:cs typeface="Arial" pitchFamily="34" charset="0"/>
              </a:rPr>
              <a:t> </a:t>
            </a:r>
            <a:r>
              <a:rPr sz="2400">
                <a:latin typeface="Arial" pitchFamily="34" charset="0"/>
                <a:cs typeface="Arial" pitchFamily="34" charset="0"/>
              </a:rPr>
              <a:t>and</a:t>
            </a:r>
            <a:r>
              <a:rPr sz="2400" spc="4">
                <a:latin typeface="Arial" pitchFamily="34" charset="0"/>
                <a:cs typeface="Arial" pitchFamily="34" charset="0"/>
              </a:rPr>
              <a:t> </a:t>
            </a:r>
            <a:r>
              <a:rPr sz="2400" spc="-4">
                <a:latin typeface="Arial" pitchFamily="34" charset="0"/>
                <a:cs typeface="Arial" pitchFamily="34" charset="0"/>
              </a:rPr>
              <a:t>increases</a:t>
            </a:r>
            <a:r>
              <a:rPr sz="2400" spc="-8">
                <a:latin typeface="Arial" pitchFamily="34" charset="0"/>
                <a:cs typeface="Arial" pitchFamily="34" charset="0"/>
              </a:rPr>
              <a:t> </a:t>
            </a:r>
            <a:r>
              <a:rPr sz="2400" spc="-4">
                <a:latin typeface="Arial" pitchFamily="34" charset="0"/>
                <a:cs typeface="Arial" pitchFamily="34" charset="0"/>
              </a:rPr>
              <a:t>buckling</a:t>
            </a:r>
            <a:r>
              <a:rPr sz="2400" spc="-8">
                <a:latin typeface="Arial" pitchFamily="34" charset="0"/>
                <a:cs typeface="Arial" pitchFamily="34" charset="0"/>
              </a:rPr>
              <a:t> </a:t>
            </a:r>
            <a:r>
              <a:rPr sz="2400" spc="-4">
                <a:latin typeface="Arial" pitchFamily="34" charset="0"/>
                <a:cs typeface="Arial" pitchFamily="34" charset="0"/>
              </a:rPr>
              <a:t>capacity</a:t>
            </a:r>
            <a:r>
              <a:rPr sz="2400" spc="-8">
                <a:latin typeface="Arial" pitchFamily="34" charset="0"/>
                <a:cs typeface="Arial" pitchFamily="34" charset="0"/>
              </a:rPr>
              <a:t> </a:t>
            </a:r>
            <a:r>
              <a:rPr sz="2400" spc="-4">
                <a:latin typeface="Arial" pitchFamily="34" charset="0"/>
                <a:cs typeface="Arial" pitchFamily="34" charset="0"/>
              </a:rPr>
              <a:t>of</a:t>
            </a:r>
            <a:r>
              <a:rPr sz="2400">
                <a:latin typeface="Arial" pitchFamily="34" charset="0"/>
                <a:cs typeface="Arial" pitchFamily="34" charset="0"/>
              </a:rPr>
              <a:t> </a:t>
            </a:r>
            <a:r>
              <a:rPr sz="2400" spc="-8">
                <a:latin typeface="Arial" pitchFamily="34" charset="0"/>
                <a:cs typeface="Arial" pitchFamily="34" charset="0"/>
              </a:rPr>
              <a:t>compression</a:t>
            </a:r>
            <a:r>
              <a:rPr sz="2400">
                <a:latin typeface="Arial" pitchFamily="34" charset="0"/>
                <a:cs typeface="Arial" pitchFamily="34" charset="0"/>
              </a:rPr>
              <a:t> </a:t>
            </a:r>
            <a:r>
              <a:rPr sz="2400" spc="-8">
                <a:latin typeface="Arial" pitchFamily="34" charset="0"/>
                <a:cs typeface="Arial" pitchFamily="34" charset="0"/>
              </a:rPr>
              <a:t>members.</a:t>
            </a:r>
            <a:endParaRPr sz="2400">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A64DE725-9BBB-E01E-E9CF-09CD13078325}"/>
              </a:ext>
            </a:extLst>
          </p:cNvPr>
          <p:cNvSpPr>
            <a:spLocks noGrp="1"/>
          </p:cNvSpPr>
          <p:nvPr>
            <p:ph type="sldNum" sz="quarter" idx="7"/>
          </p:nvPr>
        </p:nvSpPr>
        <p:spPr/>
        <p:txBody>
          <a:bodyPr/>
          <a:lstStyle/>
          <a:p>
            <a:fld id="{B6F15528-21DE-4FAA-801E-634DDDAF4B2B}" type="slidenum">
              <a:rPr lang="en-US" smtClean="0"/>
              <a:t>15</a:t>
            </a:fld>
            <a:endParaRPr lang="en-US"/>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56854" y="685800"/>
            <a:ext cx="6400800" cy="625171"/>
          </a:xfrm>
          <a:prstGeom prst="rect">
            <a:avLst/>
          </a:prstGeom>
        </p:spPr>
        <p:txBody>
          <a:bodyPr vert="horz" wrap="square" lIns="0" tIns="9525" rIns="0" bIns="0" rtlCol="0">
            <a:spAutoFit/>
          </a:bodyPr>
          <a:lstStyle/>
          <a:p>
            <a:pPr marL="9525">
              <a:spcBef>
                <a:spcPts val="75"/>
              </a:spcBef>
            </a:pPr>
            <a:r>
              <a:rPr sz="4000" b="1" spc="172">
                <a:latin typeface="Arial" pitchFamily="34" charset="0"/>
                <a:cs typeface="Arial" pitchFamily="34" charset="0"/>
              </a:rPr>
              <a:t>Components</a:t>
            </a:r>
            <a:r>
              <a:rPr sz="4000" b="1" spc="-139">
                <a:latin typeface="Arial" pitchFamily="34" charset="0"/>
                <a:cs typeface="Arial" pitchFamily="34" charset="0"/>
              </a:rPr>
              <a:t> </a:t>
            </a:r>
            <a:r>
              <a:rPr sz="4000" b="1" spc="184">
                <a:latin typeface="Arial" pitchFamily="34" charset="0"/>
                <a:cs typeface="Arial" pitchFamily="34" charset="0"/>
              </a:rPr>
              <a:t>of</a:t>
            </a:r>
            <a:r>
              <a:rPr sz="4000" b="1" spc="274">
                <a:latin typeface="Arial" pitchFamily="34" charset="0"/>
                <a:cs typeface="Arial" pitchFamily="34" charset="0"/>
              </a:rPr>
              <a:t> </a:t>
            </a:r>
            <a:r>
              <a:rPr sz="4000" b="1" spc="135">
                <a:latin typeface="Arial" pitchFamily="34" charset="0"/>
                <a:cs typeface="Arial" pitchFamily="34" charset="0"/>
              </a:rPr>
              <a:t>Trusses</a:t>
            </a:r>
            <a:endParaRPr sz="4000" b="1">
              <a:latin typeface="Arial" pitchFamily="34" charset="0"/>
              <a:cs typeface="Arial" pitchFamily="34" charset="0"/>
            </a:endParaRPr>
          </a:p>
        </p:txBody>
      </p:sp>
      <p:sp>
        <p:nvSpPr>
          <p:cNvPr id="3" name="object 3"/>
          <p:cNvSpPr txBox="1"/>
          <p:nvPr/>
        </p:nvSpPr>
        <p:spPr>
          <a:xfrm>
            <a:off x="2855778" y="5715000"/>
            <a:ext cx="3621221" cy="286617"/>
          </a:xfrm>
          <a:prstGeom prst="rect">
            <a:avLst/>
          </a:prstGeom>
        </p:spPr>
        <p:txBody>
          <a:bodyPr vert="horz" wrap="square" lIns="0" tIns="952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75"/>
              </a:spcBef>
            </a:pPr>
            <a:r>
              <a:rPr b="1" spc="-8">
                <a:latin typeface="Calibri"/>
                <a:cs typeface="Calibri"/>
              </a:rPr>
              <a:t>Figure:</a:t>
            </a:r>
            <a:r>
              <a:rPr b="1" spc="-15">
                <a:latin typeface="Calibri"/>
                <a:cs typeface="Calibri"/>
              </a:rPr>
              <a:t> </a:t>
            </a:r>
            <a:r>
              <a:rPr b="1" spc="-4">
                <a:latin typeface="Calibri"/>
                <a:cs typeface="Calibri"/>
              </a:rPr>
              <a:t>Components</a:t>
            </a:r>
            <a:r>
              <a:rPr b="1" spc="-19">
                <a:latin typeface="Calibri"/>
                <a:cs typeface="Calibri"/>
              </a:rPr>
              <a:t> </a:t>
            </a:r>
            <a:r>
              <a:rPr b="1" spc="-4">
                <a:latin typeface="Calibri"/>
                <a:cs typeface="Calibri"/>
              </a:rPr>
              <a:t>of </a:t>
            </a:r>
            <a:r>
              <a:rPr b="1">
                <a:latin typeface="Calibri"/>
                <a:cs typeface="Calibri"/>
              </a:rPr>
              <a:t>a</a:t>
            </a:r>
            <a:r>
              <a:rPr b="1" spc="-15">
                <a:latin typeface="Calibri"/>
                <a:cs typeface="Calibri"/>
              </a:rPr>
              <a:t> Typical </a:t>
            </a:r>
            <a:r>
              <a:rPr b="1" spc="-23">
                <a:latin typeface="Calibri"/>
                <a:cs typeface="Calibri"/>
              </a:rPr>
              <a:t>Truss</a:t>
            </a:r>
            <a:endParaRPr b="1">
              <a:latin typeface="Calibri"/>
              <a:cs typeface="Calibri"/>
            </a:endParaRPr>
          </a:p>
        </p:txBody>
      </p:sp>
      <p:grpSp>
        <p:nvGrpSpPr>
          <p:cNvPr id="4" name="object 4"/>
          <p:cNvGrpSpPr/>
          <p:nvPr/>
        </p:nvGrpSpPr>
        <p:grpSpPr>
          <a:xfrm>
            <a:off x="647701" y="1752600"/>
            <a:ext cx="7924689" cy="3846593"/>
            <a:chOff x="1593557" y="1847087"/>
            <a:chExt cx="9078468" cy="3917037"/>
          </a:xfrm>
        </p:grpSpPr>
        <p:pic>
          <p:nvPicPr>
            <p:cNvPr id="5" name="object 5"/>
            <p:cNvPicPr/>
            <p:nvPr/>
          </p:nvPicPr>
          <p:blipFill>
            <a:blip r:embed="rId2"/>
            <a:stretch>
              <a:fillRect/>
            </a:stretch>
          </p:blipFill>
          <p:spPr>
            <a:xfrm>
              <a:off x="1593557" y="1993753"/>
              <a:ext cx="9078468" cy="3770371"/>
            </a:xfrm>
            <a:prstGeom prst="rect">
              <a:avLst/>
            </a:prstGeom>
          </p:spPr>
        </p:pic>
        <p:pic>
          <p:nvPicPr>
            <p:cNvPr id="6" name="object 6"/>
            <p:cNvPicPr/>
            <p:nvPr/>
          </p:nvPicPr>
          <p:blipFill>
            <a:blip r:embed="rId3"/>
            <a:stretch>
              <a:fillRect/>
            </a:stretch>
          </p:blipFill>
          <p:spPr>
            <a:xfrm>
              <a:off x="1741932" y="1847087"/>
              <a:ext cx="8708136" cy="3683508"/>
            </a:xfrm>
            <a:prstGeom prst="rect">
              <a:avLst/>
            </a:prstGeom>
          </p:spPr>
        </p:pic>
      </p:grpSp>
      <p:sp>
        <p:nvSpPr>
          <p:cNvPr id="7" name="Slide Number Placeholder 6">
            <a:extLst>
              <a:ext uri="{FF2B5EF4-FFF2-40B4-BE49-F238E27FC236}">
                <a16:creationId xmlns:a16="http://schemas.microsoft.com/office/drawing/2014/main" id="{05362F77-381A-2A68-C1B4-B379A971DF0A}"/>
              </a:ext>
            </a:extLst>
          </p:cNvPr>
          <p:cNvSpPr>
            <a:spLocks noGrp="1"/>
          </p:cNvSpPr>
          <p:nvPr>
            <p:ph type="sldNum" sz="quarter" idx="7"/>
          </p:nvPr>
        </p:nvSpPr>
        <p:spPr/>
        <p:txBody>
          <a:bodyPr/>
          <a:lstStyle/>
          <a:p>
            <a:fld id="{B6F15528-21DE-4FAA-801E-634DDDAF4B2B}" type="slidenum">
              <a:rPr lang="en-US" smtClean="0"/>
              <a:t>16</a:t>
            </a:fld>
            <a:endParaRPr lang="en-US"/>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7225" y="752243"/>
            <a:ext cx="7829550" cy="625171"/>
          </a:xfrm>
          <a:prstGeom prst="rect">
            <a:avLst/>
          </a:prstGeom>
        </p:spPr>
        <p:txBody>
          <a:bodyPr vert="horz" wrap="square" lIns="0" tIns="9525" rIns="0" bIns="0" rtlCol="0">
            <a:spAutoFit/>
          </a:bodyPr>
          <a:lstStyle/>
          <a:p>
            <a:pPr marL="9525">
              <a:spcBef>
                <a:spcPts val="75"/>
              </a:spcBef>
            </a:pPr>
            <a:r>
              <a:rPr sz="4000" b="1" spc="206">
                <a:latin typeface="Arial" pitchFamily="34" charset="0"/>
                <a:cs typeface="Arial" pitchFamily="34" charset="0"/>
              </a:rPr>
              <a:t>Joint</a:t>
            </a:r>
            <a:r>
              <a:rPr sz="4000" b="1" spc="-101">
                <a:latin typeface="Arial" pitchFamily="34" charset="0"/>
                <a:cs typeface="Arial" pitchFamily="34" charset="0"/>
              </a:rPr>
              <a:t> </a:t>
            </a:r>
            <a:r>
              <a:rPr sz="4000" b="1" spc="180">
                <a:latin typeface="Arial" pitchFamily="34" charset="0"/>
                <a:cs typeface="Arial" pitchFamily="34" charset="0"/>
              </a:rPr>
              <a:t>Connections</a:t>
            </a:r>
            <a:r>
              <a:rPr sz="4000" b="1" spc="-131">
                <a:latin typeface="Arial" pitchFamily="34" charset="0"/>
                <a:cs typeface="Arial" pitchFamily="34" charset="0"/>
              </a:rPr>
              <a:t> </a:t>
            </a:r>
            <a:r>
              <a:rPr sz="4000" b="1" spc="184">
                <a:latin typeface="Arial" pitchFamily="34" charset="0"/>
                <a:cs typeface="Arial" pitchFamily="34" charset="0"/>
              </a:rPr>
              <a:t>of</a:t>
            </a:r>
            <a:r>
              <a:rPr sz="4000" b="1" spc="293">
                <a:latin typeface="Arial" pitchFamily="34" charset="0"/>
                <a:cs typeface="Arial" pitchFamily="34" charset="0"/>
              </a:rPr>
              <a:t> </a:t>
            </a:r>
            <a:r>
              <a:rPr sz="4000" b="1" spc="139">
                <a:latin typeface="Arial" pitchFamily="34" charset="0"/>
                <a:cs typeface="Arial" pitchFamily="34" charset="0"/>
              </a:rPr>
              <a:t>Trusses</a:t>
            </a:r>
            <a:endParaRPr sz="4000" b="1">
              <a:latin typeface="Arial" pitchFamily="34" charset="0"/>
              <a:cs typeface="Arial" pitchFamily="34" charset="0"/>
            </a:endParaRPr>
          </a:p>
        </p:txBody>
      </p:sp>
      <p:sp>
        <p:nvSpPr>
          <p:cNvPr id="3" name="object 3"/>
          <p:cNvSpPr txBox="1"/>
          <p:nvPr/>
        </p:nvSpPr>
        <p:spPr>
          <a:xfrm>
            <a:off x="514808" y="4946980"/>
            <a:ext cx="2456992" cy="286617"/>
          </a:xfrm>
          <a:prstGeom prst="rect">
            <a:avLst/>
          </a:prstGeom>
        </p:spPr>
        <p:txBody>
          <a:bodyPr vert="horz" wrap="square" lIns="0" tIns="952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75"/>
              </a:spcBef>
            </a:pPr>
            <a:r>
              <a:rPr b="1" spc="-4">
                <a:latin typeface="Calibri"/>
                <a:cs typeface="Calibri"/>
              </a:rPr>
              <a:t>Fig.:</a:t>
            </a:r>
            <a:r>
              <a:rPr b="1" spc="-41">
                <a:latin typeface="Calibri"/>
                <a:cs typeface="Calibri"/>
              </a:rPr>
              <a:t> </a:t>
            </a:r>
            <a:r>
              <a:rPr b="1" spc="-11">
                <a:latin typeface="Calibri"/>
                <a:cs typeface="Calibri"/>
              </a:rPr>
              <a:t>Welded</a:t>
            </a:r>
            <a:r>
              <a:rPr b="1" spc="-23">
                <a:latin typeface="Calibri"/>
                <a:cs typeface="Calibri"/>
              </a:rPr>
              <a:t> </a:t>
            </a:r>
            <a:r>
              <a:rPr b="1" spc="-4">
                <a:latin typeface="Calibri"/>
                <a:cs typeface="Calibri"/>
              </a:rPr>
              <a:t>Connection</a:t>
            </a:r>
            <a:endParaRPr b="1">
              <a:latin typeface="Calibri"/>
              <a:cs typeface="Calibri"/>
            </a:endParaRPr>
          </a:p>
        </p:txBody>
      </p:sp>
      <p:sp>
        <p:nvSpPr>
          <p:cNvPr id="4" name="object 4"/>
          <p:cNvSpPr txBox="1"/>
          <p:nvPr/>
        </p:nvSpPr>
        <p:spPr>
          <a:xfrm>
            <a:off x="3429000" y="4946979"/>
            <a:ext cx="1981200" cy="286617"/>
          </a:xfrm>
          <a:prstGeom prst="rect">
            <a:avLst/>
          </a:prstGeom>
        </p:spPr>
        <p:txBody>
          <a:bodyPr vert="horz" wrap="square" lIns="0" tIns="952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75"/>
              </a:spcBef>
            </a:pPr>
            <a:r>
              <a:rPr b="1" spc="-8">
                <a:latin typeface="Calibri"/>
                <a:cs typeface="Calibri"/>
              </a:rPr>
              <a:t>Fig.:</a:t>
            </a:r>
            <a:r>
              <a:rPr b="1" spc="-41">
                <a:latin typeface="Calibri"/>
                <a:cs typeface="Calibri"/>
              </a:rPr>
              <a:t> </a:t>
            </a:r>
            <a:r>
              <a:rPr b="1">
                <a:latin typeface="Calibri"/>
                <a:cs typeface="Calibri"/>
              </a:rPr>
              <a:t>Pin</a:t>
            </a:r>
            <a:r>
              <a:rPr b="1" spc="-23">
                <a:latin typeface="Calibri"/>
                <a:cs typeface="Calibri"/>
              </a:rPr>
              <a:t> </a:t>
            </a:r>
            <a:r>
              <a:rPr b="1" spc="-4">
                <a:latin typeface="Calibri"/>
                <a:cs typeface="Calibri"/>
              </a:rPr>
              <a:t>Connection</a:t>
            </a:r>
            <a:endParaRPr b="1">
              <a:latin typeface="Calibri"/>
              <a:cs typeface="Calibri"/>
            </a:endParaRPr>
          </a:p>
        </p:txBody>
      </p:sp>
      <p:sp>
        <p:nvSpPr>
          <p:cNvPr id="5" name="object 5"/>
          <p:cNvSpPr txBox="1"/>
          <p:nvPr/>
        </p:nvSpPr>
        <p:spPr>
          <a:xfrm>
            <a:off x="5880955" y="4946980"/>
            <a:ext cx="2815273" cy="286616"/>
          </a:xfrm>
          <a:prstGeom prst="rect">
            <a:avLst/>
          </a:prstGeom>
        </p:spPr>
        <p:txBody>
          <a:bodyPr vert="horz" wrap="square" lIns="0" tIns="952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75"/>
              </a:spcBef>
            </a:pPr>
            <a:r>
              <a:rPr b="1" spc="-8">
                <a:latin typeface="Calibri"/>
                <a:cs typeface="Calibri"/>
              </a:rPr>
              <a:t>Fig.:</a:t>
            </a:r>
            <a:r>
              <a:rPr b="1" spc="-38">
                <a:latin typeface="Calibri"/>
                <a:cs typeface="Calibri"/>
              </a:rPr>
              <a:t> </a:t>
            </a:r>
            <a:r>
              <a:rPr b="1" spc="-4">
                <a:latin typeface="Calibri"/>
                <a:cs typeface="Calibri"/>
              </a:rPr>
              <a:t>Gusset</a:t>
            </a:r>
            <a:r>
              <a:rPr b="1" spc="-8">
                <a:latin typeface="Calibri"/>
                <a:cs typeface="Calibri"/>
              </a:rPr>
              <a:t> </a:t>
            </a:r>
            <a:r>
              <a:rPr b="1" spc="-11">
                <a:latin typeface="Calibri"/>
                <a:cs typeface="Calibri"/>
              </a:rPr>
              <a:t>Plate</a:t>
            </a:r>
            <a:r>
              <a:rPr b="1" spc="-15">
                <a:latin typeface="Calibri"/>
                <a:cs typeface="Calibri"/>
              </a:rPr>
              <a:t> </a:t>
            </a:r>
            <a:r>
              <a:rPr b="1" spc="-4">
                <a:latin typeface="Calibri"/>
                <a:cs typeface="Calibri"/>
              </a:rPr>
              <a:t>Connection</a:t>
            </a:r>
            <a:endParaRPr b="1">
              <a:latin typeface="Calibri"/>
              <a:cs typeface="Calibri"/>
            </a:endParaRPr>
          </a:p>
        </p:txBody>
      </p:sp>
      <p:grpSp>
        <p:nvGrpSpPr>
          <p:cNvPr id="6" name="object 6"/>
          <p:cNvGrpSpPr/>
          <p:nvPr/>
        </p:nvGrpSpPr>
        <p:grpSpPr>
          <a:xfrm>
            <a:off x="304800" y="2209800"/>
            <a:ext cx="8681072" cy="2618212"/>
            <a:chOff x="643127" y="2583192"/>
            <a:chExt cx="11236451" cy="3015996"/>
          </a:xfrm>
        </p:grpSpPr>
        <p:pic>
          <p:nvPicPr>
            <p:cNvPr id="7" name="object 7"/>
            <p:cNvPicPr/>
            <p:nvPr/>
          </p:nvPicPr>
          <p:blipFill>
            <a:blip r:embed="rId2"/>
            <a:stretch>
              <a:fillRect/>
            </a:stretch>
          </p:blipFill>
          <p:spPr>
            <a:xfrm>
              <a:off x="643127" y="2583192"/>
              <a:ext cx="3781044" cy="3015996"/>
            </a:xfrm>
            <a:prstGeom prst="rect">
              <a:avLst/>
            </a:prstGeom>
          </p:spPr>
        </p:pic>
        <p:pic>
          <p:nvPicPr>
            <p:cNvPr id="8" name="object 8"/>
            <p:cNvPicPr/>
            <p:nvPr/>
          </p:nvPicPr>
          <p:blipFill>
            <a:blip r:embed="rId3"/>
            <a:stretch>
              <a:fillRect/>
            </a:stretch>
          </p:blipFill>
          <p:spPr>
            <a:xfrm>
              <a:off x="838199" y="2778252"/>
              <a:ext cx="3211068" cy="2446020"/>
            </a:xfrm>
            <a:prstGeom prst="rect">
              <a:avLst/>
            </a:prstGeom>
          </p:spPr>
        </p:pic>
        <p:pic>
          <p:nvPicPr>
            <p:cNvPr id="9" name="object 9"/>
            <p:cNvPicPr/>
            <p:nvPr/>
          </p:nvPicPr>
          <p:blipFill>
            <a:blip r:embed="rId4"/>
            <a:stretch>
              <a:fillRect/>
            </a:stretch>
          </p:blipFill>
          <p:spPr>
            <a:xfrm>
              <a:off x="4227575" y="2583192"/>
              <a:ext cx="3619373" cy="3015996"/>
            </a:xfrm>
            <a:prstGeom prst="rect">
              <a:avLst/>
            </a:prstGeom>
          </p:spPr>
        </p:pic>
        <p:pic>
          <p:nvPicPr>
            <p:cNvPr id="10" name="object 10"/>
            <p:cNvPicPr/>
            <p:nvPr/>
          </p:nvPicPr>
          <p:blipFill>
            <a:blip r:embed="rId5"/>
            <a:stretch>
              <a:fillRect/>
            </a:stretch>
          </p:blipFill>
          <p:spPr>
            <a:xfrm>
              <a:off x="4422648" y="2778252"/>
              <a:ext cx="3211067" cy="2446021"/>
            </a:xfrm>
            <a:prstGeom prst="rect">
              <a:avLst/>
            </a:prstGeom>
          </p:spPr>
        </p:pic>
        <p:pic>
          <p:nvPicPr>
            <p:cNvPr id="11" name="object 11"/>
            <p:cNvPicPr/>
            <p:nvPr/>
          </p:nvPicPr>
          <p:blipFill>
            <a:blip r:embed="rId6"/>
            <a:stretch>
              <a:fillRect/>
            </a:stretch>
          </p:blipFill>
          <p:spPr>
            <a:xfrm>
              <a:off x="7773923" y="2584716"/>
              <a:ext cx="4105655" cy="3014472"/>
            </a:xfrm>
            <a:prstGeom prst="rect">
              <a:avLst/>
            </a:prstGeom>
          </p:spPr>
        </p:pic>
        <p:pic>
          <p:nvPicPr>
            <p:cNvPr id="12" name="object 12"/>
            <p:cNvPicPr/>
            <p:nvPr/>
          </p:nvPicPr>
          <p:blipFill>
            <a:blip r:embed="rId7"/>
            <a:stretch>
              <a:fillRect/>
            </a:stretch>
          </p:blipFill>
          <p:spPr>
            <a:xfrm>
              <a:off x="7968996" y="2779776"/>
              <a:ext cx="3535679" cy="2444496"/>
            </a:xfrm>
            <a:prstGeom prst="rect">
              <a:avLst/>
            </a:prstGeom>
          </p:spPr>
        </p:pic>
      </p:grpSp>
      <p:sp>
        <p:nvSpPr>
          <p:cNvPr id="13" name="Slide Number Placeholder 12">
            <a:extLst>
              <a:ext uri="{FF2B5EF4-FFF2-40B4-BE49-F238E27FC236}">
                <a16:creationId xmlns:a16="http://schemas.microsoft.com/office/drawing/2014/main" id="{6C3D490A-CF6F-3945-3AFC-1790FA42106C}"/>
              </a:ext>
            </a:extLst>
          </p:cNvPr>
          <p:cNvSpPr>
            <a:spLocks noGrp="1"/>
          </p:cNvSpPr>
          <p:nvPr>
            <p:ph type="sldNum" sz="quarter" idx="7"/>
          </p:nvPr>
        </p:nvSpPr>
        <p:spPr/>
        <p:txBody>
          <a:bodyPr/>
          <a:lstStyle/>
          <a:p>
            <a:fld id="{B6F15528-21DE-4FAA-801E-634DDDAF4B2B}" type="slidenum">
              <a:rPr lang="en-US" smtClean="0"/>
              <a:t>17</a:t>
            </a:fld>
            <a:endParaRPr lang="en-US"/>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7057" y="609600"/>
            <a:ext cx="4066081" cy="625652"/>
          </a:xfrm>
          <a:prstGeom prst="rect">
            <a:avLst/>
          </a:prstGeom>
        </p:spPr>
        <p:txBody>
          <a:bodyPr vert="horz" wrap="square" lIns="0" tIns="10001" rIns="0" bIns="0" rtlCol="0">
            <a:spAutoFit/>
          </a:bodyPr>
          <a:lstStyle/>
          <a:p>
            <a:pPr marL="9525">
              <a:spcBef>
                <a:spcPts val="79"/>
              </a:spcBef>
            </a:pPr>
            <a:r>
              <a:rPr sz="4000" b="1" spc="124">
                <a:latin typeface="Arial" pitchFamily="34" charset="0"/>
                <a:cs typeface="Arial" pitchFamily="34" charset="0"/>
              </a:rPr>
              <a:t>Truss</a:t>
            </a:r>
            <a:r>
              <a:rPr sz="4000" b="1" spc="-139">
                <a:latin typeface="Arial" pitchFamily="34" charset="0"/>
                <a:cs typeface="Arial" pitchFamily="34" charset="0"/>
              </a:rPr>
              <a:t> </a:t>
            </a:r>
            <a:r>
              <a:rPr sz="4000" b="1" spc="191">
                <a:latin typeface="Arial" pitchFamily="34" charset="0"/>
                <a:cs typeface="Arial" pitchFamily="34" charset="0"/>
              </a:rPr>
              <a:t>Supports</a:t>
            </a:r>
            <a:endParaRPr sz="4000" b="1">
              <a:latin typeface="Arial" pitchFamily="34" charset="0"/>
              <a:cs typeface="Arial" pitchFamily="34" charset="0"/>
            </a:endParaRPr>
          </a:p>
        </p:txBody>
      </p:sp>
      <p:sp>
        <p:nvSpPr>
          <p:cNvPr id="3" name="object 3"/>
          <p:cNvSpPr txBox="1"/>
          <p:nvPr/>
        </p:nvSpPr>
        <p:spPr>
          <a:xfrm>
            <a:off x="1719420" y="5132507"/>
            <a:ext cx="2075273" cy="286617"/>
          </a:xfrm>
          <a:prstGeom prst="rect">
            <a:avLst/>
          </a:prstGeom>
        </p:spPr>
        <p:txBody>
          <a:bodyPr vert="horz" wrap="square" lIns="0" tIns="952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75"/>
              </a:spcBef>
            </a:pPr>
            <a:r>
              <a:rPr b="1" spc="-4">
                <a:latin typeface="Calibri"/>
                <a:cs typeface="Calibri"/>
              </a:rPr>
              <a:t>Fig.:</a:t>
            </a:r>
            <a:r>
              <a:rPr b="1" spc="-34">
                <a:latin typeface="Calibri"/>
                <a:cs typeface="Calibri"/>
              </a:rPr>
              <a:t> </a:t>
            </a:r>
            <a:r>
              <a:rPr b="1" spc="-11">
                <a:latin typeface="Calibri"/>
                <a:cs typeface="Calibri"/>
              </a:rPr>
              <a:t>Fixed</a:t>
            </a:r>
            <a:r>
              <a:rPr b="1" spc="-45">
                <a:latin typeface="Calibri"/>
                <a:cs typeface="Calibri"/>
              </a:rPr>
              <a:t> </a:t>
            </a:r>
            <a:r>
              <a:rPr b="1" spc="-4">
                <a:latin typeface="Calibri"/>
                <a:cs typeface="Calibri"/>
              </a:rPr>
              <a:t>Support</a:t>
            </a:r>
            <a:endParaRPr b="1">
              <a:latin typeface="Calibri"/>
              <a:cs typeface="Calibri"/>
            </a:endParaRPr>
          </a:p>
        </p:txBody>
      </p:sp>
      <p:sp>
        <p:nvSpPr>
          <p:cNvPr id="4" name="object 4"/>
          <p:cNvSpPr txBox="1"/>
          <p:nvPr/>
        </p:nvSpPr>
        <p:spPr>
          <a:xfrm>
            <a:off x="5867400" y="5132507"/>
            <a:ext cx="2075273" cy="286617"/>
          </a:xfrm>
          <a:prstGeom prst="rect">
            <a:avLst/>
          </a:prstGeom>
        </p:spPr>
        <p:txBody>
          <a:bodyPr vert="horz" wrap="square" lIns="0" tIns="952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75"/>
              </a:spcBef>
            </a:pPr>
            <a:r>
              <a:rPr b="1" spc="-8">
                <a:latin typeface="Calibri"/>
                <a:cs typeface="Calibri"/>
              </a:rPr>
              <a:t>Fig.:</a:t>
            </a:r>
            <a:r>
              <a:rPr b="1" spc="-41">
                <a:latin typeface="Calibri"/>
                <a:cs typeface="Calibri"/>
              </a:rPr>
              <a:t> </a:t>
            </a:r>
            <a:r>
              <a:rPr b="1" spc="-11">
                <a:latin typeface="Calibri"/>
                <a:cs typeface="Calibri"/>
              </a:rPr>
              <a:t>Roller</a:t>
            </a:r>
            <a:r>
              <a:rPr b="1" spc="-30">
                <a:latin typeface="Calibri"/>
                <a:cs typeface="Calibri"/>
              </a:rPr>
              <a:t> </a:t>
            </a:r>
            <a:r>
              <a:rPr b="1" spc="-4">
                <a:latin typeface="Calibri"/>
                <a:cs typeface="Calibri"/>
              </a:rPr>
              <a:t>Support</a:t>
            </a:r>
            <a:endParaRPr b="1">
              <a:latin typeface="Calibri"/>
              <a:cs typeface="Calibri"/>
            </a:endParaRPr>
          </a:p>
        </p:txBody>
      </p:sp>
      <p:grpSp>
        <p:nvGrpSpPr>
          <p:cNvPr id="5" name="object 5"/>
          <p:cNvGrpSpPr/>
          <p:nvPr/>
        </p:nvGrpSpPr>
        <p:grpSpPr>
          <a:xfrm>
            <a:off x="482345" y="2140839"/>
            <a:ext cx="4177665" cy="2877026"/>
            <a:chOff x="643127" y="1711451"/>
            <a:chExt cx="5570220" cy="3836035"/>
          </a:xfrm>
        </p:grpSpPr>
        <p:pic>
          <p:nvPicPr>
            <p:cNvPr id="6" name="object 6"/>
            <p:cNvPicPr/>
            <p:nvPr/>
          </p:nvPicPr>
          <p:blipFill>
            <a:blip r:embed="rId2"/>
            <a:stretch>
              <a:fillRect/>
            </a:stretch>
          </p:blipFill>
          <p:spPr>
            <a:xfrm>
              <a:off x="643127" y="1711451"/>
              <a:ext cx="5570220" cy="3835780"/>
            </a:xfrm>
            <a:prstGeom prst="rect">
              <a:avLst/>
            </a:prstGeom>
          </p:spPr>
        </p:pic>
        <p:pic>
          <p:nvPicPr>
            <p:cNvPr id="7" name="object 7"/>
            <p:cNvPicPr/>
            <p:nvPr/>
          </p:nvPicPr>
          <p:blipFill>
            <a:blip r:embed="rId3"/>
            <a:stretch>
              <a:fillRect/>
            </a:stretch>
          </p:blipFill>
          <p:spPr>
            <a:xfrm>
              <a:off x="838199" y="1906523"/>
              <a:ext cx="5000244" cy="3265931"/>
            </a:xfrm>
            <a:prstGeom prst="rect">
              <a:avLst/>
            </a:prstGeom>
          </p:spPr>
        </p:pic>
      </p:grpSp>
      <p:grpSp>
        <p:nvGrpSpPr>
          <p:cNvPr id="8" name="object 8"/>
          <p:cNvGrpSpPr/>
          <p:nvPr/>
        </p:nvGrpSpPr>
        <p:grpSpPr>
          <a:xfrm>
            <a:off x="4849749" y="2140839"/>
            <a:ext cx="3947160" cy="2877026"/>
            <a:chOff x="6466332" y="1711451"/>
            <a:chExt cx="5262880" cy="3836035"/>
          </a:xfrm>
        </p:grpSpPr>
        <p:pic>
          <p:nvPicPr>
            <p:cNvPr id="9" name="object 9"/>
            <p:cNvPicPr/>
            <p:nvPr/>
          </p:nvPicPr>
          <p:blipFill>
            <a:blip r:embed="rId4"/>
            <a:stretch>
              <a:fillRect/>
            </a:stretch>
          </p:blipFill>
          <p:spPr>
            <a:xfrm>
              <a:off x="6466332" y="1711451"/>
              <a:ext cx="5262371" cy="3835780"/>
            </a:xfrm>
            <a:prstGeom prst="rect">
              <a:avLst/>
            </a:prstGeom>
          </p:spPr>
        </p:pic>
        <p:pic>
          <p:nvPicPr>
            <p:cNvPr id="10" name="object 10"/>
            <p:cNvPicPr/>
            <p:nvPr/>
          </p:nvPicPr>
          <p:blipFill>
            <a:blip r:embed="rId5"/>
            <a:stretch>
              <a:fillRect/>
            </a:stretch>
          </p:blipFill>
          <p:spPr>
            <a:xfrm>
              <a:off x="6661404" y="1906523"/>
              <a:ext cx="4692396" cy="3265931"/>
            </a:xfrm>
            <a:prstGeom prst="rect">
              <a:avLst/>
            </a:prstGeom>
          </p:spPr>
        </p:pic>
      </p:grpSp>
      <p:sp>
        <p:nvSpPr>
          <p:cNvPr id="11" name="Slide Number Placeholder 10">
            <a:extLst>
              <a:ext uri="{FF2B5EF4-FFF2-40B4-BE49-F238E27FC236}">
                <a16:creationId xmlns:a16="http://schemas.microsoft.com/office/drawing/2014/main" id="{6158CF31-B661-B1C0-F10D-8A95406B442D}"/>
              </a:ext>
            </a:extLst>
          </p:cNvPr>
          <p:cNvSpPr>
            <a:spLocks noGrp="1"/>
          </p:cNvSpPr>
          <p:nvPr>
            <p:ph type="sldNum" sz="quarter" idx="7"/>
          </p:nvPr>
        </p:nvSpPr>
        <p:spPr/>
        <p:txBody>
          <a:bodyPr/>
          <a:lstStyle/>
          <a:p>
            <a:fld id="{B6F15528-21DE-4FAA-801E-634DDDAF4B2B}" type="slidenum">
              <a:rPr lang="en-US" smtClean="0"/>
              <a:t>18</a:t>
            </a:fld>
            <a:endParaRPr lang="en-US"/>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531" y="609600"/>
            <a:ext cx="9024938" cy="881171"/>
          </a:xfrm>
          <a:prstGeom prst="rect">
            <a:avLst/>
          </a:prstGeom>
        </p:spPr>
        <p:txBody>
          <a:bodyPr vert="horz" wrap="square" lIns="0" tIns="9049" rIns="0" bIns="0" rtlCol="0">
            <a:spAutoFit/>
          </a:bodyPr>
          <a:lstStyle/>
          <a:p>
            <a:pPr marR="84296" algn="ctr">
              <a:lnSpc>
                <a:spcPts val="3420"/>
              </a:lnSpc>
              <a:spcBef>
                <a:spcPts val="71"/>
              </a:spcBef>
            </a:pPr>
            <a:r>
              <a:rPr sz="3000" b="1" spc="-8">
                <a:latin typeface="Arial"/>
                <a:cs typeface="Arial"/>
              </a:rPr>
              <a:t>Working</a:t>
            </a:r>
            <a:r>
              <a:rPr sz="3000" b="1" spc="-116">
                <a:latin typeface="Arial"/>
                <a:cs typeface="Arial"/>
              </a:rPr>
              <a:t> </a:t>
            </a:r>
            <a:r>
              <a:rPr sz="3000" b="1" spc="34">
                <a:latin typeface="Arial"/>
                <a:cs typeface="Arial"/>
              </a:rPr>
              <a:t>with</a:t>
            </a:r>
            <a:r>
              <a:rPr sz="3000" b="1" spc="-127">
                <a:latin typeface="Arial"/>
                <a:cs typeface="Arial"/>
              </a:rPr>
              <a:t> </a:t>
            </a:r>
            <a:r>
              <a:rPr sz="3000" b="1" spc="-11">
                <a:latin typeface="Arial"/>
                <a:cs typeface="Arial"/>
              </a:rPr>
              <a:t>Trusses:</a:t>
            </a:r>
            <a:endParaRPr sz="3000">
              <a:latin typeface="Arial"/>
              <a:cs typeface="Arial"/>
            </a:endParaRPr>
          </a:p>
          <a:p>
            <a:pPr algn="ctr">
              <a:lnSpc>
                <a:spcPts val="3420"/>
              </a:lnSpc>
            </a:pPr>
            <a:r>
              <a:rPr sz="3000" b="1" spc="-8">
                <a:latin typeface="Arial"/>
                <a:cs typeface="Arial"/>
              </a:rPr>
              <a:t>Analysing</a:t>
            </a:r>
            <a:r>
              <a:rPr sz="3000" b="1" spc="-109">
                <a:latin typeface="Arial"/>
                <a:cs typeface="Arial"/>
              </a:rPr>
              <a:t> </a:t>
            </a:r>
            <a:r>
              <a:rPr sz="3000" b="1" spc="41">
                <a:latin typeface="Arial"/>
                <a:cs typeface="Arial"/>
              </a:rPr>
              <a:t>Structural</a:t>
            </a:r>
            <a:r>
              <a:rPr sz="3000" b="1" spc="-109">
                <a:latin typeface="Arial"/>
                <a:cs typeface="Arial"/>
              </a:rPr>
              <a:t> </a:t>
            </a:r>
            <a:r>
              <a:rPr sz="3000" b="1" spc="15">
                <a:latin typeface="Arial"/>
                <a:cs typeface="Arial"/>
              </a:rPr>
              <a:t>Forces</a:t>
            </a:r>
            <a:r>
              <a:rPr sz="3000" b="1" spc="-109">
                <a:latin typeface="Arial"/>
                <a:cs typeface="Arial"/>
              </a:rPr>
              <a:t> </a:t>
            </a:r>
            <a:r>
              <a:rPr sz="3000" b="1" spc="-23">
                <a:latin typeface="Arial"/>
                <a:cs typeface="Arial"/>
              </a:rPr>
              <a:t>in</a:t>
            </a:r>
            <a:r>
              <a:rPr sz="3000" b="1" spc="-86">
                <a:latin typeface="Arial"/>
                <a:cs typeface="Arial"/>
              </a:rPr>
              <a:t> </a:t>
            </a:r>
            <a:r>
              <a:rPr sz="3000" b="1" spc="-19">
                <a:latin typeface="Arial"/>
                <a:cs typeface="Arial"/>
              </a:rPr>
              <a:t>Truss</a:t>
            </a:r>
            <a:r>
              <a:rPr sz="3000" b="1" spc="-101">
                <a:latin typeface="Arial"/>
                <a:cs typeface="Arial"/>
              </a:rPr>
              <a:t> </a:t>
            </a:r>
            <a:r>
              <a:rPr sz="3000" b="1" spc="41">
                <a:latin typeface="Arial"/>
                <a:cs typeface="Arial"/>
              </a:rPr>
              <a:t>Members</a:t>
            </a:r>
            <a:endParaRPr sz="3000">
              <a:latin typeface="Arial"/>
              <a:cs typeface="Arial"/>
            </a:endParaRPr>
          </a:p>
        </p:txBody>
      </p:sp>
      <p:sp>
        <p:nvSpPr>
          <p:cNvPr id="3" name="object 3"/>
          <p:cNvSpPr txBox="1"/>
          <p:nvPr/>
        </p:nvSpPr>
        <p:spPr>
          <a:xfrm>
            <a:off x="952500" y="2133600"/>
            <a:ext cx="7239000" cy="3307155"/>
          </a:xfrm>
          <a:prstGeom prst="rect">
            <a:avLst/>
          </a:prstGeom>
        </p:spPr>
        <p:txBody>
          <a:bodyPr vert="horz" wrap="square" lIns="0" tIns="8239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6226" indent="-277178">
              <a:spcBef>
                <a:spcPts val="649"/>
              </a:spcBef>
              <a:buSzPct val="108333"/>
              <a:buFont typeface="Wingdings"/>
              <a:buChar char=""/>
              <a:tabLst>
                <a:tab pos="286703" algn="l"/>
              </a:tabLst>
            </a:pPr>
            <a:r>
              <a:rPr sz="2400" spc="-23">
                <a:latin typeface="Arial" pitchFamily="34" charset="0"/>
                <a:cs typeface="Arial" pitchFamily="34" charset="0"/>
              </a:rPr>
              <a:t>Truss</a:t>
            </a:r>
            <a:r>
              <a:rPr sz="2400" spc="-11">
                <a:latin typeface="Arial" pitchFamily="34" charset="0"/>
                <a:cs typeface="Arial" pitchFamily="34" charset="0"/>
              </a:rPr>
              <a:t> </a:t>
            </a:r>
            <a:r>
              <a:rPr sz="2400" spc="-4">
                <a:latin typeface="Arial" pitchFamily="34" charset="0"/>
                <a:cs typeface="Arial" pitchFamily="34" charset="0"/>
              </a:rPr>
              <a:t>members</a:t>
            </a:r>
            <a:r>
              <a:rPr sz="2400" spc="-26">
                <a:latin typeface="Arial" pitchFamily="34" charset="0"/>
                <a:cs typeface="Arial" pitchFamily="34" charset="0"/>
              </a:rPr>
              <a:t> </a:t>
            </a:r>
            <a:r>
              <a:rPr sz="2400">
                <a:latin typeface="Arial" pitchFamily="34" charset="0"/>
                <a:cs typeface="Arial" pitchFamily="34" charset="0"/>
              </a:rPr>
              <a:t>will</a:t>
            </a:r>
            <a:r>
              <a:rPr sz="2400" spc="-19">
                <a:latin typeface="Arial" pitchFamily="34" charset="0"/>
                <a:cs typeface="Arial" pitchFamily="34" charset="0"/>
              </a:rPr>
              <a:t> </a:t>
            </a:r>
            <a:r>
              <a:rPr sz="2400" spc="-4">
                <a:latin typeface="Arial" pitchFamily="34" charset="0"/>
                <a:cs typeface="Arial" pitchFamily="34" charset="0"/>
              </a:rPr>
              <a:t>carry</a:t>
            </a:r>
            <a:r>
              <a:rPr sz="2400" spc="-26">
                <a:latin typeface="Arial" pitchFamily="34" charset="0"/>
                <a:cs typeface="Arial" pitchFamily="34" charset="0"/>
              </a:rPr>
              <a:t> </a:t>
            </a:r>
            <a:r>
              <a:rPr sz="2400">
                <a:latin typeface="Arial" pitchFamily="34" charset="0"/>
                <a:cs typeface="Arial" pitchFamily="34" charset="0"/>
              </a:rPr>
              <a:t>either</a:t>
            </a:r>
          </a:p>
          <a:p>
            <a:pPr marL="226695" lvl="1" indent="-166688">
              <a:spcBef>
                <a:spcPts val="574"/>
              </a:spcBef>
              <a:buChar char="–"/>
              <a:tabLst>
                <a:tab pos="227171" algn="l"/>
              </a:tabLst>
            </a:pPr>
            <a:r>
              <a:rPr sz="2400" spc="-4">
                <a:latin typeface="Arial" pitchFamily="34" charset="0"/>
                <a:cs typeface="Arial" pitchFamily="34" charset="0"/>
              </a:rPr>
              <a:t>Axial</a:t>
            </a:r>
            <a:r>
              <a:rPr sz="2400" spc="-23">
                <a:latin typeface="Arial" pitchFamily="34" charset="0"/>
                <a:cs typeface="Arial" pitchFamily="34" charset="0"/>
              </a:rPr>
              <a:t> </a:t>
            </a:r>
            <a:r>
              <a:rPr sz="2400" b="1" spc="-8">
                <a:solidFill>
                  <a:srgbClr val="FF0000"/>
                </a:solidFill>
                <a:latin typeface="Arial" pitchFamily="34" charset="0"/>
                <a:cs typeface="Arial" pitchFamily="34" charset="0"/>
              </a:rPr>
              <a:t>tension</a:t>
            </a:r>
            <a:r>
              <a:rPr sz="2400" b="1" spc="-19">
                <a:solidFill>
                  <a:srgbClr val="FF0000"/>
                </a:solidFill>
                <a:latin typeface="Arial" pitchFamily="34" charset="0"/>
                <a:cs typeface="Arial" pitchFamily="34" charset="0"/>
              </a:rPr>
              <a:t> </a:t>
            </a:r>
            <a:r>
              <a:rPr sz="2400" b="1">
                <a:solidFill>
                  <a:srgbClr val="FF0000"/>
                </a:solidFill>
                <a:latin typeface="Arial" pitchFamily="34" charset="0"/>
                <a:cs typeface="Arial" pitchFamily="34" charset="0"/>
              </a:rPr>
              <a:t>(T) </a:t>
            </a:r>
            <a:r>
              <a:rPr sz="2400" spc="-11">
                <a:latin typeface="Arial" pitchFamily="34" charset="0"/>
                <a:cs typeface="Arial" pitchFamily="34" charset="0"/>
              </a:rPr>
              <a:t>forces </a:t>
            </a:r>
            <a:r>
              <a:rPr sz="2400" spc="-8">
                <a:latin typeface="Arial" pitchFamily="34" charset="0"/>
                <a:cs typeface="Arial" pitchFamily="34" charset="0"/>
              </a:rPr>
              <a:t>or</a:t>
            </a:r>
            <a:endParaRPr sz="2400">
              <a:latin typeface="Arial" pitchFamily="34" charset="0"/>
              <a:cs typeface="Arial" pitchFamily="34" charset="0"/>
            </a:endParaRPr>
          </a:p>
          <a:p>
            <a:pPr marL="226695" lvl="1" indent="-166688">
              <a:spcBef>
                <a:spcPts val="533"/>
              </a:spcBef>
              <a:buChar char="–"/>
              <a:tabLst>
                <a:tab pos="227171" algn="l"/>
              </a:tabLst>
            </a:pPr>
            <a:r>
              <a:rPr sz="2400" spc="-4">
                <a:latin typeface="Arial" pitchFamily="34" charset="0"/>
                <a:cs typeface="Arial" pitchFamily="34" charset="0"/>
              </a:rPr>
              <a:t>Axial</a:t>
            </a:r>
            <a:r>
              <a:rPr sz="2400" spc="-30">
                <a:latin typeface="Arial" pitchFamily="34" charset="0"/>
                <a:cs typeface="Arial" pitchFamily="34" charset="0"/>
              </a:rPr>
              <a:t> </a:t>
            </a:r>
            <a:r>
              <a:rPr sz="2400" b="1" spc="-4">
                <a:solidFill>
                  <a:srgbClr val="FF0000"/>
                </a:solidFill>
                <a:latin typeface="Arial" pitchFamily="34" charset="0"/>
                <a:cs typeface="Arial" pitchFamily="34" charset="0"/>
              </a:rPr>
              <a:t>compression</a:t>
            </a:r>
            <a:r>
              <a:rPr sz="2400" b="1" spc="-34">
                <a:solidFill>
                  <a:srgbClr val="FF0000"/>
                </a:solidFill>
                <a:latin typeface="Arial" pitchFamily="34" charset="0"/>
                <a:cs typeface="Arial" pitchFamily="34" charset="0"/>
              </a:rPr>
              <a:t> </a:t>
            </a:r>
            <a:r>
              <a:rPr sz="2400" b="1">
                <a:solidFill>
                  <a:srgbClr val="FF0000"/>
                </a:solidFill>
                <a:latin typeface="Arial" pitchFamily="34" charset="0"/>
                <a:cs typeface="Arial" pitchFamily="34" charset="0"/>
              </a:rPr>
              <a:t>(C)</a:t>
            </a:r>
            <a:r>
              <a:rPr sz="2400" b="1" spc="-11">
                <a:solidFill>
                  <a:srgbClr val="FF0000"/>
                </a:solidFill>
                <a:latin typeface="Arial" pitchFamily="34" charset="0"/>
                <a:cs typeface="Arial" pitchFamily="34" charset="0"/>
              </a:rPr>
              <a:t> </a:t>
            </a:r>
            <a:r>
              <a:rPr sz="2400" spc="-11">
                <a:latin typeface="Arial" pitchFamily="34" charset="0"/>
                <a:cs typeface="Arial" pitchFamily="34" charset="0"/>
              </a:rPr>
              <a:t>forces.</a:t>
            </a:r>
            <a:endParaRPr sz="2400">
              <a:latin typeface="Arial" pitchFamily="34" charset="0"/>
              <a:cs typeface="Arial" pitchFamily="34" charset="0"/>
            </a:endParaRPr>
          </a:p>
          <a:p>
            <a:pPr lvl="1">
              <a:spcBef>
                <a:spcPts val="26"/>
              </a:spcBef>
              <a:buFont typeface="Calibri"/>
              <a:buChar char="–"/>
            </a:pPr>
            <a:endParaRPr sz="2400">
              <a:latin typeface="Arial" pitchFamily="34" charset="0"/>
              <a:cs typeface="Arial" pitchFamily="34" charset="0"/>
            </a:endParaRPr>
          </a:p>
          <a:p>
            <a:pPr marL="264319" indent="-255270">
              <a:spcBef>
                <a:spcPts val="4"/>
              </a:spcBef>
              <a:buFont typeface="Wingdings"/>
              <a:buChar char=""/>
              <a:tabLst>
                <a:tab pos="264795" algn="l"/>
              </a:tabLst>
            </a:pPr>
            <a:r>
              <a:rPr sz="2400" spc="-8">
                <a:latin typeface="Arial" pitchFamily="34" charset="0"/>
                <a:cs typeface="Arial" pitchFamily="34" charset="0"/>
              </a:rPr>
              <a:t>There</a:t>
            </a:r>
            <a:r>
              <a:rPr sz="2400" spc="4">
                <a:latin typeface="Arial" pitchFamily="34" charset="0"/>
                <a:cs typeface="Arial" pitchFamily="34" charset="0"/>
              </a:rPr>
              <a:t> </a:t>
            </a:r>
            <a:r>
              <a:rPr sz="2400" spc="-11">
                <a:latin typeface="Arial" pitchFamily="34" charset="0"/>
                <a:cs typeface="Arial" pitchFamily="34" charset="0"/>
              </a:rPr>
              <a:t>are</a:t>
            </a:r>
            <a:r>
              <a:rPr sz="2400">
                <a:latin typeface="Arial" pitchFamily="34" charset="0"/>
                <a:cs typeface="Arial" pitchFamily="34" charset="0"/>
              </a:rPr>
              <a:t> </a:t>
            </a:r>
            <a:r>
              <a:rPr sz="2400" spc="-8">
                <a:latin typeface="Arial" pitchFamily="34" charset="0"/>
                <a:cs typeface="Arial" pitchFamily="34" charset="0"/>
              </a:rPr>
              <a:t>two</a:t>
            </a:r>
            <a:r>
              <a:rPr sz="2400" spc="-19">
                <a:latin typeface="Arial" pitchFamily="34" charset="0"/>
                <a:cs typeface="Arial" pitchFamily="34" charset="0"/>
              </a:rPr>
              <a:t> </a:t>
            </a:r>
            <a:r>
              <a:rPr sz="2400" spc="-4">
                <a:latin typeface="Arial" pitchFamily="34" charset="0"/>
                <a:cs typeface="Arial" pitchFamily="34" charset="0"/>
              </a:rPr>
              <a:t>methods</a:t>
            </a:r>
            <a:r>
              <a:rPr sz="2400" spc="-8">
                <a:latin typeface="Arial" pitchFamily="34" charset="0"/>
                <a:cs typeface="Arial" pitchFamily="34" charset="0"/>
              </a:rPr>
              <a:t> </a:t>
            </a:r>
            <a:r>
              <a:rPr sz="2400" spc="-4">
                <a:latin typeface="Arial" pitchFamily="34" charset="0"/>
                <a:cs typeface="Arial" pitchFamily="34" charset="0"/>
              </a:rPr>
              <a:t>of</a:t>
            </a:r>
            <a:r>
              <a:rPr sz="2400" spc="-15">
                <a:latin typeface="Arial" pitchFamily="34" charset="0"/>
                <a:cs typeface="Arial" pitchFamily="34" charset="0"/>
              </a:rPr>
              <a:t> </a:t>
            </a:r>
            <a:r>
              <a:rPr sz="2400" spc="-8">
                <a:latin typeface="Arial" pitchFamily="34" charset="0"/>
                <a:cs typeface="Arial" pitchFamily="34" charset="0"/>
              </a:rPr>
              <a:t>evaluating </a:t>
            </a:r>
            <a:r>
              <a:rPr sz="2400">
                <a:latin typeface="Arial" pitchFamily="34" charset="0"/>
                <a:cs typeface="Arial" pitchFamily="34" charset="0"/>
              </a:rPr>
              <a:t>trusses.</a:t>
            </a:r>
          </a:p>
          <a:p>
            <a:pPr marL="226695" lvl="1" indent="-166688">
              <a:spcBef>
                <a:spcPts val="533"/>
              </a:spcBef>
              <a:buChar char="–"/>
              <a:tabLst>
                <a:tab pos="227171" algn="l"/>
              </a:tabLst>
            </a:pPr>
            <a:r>
              <a:rPr sz="2400" spc="-4">
                <a:latin typeface="Arial" pitchFamily="34" charset="0"/>
                <a:cs typeface="Arial" pitchFamily="34" charset="0"/>
              </a:rPr>
              <a:t>Method</a:t>
            </a:r>
            <a:r>
              <a:rPr sz="2400" spc="-19">
                <a:latin typeface="Arial" pitchFamily="34" charset="0"/>
                <a:cs typeface="Arial" pitchFamily="34" charset="0"/>
              </a:rPr>
              <a:t> </a:t>
            </a:r>
            <a:r>
              <a:rPr sz="2400" spc="-4">
                <a:latin typeface="Arial" pitchFamily="34" charset="0"/>
                <a:cs typeface="Arial" pitchFamily="34" charset="0"/>
              </a:rPr>
              <a:t>of </a:t>
            </a:r>
            <a:r>
              <a:rPr sz="2400" spc="-8">
                <a:latin typeface="Arial" pitchFamily="34" charset="0"/>
                <a:cs typeface="Arial" pitchFamily="34" charset="0"/>
              </a:rPr>
              <a:t>Joints</a:t>
            </a:r>
            <a:r>
              <a:rPr sz="2400" spc="-15">
                <a:latin typeface="Arial" pitchFamily="34" charset="0"/>
                <a:cs typeface="Arial" pitchFamily="34" charset="0"/>
              </a:rPr>
              <a:t> </a:t>
            </a:r>
            <a:r>
              <a:rPr sz="2400" spc="-11">
                <a:latin typeface="Arial" pitchFamily="34" charset="0"/>
                <a:cs typeface="Arial" pitchFamily="34" charset="0"/>
              </a:rPr>
              <a:t>(static</a:t>
            </a:r>
            <a:r>
              <a:rPr sz="2400" spc="-19">
                <a:latin typeface="Arial" pitchFamily="34" charset="0"/>
                <a:cs typeface="Arial" pitchFamily="34" charset="0"/>
              </a:rPr>
              <a:t> </a:t>
            </a:r>
            <a:r>
              <a:rPr sz="2400">
                <a:latin typeface="Arial" pitchFamily="34" charset="0"/>
                <a:cs typeface="Arial" pitchFamily="34" charset="0"/>
              </a:rPr>
              <a:t>equilibrium</a:t>
            </a:r>
            <a:r>
              <a:rPr sz="2400" spc="-8">
                <a:latin typeface="Arial" pitchFamily="34" charset="0"/>
                <a:cs typeface="Arial" pitchFamily="34" charset="0"/>
              </a:rPr>
              <a:t> </a:t>
            </a:r>
            <a:r>
              <a:rPr sz="2400" spc="-4">
                <a:latin typeface="Arial" pitchFamily="34" charset="0"/>
                <a:cs typeface="Arial" pitchFamily="34" charset="0"/>
              </a:rPr>
              <a:t>of</a:t>
            </a:r>
            <a:r>
              <a:rPr sz="2400" spc="-8">
                <a:latin typeface="Arial" pitchFamily="34" charset="0"/>
                <a:cs typeface="Arial" pitchFamily="34" charset="0"/>
              </a:rPr>
              <a:t> </a:t>
            </a:r>
            <a:r>
              <a:rPr sz="2400">
                <a:latin typeface="Arial" pitchFamily="34" charset="0"/>
                <a:cs typeface="Arial" pitchFamily="34" charset="0"/>
              </a:rPr>
              <a:t>a</a:t>
            </a:r>
            <a:r>
              <a:rPr sz="2400" spc="-4">
                <a:latin typeface="Arial" pitchFamily="34" charset="0"/>
                <a:cs typeface="Arial" pitchFamily="34" charset="0"/>
              </a:rPr>
              <a:t> </a:t>
            </a:r>
            <a:r>
              <a:rPr sz="2400" spc="-8">
                <a:latin typeface="Arial" pitchFamily="34" charset="0"/>
                <a:cs typeface="Arial" pitchFamily="34" charset="0"/>
              </a:rPr>
              <a:t>point)</a:t>
            </a:r>
            <a:endParaRPr sz="2400">
              <a:latin typeface="Arial" pitchFamily="34" charset="0"/>
              <a:cs typeface="Arial" pitchFamily="34" charset="0"/>
            </a:endParaRPr>
          </a:p>
          <a:p>
            <a:pPr marL="226695" lvl="1" indent="-166688">
              <a:spcBef>
                <a:spcPts val="529"/>
              </a:spcBef>
              <a:buChar char="–"/>
              <a:tabLst>
                <a:tab pos="227171" algn="l"/>
              </a:tabLst>
            </a:pPr>
            <a:r>
              <a:rPr sz="2400" spc="-4">
                <a:latin typeface="Arial" pitchFamily="34" charset="0"/>
                <a:cs typeface="Arial" pitchFamily="34" charset="0"/>
              </a:rPr>
              <a:t>Method</a:t>
            </a:r>
            <a:r>
              <a:rPr sz="2400" spc="-19">
                <a:latin typeface="Arial" pitchFamily="34" charset="0"/>
                <a:cs typeface="Arial" pitchFamily="34" charset="0"/>
              </a:rPr>
              <a:t> </a:t>
            </a:r>
            <a:r>
              <a:rPr sz="2400" spc="-4">
                <a:latin typeface="Arial" pitchFamily="34" charset="0"/>
                <a:cs typeface="Arial" pitchFamily="34" charset="0"/>
              </a:rPr>
              <a:t>of</a:t>
            </a:r>
            <a:r>
              <a:rPr sz="2400" spc="-8">
                <a:latin typeface="Arial" pitchFamily="34" charset="0"/>
                <a:cs typeface="Arial" pitchFamily="34" charset="0"/>
              </a:rPr>
              <a:t> </a:t>
            </a:r>
            <a:r>
              <a:rPr sz="2400">
                <a:latin typeface="Arial" pitchFamily="34" charset="0"/>
                <a:cs typeface="Arial" pitchFamily="34" charset="0"/>
              </a:rPr>
              <a:t>Sections</a:t>
            </a:r>
            <a:r>
              <a:rPr sz="2400" spc="-23">
                <a:latin typeface="Arial" pitchFamily="34" charset="0"/>
                <a:cs typeface="Arial" pitchFamily="34" charset="0"/>
              </a:rPr>
              <a:t> </a:t>
            </a:r>
            <a:r>
              <a:rPr sz="2400" spc="-11">
                <a:latin typeface="Arial" pitchFamily="34" charset="0"/>
                <a:cs typeface="Arial" pitchFamily="34" charset="0"/>
              </a:rPr>
              <a:t>(static</a:t>
            </a:r>
            <a:r>
              <a:rPr sz="2400" spc="-30">
                <a:latin typeface="Arial" pitchFamily="34" charset="0"/>
                <a:cs typeface="Arial" pitchFamily="34" charset="0"/>
              </a:rPr>
              <a:t> </a:t>
            </a:r>
            <a:r>
              <a:rPr sz="2400">
                <a:latin typeface="Arial" pitchFamily="34" charset="0"/>
                <a:cs typeface="Arial" pitchFamily="34" charset="0"/>
              </a:rPr>
              <a:t>equilibrium</a:t>
            </a:r>
            <a:r>
              <a:rPr sz="2400" spc="-11">
                <a:latin typeface="Arial" pitchFamily="34" charset="0"/>
                <a:cs typeface="Arial" pitchFamily="34" charset="0"/>
              </a:rPr>
              <a:t> </a:t>
            </a:r>
            <a:r>
              <a:rPr sz="2400" spc="-4">
                <a:latin typeface="Arial" pitchFamily="34" charset="0"/>
                <a:cs typeface="Arial" pitchFamily="34" charset="0"/>
              </a:rPr>
              <a:t>of</a:t>
            </a:r>
            <a:r>
              <a:rPr sz="2400" spc="-11">
                <a:latin typeface="Arial" pitchFamily="34" charset="0"/>
                <a:cs typeface="Arial" pitchFamily="34" charset="0"/>
              </a:rPr>
              <a:t> </a:t>
            </a:r>
            <a:r>
              <a:rPr sz="2400">
                <a:latin typeface="Arial" pitchFamily="34" charset="0"/>
                <a:cs typeface="Arial" pitchFamily="34" charset="0"/>
              </a:rPr>
              <a:t>a</a:t>
            </a:r>
            <a:r>
              <a:rPr sz="2400" spc="-8">
                <a:latin typeface="Arial" pitchFamily="34" charset="0"/>
                <a:cs typeface="Arial" pitchFamily="34" charset="0"/>
              </a:rPr>
              <a:t> </a:t>
            </a:r>
            <a:r>
              <a:rPr sz="2400">
                <a:latin typeface="Arial" pitchFamily="34" charset="0"/>
                <a:cs typeface="Arial" pitchFamily="34" charset="0"/>
              </a:rPr>
              <a:t>rigid</a:t>
            </a:r>
            <a:r>
              <a:rPr sz="2400" spc="-15">
                <a:latin typeface="Arial" pitchFamily="34" charset="0"/>
                <a:cs typeface="Arial" pitchFamily="34" charset="0"/>
              </a:rPr>
              <a:t> </a:t>
            </a:r>
            <a:r>
              <a:rPr sz="2400" spc="-4">
                <a:latin typeface="Arial" pitchFamily="34" charset="0"/>
                <a:cs typeface="Arial" pitchFamily="34" charset="0"/>
              </a:rPr>
              <a:t>body).</a:t>
            </a:r>
            <a:endParaRPr sz="2400">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6AF0E4BC-7910-2F96-0E99-25E27260EB5B}"/>
              </a:ext>
            </a:extLst>
          </p:cNvPr>
          <p:cNvSpPr>
            <a:spLocks noGrp="1"/>
          </p:cNvSpPr>
          <p:nvPr>
            <p:ph type="sldNum" sz="quarter" idx="7"/>
          </p:nvPr>
        </p:nvSpPr>
        <p:spPr/>
        <p:txBody>
          <a:bodyPr/>
          <a:lstStyle/>
          <a:p>
            <a:fld id="{B6F15528-21DE-4FAA-801E-634DDDAF4B2B}" type="slidenum">
              <a:rPr lang="en-US" smtClean="0"/>
              <a:t>19</a:t>
            </a:fld>
            <a:endParaRPr lang="en-US"/>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77FCE2-1F4B-E3FD-4C49-32D57E20904D}"/>
              </a:ext>
            </a:extLst>
          </p:cNvPr>
          <p:cNvSpPr txBox="1"/>
          <p:nvPr/>
        </p:nvSpPr>
        <p:spPr>
          <a:xfrm>
            <a:off x="737118" y="905798"/>
            <a:ext cx="7672388" cy="27440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algn="ctr">
              <a:lnSpc>
                <a:spcPct val="115000"/>
              </a:lnSpc>
              <a:spcAft>
                <a:spcPts val="750"/>
              </a:spcAft>
            </a:pPr>
            <a:r>
              <a:rPr lang="en-US" sz="3200" b="1" dirty="0">
                <a:solidFill>
                  <a:srgbClr val="000000"/>
                </a:solidFill>
                <a:latin typeface="Times New Roman" panose="02020603050405020304" pitchFamily="18" charset="0"/>
                <a:ea typeface="Times New Roman" panose="02020603050405020304" pitchFamily="18" charset="0"/>
              </a:rPr>
              <a:t>Structural Analysis and Design-I</a:t>
            </a:r>
          </a:p>
          <a:p>
            <a:pPr marL="342900" algn="ctr"/>
            <a:endParaRPr lang="en-US" sz="3200" b="1" dirty="0">
              <a:solidFill>
                <a:srgbClr val="000000"/>
              </a:solidFill>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15000"/>
              </a:lnSpc>
              <a:spcBef>
                <a:spcPts val="0"/>
              </a:spcBef>
              <a:spcAft>
                <a:spcPts val="75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rPr>
              <a:t>COURSE CODE: CE 0732-2201</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a:rPr>
              <a:t>                                                                             </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rPr>
              <a:t>CREDIT: 04</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a:endParaRPr>
          </a:p>
          <a:p>
            <a:pPr marL="0" marR="0" lvl="0" indent="0" algn="l" defTabSz="914400" rtl="0" eaLnBrk="1" fontAlgn="auto" latinLnBrk="0" hangingPunct="1">
              <a:lnSpc>
                <a:spcPct val="115000"/>
              </a:lnSpc>
              <a:spcBef>
                <a:spcPts val="0"/>
              </a:spcBef>
              <a:spcAft>
                <a:spcPts val="75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MID EXAMINATION: 2 HOURS                                                         CIE MARKS: 120</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75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SEMESTER END EXAMINATION: 3 HOURS                                    SEE MARKS: 80</a:t>
            </a:r>
          </a:p>
          <a:p>
            <a:pPr marL="342900" algn="ctr">
              <a:lnSpc>
                <a:spcPct val="115000"/>
              </a:lnSpc>
              <a:spcAft>
                <a:spcPts val="750"/>
              </a:spcAft>
            </a:pPr>
            <a:endParaRPr lang="en-US" sz="2000" dirty="0">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C31734A5-59E9-7AC4-3576-E8562611A699}"/>
              </a:ext>
            </a:extLst>
          </p:cNvPr>
          <p:cNvSpPr txBox="1"/>
          <p:nvPr/>
        </p:nvSpPr>
        <p:spPr>
          <a:xfrm>
            <a:off x="703003" y="3627715"/>
            <a:ext cx="7848600" cy="22871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Course Learning Outcomes (CLOs):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After completing this course, students will be able to-</a:t>
            </a:r>
            <a:endParaRPr lang="en-GB" sz="1600" b="1" dirty="0">
              <a:latin typeface="Times New Roman" panose="02020603050405020304" pitchFamily="18" charset="0"/>
              <a:cs typeface="Times New Roman" panose="02020603050405020304" pitchFamily="18" charset="0"/>
            </a:endParaRPr>
          </a:p>
          <a:p>
            <a:pPr algn="just">
              <a:lnSpc>
                <a:spcPct val="150000"/>
              </a:lnSpc>
            </a:pPr>
            <a:r>
              <a:rPr lang="en-GB" sz="1600" b="1" dirty="0">
                <a:latin typeface="Times New Roman" panose="02020603050405020304" pitchFamily="18" charset="0"/>
                <a:cs typeface="Times New Roman" panose="02020603050405020304" pitchFamily="18" charset="0"/>
              </a:rPr>
              <a:t>CLO 01 Understand</a:t>
            </a:r>
            <a:r>
              <a:rPr lang="en-GB" sz="1600" dirty="0">
                <a:latin typeface="Times New Roman" panose="02020603050405020304" pitchFamily="18" charset="0"/>
                <a:cs typeface="Times New Roman" panose="02020603050405020304" pitchFamily="18" charset="0"/>
              </a:rPr>
              <a:t> the concepts and fundamentals of truss structures.</a:t>
            </a:r>
          </a:p>
          <a:p>
            <a:pPr algn="just">
              <a:lnSpc>
                <a:spcPct val="150000"/>
              </a:lnSpc>
            </a:pPr>
            <a:r>
              <a:rPr lang="en-GB" sz="1600" b="1" dirty="0">
                <a:latin typeface="Times New Roman" panose="02020603050405020304" pitchFamily="18" charset="0"/>
                <a:cs typeface="Times New Roman" panose="02020603050405020304" pitchFamily="18" charset="0"/>
              </a:rPr>
              <a:t>CLO 02 </a:t>
            </a:r>
            <a:r>
              <a:rPr lang="en-GB" sz="1600" b="1" dirty="0" err="1">
                <a:latin typeface="Times New Roman" panose="02020603050405020304" pitchFamily="18" charset="0"/>
                <a:cs typeface="Times New Roman" panose="02020603050405020304" pitchFamily="18" charset="0"/>
              </a:rPr>
              <a:t>Analyze</a:t>
            </a:r>
            <a:r>
              <a:rPr lang="en-GB" sz="1600" dirty="0">
                <a:latin typeface="Times New Roman" panose="02020603050405020304" pitchFamily="18" charset="0"/>
                <a:cs typeface="Times New Roman" panose="02020603050405020304" pitchFamily="18" charset="0"/>
              </a:rPr>
              <a:t> two hinged and three hinged arches.</a:t>
            </a:r>
          </a:p>
          <a:p>
            <a:pPr algn="just">
              <a:lnSpc>
                <a:spcPct val="150000"/>
              </a:lnSpc>
            </a:pPr>
            <a:r>
              <a:rPr lang="en-GB" sz="1600" b="1" dirty="0">
                <a:latin typeface="Times New Roman" panose="02020603050405020304" pitchFamily="18" charset="0"/>
                <a:cs typeface="Times New Roman" panose="02020603050405020304" pitchFamily="18" charset="0"/>
              </a:rPr>
              <a:t>CLO 03 Determine</a:t>
            </a:r>
            <a:r>
              <a:rPr lang="en-GB" sz="1600" dirty="0">
                <a:latin typeface="Times New Roman" panose="02020603050405020304" pitchFamily="18" charset="0"/>
                <a:cs typeface="Times New Roman" panose="02020603050405020304" pitchFamily="18" charset="0"/>
              </a:rPr>
              <a:t> maximum moment at </a:t>
            </a:r>
            <a:r>
              <a:rPr lang="en-GB" sz="1600">
                <a:latin typeface="Times New Roman" panose="02020603050405020304" pitchFamily="18" charset="0"/>
                <a:cs typeface="Times New Roman" panose="02020603050405020304" pitchFamily="18" charset="0"/>
              </a:rPr>
              <a:t>mid-span for </a:t>
            </a:r>
            <a:r>
              <a:rPr lang="en-GB" sz="1600" dirty="0">
                <a:latin typeface="Times New Roman" panose="02020603050405020304" pitchFamily="18" charset="0"/>
                <a:cs typeface="Times New Roman" panose="02020603050405020304" pitchFamily="18" charset="0"/>
              </a:rPr>
              <a:t>wheels.</a:t>
            </a:r>
          </a:p>
          <a:p>
            <a:pPr algn="just">
              <a:lnSpc>
                <a:spcPct val="150000"/>
              </a:lnSpc>
            </a:pPr>
            <a:r>
              <a:rPr lang="en-GB" sz="1600" b="1" dirty="0">
                <a:latin typeface="Times New Roman" panose="02020603050405020304" pitchFamily="18" charset="0"/>
                <a:cs typeface="Times New Roman" panose="02020603050405020304" pitchFamily="18" charset="0"/>
              </a:rPr>
              <a:t>CLO 04 Assess</a:t>
            </a:r>
            <a:r>
              <a:rPr lang="en-GB" sz="1600" dirty="0">
                <a:latin typeface="Times New Roman" panose="02020603050405020304" pitchFamily="18" charset="0"/>
                <a:cs typeface="Times New Roman" panose="02020603050405020304" pitchFamily="18" charset="0"/>
              </a:rPr>
              <a:t> the deflection of beams applying unit load method.</a:t>
            </a:r>
          </a:p>
          <a:p>
            <a:pPr algn="just">
              <a:lnSpc>
                <a:spcPct val="150000"/>
              </a:lnSpc>
            </a:pPr>
            <a:r>
              <a:rPr lang="en-GB" sz="1600" b="1" dirty="0">
                <a:latin typeface="Times New Roman" panose="02020603050405020304" pitchFamily="18" charset="0"/>
                <a:cs typeface="Times New Roman" panose="02020603050405020304" pitchFamily="18" charset="0"/>
              </a:rPr>
              <a:t>CLO 05</a:t>
            </a:r>
            <a:r>
              <a:rPr lang="en-GB" sz="1600" dirty="0">
                <a:latin typeface="Times New Roman" panose="02020603050405020304" pitchFamily="18" charset="0"/>
                <a:cs typeface="Times New Roman" panose="02020603050405020304" pitchFamily="18" charset="0"/>
              </a:rPr>
              <a:t> </a:t>
            </a:r>
            <a:r>
              <a:rPr lang="en-GB" sz="1600" b="1" dirty="0" err="1">
                <a:latin typeface="Times New Roman" panose="02020603050405020304" pitchFamily="18" charset="0"/>
                <a:cs typeface="Times New Roman" panose="02020603050405020304" pitchFamily="18" charset="0"/>
              </a:rPr>
              <a:t>Analyze</a:t>
            </a:r>
            <a:r>
              <a:rPr lang="en-GB" sz="1600" dirty="0">
                <a:latin typeface="Times New Roman" panose="02020603050405020304" pitchFamily="18" charset="0"/>
                <a:cs typeface="Times New Roman" panose="02020603050405020304" pitchFamily="18" charset="0"/>
              </a:rPr>
              <a:t> lateral loads for building such as wind force and earthquake load.</a:t>
            </a:r>
          </a:p>
        </p:txBody>
      </p:sp>
      <p:sp>
        <p:nvSpPr>
          <p:cNvPr id="2" name="Slide Number Placeholder 1">
            <a:extLst>
              <a:ext uri="{FF2B5EF4-FFF2-40B4-BE49-F238E27FC236}">
                <a16:creationId xmlns:a16="http://schemas.microsoft.com/office/drawing/2014/main" id="{F813B9BD-DDC7-1805-E9DE-F9C20EB184F6}"/>
              </a:ext>
            </a:extLst>
          </p:cNvPr>
          <p:cNvSpPr>
            <a:spLocks noGrp="1"/>
          </p:cNvSpPr>
          <p:nvPr>
            <p:ph type="sldNum" sz="quarter" idx="12"/>
          </p:nvPr>
        </p:nvSpPr>
        <p:spPr/>
        <p:txBody>
          <a:bodyPr/>
          <a:lstStyle/>
          <a:p>
            <a:fld id="{74D176D1-BC84-44D9-9E2B-F40FD01EB285}" type="slidenum">
              <a:rPr lang="en-US" sz="1600" smtClean="0"/>
              <a:t>2</a:t>
            </a:fld>
            <a:endParaRPr lang="en-US" sz="1600"/>
          </a:p>
        </p:txBody>
      </p:sp>
    </p:spTree>
    <p:extLst>
      <p:ext uri="{BB962C8B-B14F-4D97-AF65-F5344CB8AC3E}">
        <p14:creationId xmlns:p14="http://schemas.microsoft.com/office/powerpoint/2010/main" val="162391498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0476" y="606896"/>
            <a:ext cx="7243048" cy="564096"/>
          </a:xfrm>
          <a:prstGeom prst="rect">
            <a:avLst/>
          </a:prstGeom>
        </p:spPr>
        <p:txBody>
          <a:bodyPr vert="horz" wrap="square" lIns="0" tIns="10001" rIns="0" bIns="0" rtlCol="0">
            <a:spAutoFit/>
          </a:bodyPr>
          <a:lstStyle/>
          <a:p>
            <a:pPr marL="9525">
              <a:spcBef>
                <a:spcPts val="79"/>
              </a:spcBef>
            </a:pPr>
            <a:r>
              <a:rPr sz="3600" b="1" spc="-19">
                <a:latin typeface="Arial"/>
                <a:cs typeface="Arial"/>
              </a:rPr>
              <a:t>Truss</a:t>
            </a:r>
            <a:r>
              <a:rPr sz="3600" b="1" spc="-127">
                <a:latin typeface="Arial"/>
                <a:cs typeface="Arial"/>
              </a:rPr>
              <a:t> </a:t>
            </a:r>
            <a:r>
              <a:rPr sz="3600" b="1" spc="-23">
                <a:latin typeface="Arial"/>
                <a:cs typeface="Arial"/>
              </a:rPr>
              <a:t>Analysis:</a:t>
            </a:r>
            <a:r>
              <a:rPr sz="3600" b="1" spc="-116">
                <a:latin typeface="Arial"/>
                <a:cs typeface="Arial"/>
              </a:rPr>
              <a:t> </a:t>
            </a:r>
            <a:r>
              <a:rPr sz="3600" b="1" spc="34">
                <a:latin typeface="Arial"/>
                <a:cs typeface="Arial"/>
              </a:rPr>
              <a:t>Method</a:t>
            </a:r>
            <a:r>
              <a:rPr sz="3600" b="1" spc="-127">
                <a:latin typeface="Arial"/>
                <a:cs typeface="Arial"/>
              </a:rPr>
              <a:t> </a:t>
            </a:r>
            <a:r>
              <a:rPr sz="3600" b="1" spc="-8">
                <a:latin typeface="Arial"/>
                <a:cs typeface="Arial"/>
              </a:rPr>
              <a:t>of</a:t>
            </a:r>
            <a:r>
              <a:rPr sz="3600" b="1" spc="263">
                <a:latin typeface="Arial"/>
                <a:cs typeface="Arial"/>
              </a:rPr>
              <a:t> </a:t>
            </a:r>
            <a:r>
              <a:rPr sz="3600" b="1" spc="4">
                <a:latin typeface="Arial"/>
                <a:cs typeface="Arial"/>
              </a:rPr>
              <a:t>Joints</a:t>
            </a:r>
            <a:endParaRPr sz="3600">
              <a:latin typeface="Arial"/>
              <a:cs typeface="Arial"/>
            </a:endParaRPr>
          </a:p>
        </p:txBody>
      </p:sp>
      <p:sp>
        <p:nvSpPr>
          <p:cNvPr id="3" name="object 3"/>
          <p:cNvSpPr txBox="1"/>
          <p:nvPr/>
        </p:nvSpPr>
        <p:spPr>
          <a:xfrm>
            <a:off x="950476" y="1492200"/>
            <a:ext cx="6517124" cy="1748556"/>
          </a:xfrm>
          <a:prstGeom prst="rect">
            <a:avLst/>
          </a:prstGeom>
        </p:spPr>
        <p:txBody>
          <a:bodyPr vert="horz" wrap="square" lIns="0" tIns="781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indent="-171926">
              <a:spcBef>
                <a:spcPts val="615"/>
              </a:spcBef>
              <a:buFont typeface="Wingdings"/>
              <a:buChar char=""/>
              <a:tabLst>
                <a:tab pos="181451" algn="l"/>
              </a:tabLst>
            </a:pPr>
            <a:r>
              <a:rPr sz="2400" spc="-15">
                <a:latin typeface="Arial" pitchFamily="34" charset="0"/>
                <a:cs typeface="Arial" pitchFamily="34" charset="0"/>
              </a:rPr>
              <a:t>Evaluate</a:t>
            </a:r>
            <a:r>
              <a:rPr sz="2400" spc="-8">
                <a:latin typeface="Arial" pitchFamily="34" charset="0"/>
                <a:cs typeface="Arial" pitchFamily="34" charset="0"/>
              </a:rPr>
              <a:t> </a:t>
            </a:r>
            <a:r>
              <a:rPr sz="2400">
                <a:latin typeface="Arial" pitchFamily="34" charset="0"/>
                <a:cs typeface="Arial" pitchFamily="34" charset="0"/>
              </a:rPr>
              <a:t>an</a:t>
            </a:r>
            <a:r>
              <a:rPr sz="2400" spc="-8">
                <a:latin typeface="Arial" pitchFamily="34" charset="0"/>
                <a:cs typeface="Arial" pitchFamily="34" charset="0"/>
              </a:rPr>
              <a:t> </a:t>
            </a:r>
            <a:r>
              <a:rPr sz="2400">
                <a:latin typeface="Arial" pitchFamily="34" charset="0"/>
                <a:cs typeface="Arial" pitchFamily="34" charset="0"/>
              </a:rPr>
              <a:t>individual</a:t>
            </a:r>
            <a:r>
              <a:rPr sz="2400" spc="-4">
                <a:latin typeface="Arial" pitchFamily="34" charset="0"/>
                <a:cs typeface="Arial" pitchFamily="34" charset="0"/>
              </a:rPr>
              <a:t> </a:t>
            </a:r>
            <a:r>
              <a:rPr sz="2400" spc="-8">
                <a:latin typeface="Arial" pitchFamily="34" charset="0"/>
                <a:cs typeface="Arial" pitchFamily="34" charset="0"/>
              </a:rPr>
              <a:t>joint</a:t>
            </a:r>
            <a:r>
              <a:rPr sz="2400" spc="-4">
                <a:latin typeface="Arial" pitchFamily="34" charset="0"/>
                <a:cs typeface="Arial" pitchFamily="34" charset="0"/>
              </a:rPr>
              <a:t> or pin</a:t>
            </a:r>
            <a:r>
              <a:rPr sz="2400" spc="-8">
                <a:latin typeface="Arial" pitchFamily="34" charset="0"/>
                <a:cs typeface="Arial" pitchFamily="34" charset="0"/>
              </a:rPr>
              <a:t> connection.</a:t>
            </a:r>
            <a:endParaRPr sz="2400">
              <a:latin typeface="Arial" pitchFamily="34" charset="0"/>
              <a:cs typeface="Arial" pitchFamily="34" charset="0"/>
            </a:endParaRPr>
          </a:p>
          <a:p>
            <a:pPr marL="180975" indent="-171926">
              <a:spcBef>
                <a:spcPts val="540"/>
              </a:spcBef>
              <a:buFont typeface="Wingdings"/>
              <a:buChar char=""/>
              <a:tabLst>
                <a:tab pos="181451" algn="l"/>
              </a:tabLst>
            </a:pPr>
            <a:r>
              <a:rPr sz="2400" spc="-34">
                <a:latin typeface="Arial" pitchFamily="34" charset="0"/>
                <a:cs typeface="Arial" pitchFamily="34" charset="0"/>
              </a:rPr>
              <a:t>Treat</a:t>
            </a:r>
            <a:r>
              <a:rPr sz="2400" spc="-8">
                <a:latin typeface="Arial" pitchFamily="34" charset="0"/>
                <a:cs typeface="Arial" pitchFamily="34" charset="0"/>
              </a:rPr>
              <a:t> </a:t>
            </a:r>
            <a:r>
              <a:rPr sz="2400">
                <a:latin typeface="Arial" pitchFamily="34" charset="0"/>
                <a:cs typeface="Arial" pitchFamily="34" charset="0"/>
              </a:rPr>
              <a:t>each</a:t>
            </a:r>
            <a:r>
              <a:rPr sz="2400" spc="-19">
                <a:latin typeface="Arial" pitchFamily="34" charset="0"/>
                <a:cs typeface="Arial" pitchFamily="34" charset="0"/>
              </a:rPr>
              <a:t> </a:t>
            </a:r>
            <a:r>
              <a:rPr sz="2400" spc="-8">
                <a:latin typeface="Arial" pitchFamily="34" charset="0"/>
                <a:cs typeface="Arial" pitchFamily="34" charset="0"/>
              </a:rPr>
              <a:t>joint </a:t>
            </a:r>
            <a:r>
              <a:rPr sz="2400">
                <a:latin typeface="Arial" pitchFamily="34" charset="0"/>
                <a:cs typeface="Arial" pitchFamily="34" charset="0"/>
              </a:rPr>
              <a:t>as</a:t>
            </a:r>
            <a:r>
              <a:rPr sz="2400" spc="-8">
                <a:latin typeface="Arial" pitchFamily="34" charset="0"/>
                <a:cs typeface="Arial" pitchFamily="34" charset="0"/>
              </a:rPr>
              <a:t> </a:t>
            </a:r>
            <a:r>
              <a:rPr sz="2400">
                <a:latin typeface="Arial" pitchFamily="34" charset="0"/>
                <a:cs typeface="Arial" pitchFamily="34" charset="0"/>
              </a:rPr>
              <a:t>a</a:t>
            </a:r>
            <a:r>
              <a:rPr sz="2400" spc="-23">
                <a:latin typeface="Arial" pitchFamily="34" charset="0"/>
                <a:cs typeface="Arial" pitchFamily="34" charset="0"/>
              </a:rPr>
              <a:t> </a:t>
            </a:r>
            <a:r>
              <a:rPr sz="2400">
                <a:latin typeface="Arial" pitchFamily="34" charset="0"/>
                <a:cs typeface="Arial" pitchFamily="34" charset="0"/>
              </a:rPr>
              <a:t>2D</a:t>
            </a:r>
            <a:r>
              <a:rPr sz="2400" spc="-4">
                <a:latin typeface="Arial" pitchFamily="34" charset="0"/>
                <a:cs typeface="Arial" pitchFamily="34" charset="0"/>
              </a:rPr>
              <a:t> particle</a:t>
            </a:r>
            <a:r>
              <a:rPr sz="2400" spc="-15">
                <a:latin typeface="Arial" pitchFamily="34" charset="0"/>
                <a:cs typeface="Arial" pitchFamily="34" charset="0"/>
              </a:rPr>
              <a:t> </a:t>
            </a:r>
            <a:r>
              <a:rPr sz="2400">
                <a:latin typeface="Arial" pitchFamily="34" charset="0"/>
                <a:cs typeface="Arial" pitchFamily="34" charset="0"/>
              </a:rPr>
              <a:t>in</a:t>
            </a:r>
            <a:r>
              <a:rPr sz="2400" spc="-15">
                <a:latin typeface="Arial" pitchFamily="34" charset="0"/>
                <a:cs typeface="Arial" pitchFamily="34" charset="0"/>
              </a:rPr>
              <a:t> </a:t>
            </a:r>
            <a:r>
              <a:rPr sz="2400">
                <a:latin typeface="Arial" pitchFamily="34" charset="0"/>
                <a:cs typeface="Arial" pitchFamily="34" charset="0"/>
              </a:rPr>
              <a:t>equilibrium.</a:t>
            </a:r>
          </a:p>
          <a:p>
            <a:pPr marL="180975" indent="-171926">
              <a:spcBef>
                <a:spcPts val="533"/>
              </a:spcBef>
              <a:buFont typeface="Wingdings"/>
              <a:buChar char=""/>
              <a:tabLst>
                <a:tab pos="181451" algn="l"/>
              </a:tabLst>
            </a:pPr>
            <a:r>
              <a:rPr sz="2400" spc="-4">
                <a:latin typeface="Arial" pitchFamily="34" charset="0"/>
                <a:cs typeface="Arial" pitchFamily="34" charset="0"/>
              </a:rPr>
              <a:t>Can</a:t>
            </a:r>
            <a:r>
              <a:rPr sz="2400" spc="-19">
                <a:latin typeface="Arial" pitchFamily="34" charset="0"/>
                <a:cs typeface="Arial" pitchFamily="34" charset="0"/>
              </a:rPr>
              <a:t> </a:t>
            </a:r>
            <a:r>
              <a:rPr sz="2400" spc="-15">
                <a:latin typeface="Arial" pitchFamily="34" charset="0"/>
                <a:cs typeface="Arial" pitchFamily="34" charset="0"/>
              </a:rPr>
              <a:t>have</a:t>
            </a:r>
            <a:r>
              <a:rPr sz="2400" spc="-4">
                <a:latin typeface="Arial" pitchFamily="34" charset="0"/>
                <a:cs typeface="Arial" pitchFamily="34" charset="0"/>
              </a:rPr>
              <a:t> </a:t>
            </a:r>
            <a:r>
              <a:rPr sz="2400">
                <a:latin typeface="Arial" pitchFamily="34" charset="0"/>
                <a:cs typeface="Arial" pitchFamily="34" charset="0"/>
              </a:rPr>
              <a:t>a</a:t>
            </a:r>
            <a:r>
              <a:rPr sz="2400" spc="-8">
                <a:latin typeface="Arial" pitchFamily="34" charset="0"/>
                <a:cs typeface="Arial" pitchFamily="34" charset="0"/>
              </a:rPr>
              <a:t> maximum</a:t>
            </a:r>
            <a:r>
              <a:rPr sz="2400" spc="-30">
                <a:latin typeface="Arial" pitchFamily="34" charset="0"/>
                <a:cs typeface="Arial" pitchFamily="34" charset="0"/>
              </a:rPr>
              <a:t> </a:t>
            </a:r>
            <a:r>
              <a:rPr sz="2400" spc="-4">
                <a:latin typeface="Arial" pitchFamily="34" charset="0"/>
                <a:cs typeface="Arial" pitchFamily="34" charset="0"/>
              </a:rPr>
              <a:t>of </a:t>
            </a:r>
            <a:r>
              <a:rPr sz="2400" spc="-8">
                <a:latin typeface="Arial" pitchFamily="34" charset="0"/>
                <a:cs typeface="Arial" pitchFamily="34" charset="0"/>
              </a:rPr>
              <a:t>two</a:t>
            </a:r>
            <a:r>
              <a:rPr sz="2400" spc="-23">
                <a:latin typeface="Arial" pitchFamily="34" charset="0"/>
                <a:cs typeface="Arial" pitchFamily="34" charset="0"/>
              </a:rPr>
              <a:t> </a:t>
            </a:r>
            <a:r>
              <a:rPr sz="2400" spc="-4">
                <a:latin typeface="Arial" pitchFamily="34" charset="0"/>
                <a:cs typeface="Arial" pitchFamily="34" charset="0"/>
              </a:rPr>
              <a:t>unknowns.</a:t>
            </a:r>
            <a:endParaRPr sz="2400">
              <a:latin typeface="Arial" pitchFamily="34" charset="0"/>
              <a:cs typeface="Arial" pitchFamily="34" charset="0"/>
            </a:endParaRPr>
          </a:p>
          <a:p>
            <a:pPr marL="180975" indent="-171926">
              <a:spcBef>
                <a:spcPts val="533"/>
              </a:spcBef>
              <a:buFont typeface="Wingdings"/>
              <a:buChar char=""/>
              <a:tabLst>
                <a:tab pos="181451" algn="l"/>
              </a:tabLst>
            </a:pPr>
            <a:r>
              <a:rPr sz="2400" spc="-4">
                <a:latin typeface="Arial" pitchFamily="34" charset="0"/>
                <a:cs typeface="Arial" pitchFamily="34" charset="0"/>
              </a:rPr>
              <a:t>Can</a:t>
            </a:r>
            <a:r>
              <a:rPr sz="2400" spc="-23">
                <a:latin typeface="Arial" pitchFamily="34" charset="0"/>
                <a:cs typeface="Arial" pitchFamily="34" charset="0"/>
              </a:rPr>
              <a:t> </a:t>
            </a:r>
            <a:r>
              <a:rPr sz="2400" spc="-4">
                <a:latin typeface="Arial" pitchFamily="34" charset="0"/>
                <a:cs typeface="Arial" pitchFamily="34" charset="0"/>
              </a:rPr>
              <a:t>sum</a:t>
            </a:r>
            <a:r>
              <a:rPr sz="2400" spc="-8">
                <a:latin typeface="Arial" pitchFamily="34" charset="0"/>
                <a:cs typeface="Arial" pitchFamily="34" charset="0"/>
              </a:rPr>
              <a:t> </a:t>
            </a:r>
            <a:r>
              <a:rPr sz="2400" spc="-15">
                <a:latin typeface="Arial" pitchFamily="34" charset="0"/>
                <a:cs typeface="Arial" pitchFamily="34" charset="0"/>
              </a:rPr>
              <a:t>forces</a:t>
            </a:r>
            <a:r>
              <a:rPr sz="2400" spc="-19">
                <a:latin typeface="Arial" pitchFamily="34" charset="0"/>
                <a:cs typeface="Arial" pitchFamily="34" charset="0"/>
              </a:rPr>
              <a:t> </a:t>
            </a:r>
            <a:r>
              <a:rPr sz="2400">
                <a:latin typeface="Arial" pitchFamily="34" charset="0"/>
                <a:cs typeface="Arial" pitchFamily="34" charset="0"/>
              </a:rPr>
              <a:t>in</a:t>
            </a:r>
            <a:r>
              <a:rPr sz="2400" spc="-4">
                <a:latin typeface="Arial" pitchFamily="34" charset="0"/>
                <a:cs typeface="Arial" pitchFamily="34" charset="0"/>
              </a:rPr>
              <a:t> </a:t>
            </a:r>
            <a:r>
              <a:rPr sz="2400">
                <a:latin typeface="Arial" pitchFamily="34" charset="0"/>
                <a:cs typeface="Arial" pitchFamily="34" charset="0"/>
              </a:rPr>
              <a:t>x</a:t>
            </a:r>
            <a:r>
              <a:rPr sz="2400" spc="-15">
                <a:latin typeface="Arial" pitchFamily="34" charset="0"/>
                <a:cs typeface="Arial" pitchFamily="34" charset="0"/>
              </a:rPr>
              <a:t> </a:t>
            </a:r>
            <a:r>
              <a:rPr sz="2400">
                <a:latin typeface="Arial" pitchFamily="34" charset="0"/>
                <a:cs typeface="Arial" pitchFamily="34" charset="0"/>
              </a:rPr>
              <a:t>&amp;</a:t>
            </a:r>
            <a:r>
              <a:rPr sz="2400" spc="-11">
                <a:latin typeface="Arial" pitchFamily="34" charset="0"/>
                <a:cs typeface="Arial" pitchFamily="34" charset="0"/>
              </a:rPr>
              <a:t> </a:t>
            </a:r>
            <a:r>
              <a:rPr sz="2400">
                <a:latin typeface="Arial" pitchFamily="34" charset="0"/>
                <a:cs typeface="Arial" pitchFamily="34" charset="0"/>
              </a:rPr>
              <a:t>y</a:t>
            </a:r>
            <a:r>
              <a:rPr sz="2400" spc="-11">
                <a:latin typeface="Arial" pitchFamily="34" charset="0"/>
                <a:cs typeface="Arial" pitchFamily="34" charset="0"/>
              </a:rPr>
              <a:t> </a:t>
            </a:r>
            <a:r>
              <a:rPr sz="2400" spc="-4">
                <a:latin typeface="Arial" pitchFamily="34" charset="0"/>
                <a:cs typeface="Arial" pitchFamily="34" charset="0"/>
              </a:rPr>
              <a:t>direction.</a:t>
            </a:r>
            <a:endParaRPr sz="2400">
              <a:latin typeface="Arial" pitchFamily="34" charset="0"/>
              <a:cs typeface="Arial" pitchFamily="34" charset="0"/>
            </a:endParaRPr>
          </a:p>
        </p:txBody>
      </p:sp>
      <p:pic>
        <p:nvPicPr>
          <p:cNvPr id="4" name="object 4"/>
          <p:cNvPicPr/>
          <p:nvPr/>
        </p:nvPicPr>
        <p:blipFill>
          <a:blip r:embed="rId2"/>
          <a:stretch>
            <a:fillRect/>
          </a:stretch>
        </p:blipFill>
        <p:spPr>
          <a:xfrm>
            <a:off x="381000" y="3515868"/>
            <a:ext cx="3886199" cy="2491738"/>
          </a:xfrm>
          <a:prstGeom prst="rect">
            <a:avLst/>
          </a:prstGeom>
        </p:spPr>
      </p:pic>
      <p:pic>
        <p:nvPicPr>
          <p:cNvPr id="5" name="object 5"/>
          <p:cNvPicPr/>
          <p:nvPr/>
        </p:nvPicPr>
        <p:blipFill>
          <a:blip r:embed="rId3"/>
          <a:stretch>
            <a:fillRect/>
          </a:stretch>
        </p:blipFill>
        <p:spPr>
          <a:xfrm>
            <a:off x="4572000" y="3515867"/>
            <a:ext cx="4191000" cy="2491738"/>
          </a:xfrm>
          <a:prstGeom prst="rect">
            <a:avLst/>
          </a:prstGeom>
        </p:spPr>
      </p:pic>
      <p:sp>
        <p:nvSpPr>
          <p:cNvPr id="6" name="Slide Number Placeholder 5">
            <a:extLst>
              <a:ext uri="{FF2B5EF4-FFF2-40B4-BE49-F238E27FC236}">
                <a16:creationId xmlns:a16="http://schemas.microsoft.com/office/drawing/2014/main" id="{46AE385A-3657-0C6B-AC99-02FE38DB33B5}"/>
              </a:ext>
            </a:extLst>
          </p:cNvPr>
          <p:cNvSpPr>
            <a:spLocks noGrp="1"/>
          </p:cNvSpPr>
          <p:nvPr>
            <p:ph type="sldNum" sz="quarter" idx="7"/>
          </p:nvPr>
        </p:nvSpPr>
        <p:spPr/>
        <p:txBody>
          <a:bodyPr/>
          <a:lstStyle/>
          <a:p>
            <a:fld id="{B6F15528-21DE-4FAA-801E-634DDDAF4B2B}" type="slidenum">
              <a:rPr lang="en-US" smtClean="0"/>
              <a:t>20</a:t>
            </a:fld>
            <a:endParaRPr lang="en-US"/>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5336" y="491056"/>
            <a:ext cx="7953327" cy="563135"/>
          </a:xfrm>
          <a:prstGeom prst="rect">
            <a:avLst/>
          </a:prstGeom>
        </p:spPr>
        <p:txBody>
          <a:bodyPr vert="horz" wrap="square" lIns="0" tIns="9049" rIns="0" bIns="0" rtlCol="0">
            <a:spAutoFit/>
          </a:bodyPr>
          <a:lstStyle/>
          <a:p>
            <a:pPr marL="9525">
              <a:spcBef>
                <a:spcPts val="71"/>
              </a:spcBef>
            </a:pPr>
            <a:r>
              <a:rPr sz="3600" b="1" spc="-19">
                <a:latin typeface="Arial"/>
                <a:cs typeface="Arial"/>
              </a:rPr>
              <a:t>Truss</a:t>
            </a:r>
            <a:r>
              <a:rPr sz="3600" b="1" spc="-98">
                <a:latin typeface="Arial"/>
                <a:cs typeface="Arial"/>
              </a:rPr>
              <a:t> </a:t>
            </a:r>
            <a:r>
              <a:rPr sz="3600" b="1" spc="-23">
                <a:latin typeface="Arial"/>
                <a:cs typeface="Arial"/>
              </a:rPr>
              <a:t>Analysis:</a:t>
            </a:r>
            <a:r>
              <a:rPr sz="3600" b="1" spc="-113">
                <a:latin typeface="Arial"/>
                <a:cs typeface="Arial"/>
              </a:rPr>
              <a:t> </a:t>
            </a:r>
            <a:r>
              <a:rPr sz="3600" b="1" spc="34">
                <a:latin typeface="Arial"/>
                <a:cs typeface="Arial"/>
              </a:rPr>
              <a:t>Method</a:t>
            </a:r>
            <a:r>
              <a:rPr sz="3600" b="1" spc="-124">
                <a:latin typeface="Arial"/>
                <a:cs typeface="Arial"/>
              </a:rPr>
              <a:t> </a:t>
            </a:r>
            <a:r>
              <a:rPr sz="3600" b="1" spc="-15">
                <a:latin typeface="Arial"/>
                <a:cs typeface="Arial"/>
              </a:rPr>
              <a:t>of</a:t>
            </a:r>
            <a:r>
              <a:rPr sz="3600" b="1" spc="266">
                <a:latin typeface="Arial"/>
                <a:cs typeface="Arial"/>
              </a:rPr>
              <a:t> </a:t>
            </a:r>
            <a:r>
              <a:rPr sz="3600" b="1" spc="26">
                <a:latin typeface="Arial"/>
                <a:cs typeface="Arial"/>
              </a:rPr>
              <a:t>Sections</a:t>
            </a:r>
            <a:endParaRPr sz="3600">
              <a:latin typeface="Arial"/>
              <a:cs typeface="Arial"/>
            </a:endParaRPr>
          </a:p>
        </p:txBody>
      </p:sp>
      <p:sp>
        <p:nvSpPr>
          <p:cNvPr id="3" name="object 3"/>
          <p:cNvSpPr txBox="1"/>
          <p:nvPr/>
        </p:nvSpPr>
        <p:spPr>
          <a:xfrm>
            <a:off x="571561" y="1214975"/>
            <a:ext cx="4176482" cy="4932345"/>
          </a:xfrm>
          <a:prstGeom prst="rect">
            <a:avLst/>
          </a:prstGeom>
        </p:spPr>
        <p:txBody>
          <a:bodyPr vert="horz" wrap="square" lIns="0" tIns="64294"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4286" indent="-171926" algn="just">
              <a:lnSpc>
                <a:spcPct val="150000"/>
              </a:lnSpc>
              <a:spcBef>
                <a:spcPts val="506"/>
              </a:spcBef>
              <a:buFont typeface="Wingdings"/>
              <a:buChar char=""/>
              <a:tabLst>
                <a:tab pos="181451" algn="l"/>
                <a:tab pos="1081564" algn="l"/>
                <a:tab pos="1307783" algn="l"/>
                <a:tab pos="2094548" algn="l"/>
                <a:tab pos="3052286" algn="l"/>
              </a:tabLst>
            </a:pPr>
            <a:r>
              <a:rPr sz="2000" spc="-45">
                <a:latin typeface="Arial" pitchFamily="34" charset="0"/>
                <a:cs typeface="Arial" pitchFamily="34" charset="0"/>
              </a:rPr>
              <a:t>E</a:t>
            </a:r>
            <a:r>
              <a:rPr sz="2000" spc="-30">
                <a:latin typeface="Arial" pitchFamily="34" charset="0"/>
                <a:cs typeface="Arial" pitchFamily="34" charset="0"/>
              </a:rPr>
              <a:t>v</a:t>
            </a:r>
            <a:r>
              <a:rPr sz="2000">
                <a:latin typeface="Arial" pitchFamily="34" charset="0"/>
                <a:cs typeface="Arial" pitchFamily="34" charset="0"/>
              </a:rPr>
              <a:t>alu</a:t>
            </a:r>
            <a:r>
              <a:rPr sz="2000" spc="-15">
                <a:latin typeface="Arial" pitchFamily="34" charset="0"/>
                <a:cs typeface="Arial" pitchFamily="34" charset="0"/>
              </a:rPr>
              <a:t>a</a:t>
            </a:r>
            <a:r>
              <a:rPr sz="2000" spc="-19">
                <a:latin typeface="Arial" pitchFamily="34" charset="0"/>
                <a:cs typeface="Arial" pitchFamily="34" charset="0"/>
              </a:rPr>
              <a:t>t</a:t>
            </a:r>
            <a:r>
              <a:rPr sz="2000">
                <a:latin typeface="Arial" pitchFamily="34" charset="0"/>
                <a:cs typeface="Arial" pitchFamily="34" charset="0"/>
              </a:rPr>
              <a:t>e	a	</a:t>
            </a:r>
            <a:r>
              <a:rPr sz="2000" spc="-4">
                <a:latin typeface="Arial" pitchFamily="34" charset="0"/>
                <a:cs typeface="Arial" pitchFamily="34" charset="0"/>
              </a:rPr>
              <a:t>sectio</a:t>
            </a:r>
            <a:r>
              <a:rPr sz="2000">
                <a:latin typeface="Arial" pitchFamily="34" charset="0"/>
                <a:cs typeface="Arial" pitchFamily="34" charset="0"/>
              </a:rPr>
              <a:t>n	inc</a:t>
            </a:r>
            <a:r>
              <a:rPr sz="2000" spc="-8">
                <a:latin typeface="Arial" pitchFamily="34" charset="0"/>
                <a:cs typeface="Arial" pitchFamily="34" charset="0"/>
              </a:rPr>
              <a:t>l</a:t>
            </a:r>
            <a:r>
              <a:rPr sz="2000" spc="-4">
                <a:latin typeface="Arial" pitchFamily="34" charset="0"/>
                <a:cs typeface="Arial" pitchFamily="34" charset="0"/>
              </a:rPr>
              <a:t>udin</a:t>
            </a:r>
            <a:r>
              <a:rPr sz="2000">
                <a:latin typeface="Arial" pitchFamily="34" charset="0"/>
                <a:cs typeface="Arial" pitchFamily="34" charset="0"/>
              </a:rPr>
              <a:t>g	mult</a:t>
            </a:r>
            <a:r>
              <a:rPr sz="2000" spc="-8">
                <a:latin typeface="Arial" pitchFamily="34" charset="0"/>
                <a:cs typeface="Arial" pitchFamily="34" charset="0"/>
              </a:rPr>
              <a:t>i</a:t>
            </a:r>
            <a:r>
              <a:rPr sz="2000" spc="-4">
                <a:latin typeface="Arial" pitchFamily="34" charset="0"/>
                <a:cs typeface="Arial" pitchFamily="34" charset="0"/>
              </a:rPr>
              <a:t>ple  </a:t>
            </a:r>
            <a:r>
              <a:rPr sz="2000" spc="-8">
                <a:latin typeface="Arial" pitchFamily="34" charset="0"/>
                <a:cs typeface="Arial" pitchFamily="34" charset="0"/>
              </a:rPr>
              <a:t>joints.</a:t>
            </a:r>
            <a:endParaRPr sz="2000">
              <a:latin typeface="Arial" pitchFamily="34" charset="0"/>
              <a:cs typeface="Arial" pitchFamily="34" charset="0"/>
            </a:endParaRPr>
          </a:p>
          <a:p>
            <a:pPr marL="180975" indent="-171926" algn="just">
              <a:lnSpc>
                <a:spcPct val="150000"/>
              </a:lnSpc>
              <a:spcBef>
                <a:spcPts val="315"/>
              </a:spcBef>
              <a:buFont typeface="Wingdings"/>
              <a:buChar char=""/>
              <a:tabLst>
                <a:tab pos="181451" algn="l"/>
              </a:tabLst>
            </a:pPr>
            <a:r>
              <a:rPr sz="2000" spc="-34">
                <a:latin typeface="Arial" pitchFamily="34" charset="0"/>
                <a:cs typeface="Arial" pitchFamily="34" charset="0"/>
              </a:rPr>
              <a:t>Treat</a:t>
            </a:r>
            <a:r>
              <a:rPr sz="2000" spc="-11">
                <a:latin typeface="Arial" pitchFamily="34" charset="0"/>
                <a:cs typeface="Arial" pitchFamily="34" charset="0"/>
              </a:rPr>
              <a:t> </a:t>
            </a:r>
            <a:r>
              <a:rPr sz="2000">
                <a:latin typeface="Arial" pitchFamily="34" charset="0"/>
                <a:cs typeface="Arial" pitchFamily="34" charset="0"/>
              </a:rPr>
              <a:t>as</a:t>
            </a:r>
            <a:r>
              <a:rPr sz="2000" spc="-15">
                <a:latin typeface="Arial" pitchFamily="34" charset="0"/>
                <a:cs typeface="Arial" pitchFamily="34" charset="0"/>
              </a:rPr>
              <a:t> </a:t>
            </a:r>
            <a:r>
              <a:rPr sz="2000" spc="-4">
                <a:latin typeface="Arial" pitchFamily="34" charset="0"/>
                <a:cs typeface="Arial" pitchFamily="34" charset="0"/>
              </a:rPr>
              <a:t>2D</a:t>
            </a:r>
            <a:r>
              <a:rPr sz="2000" spc="-11">
                <a:latin typeface="Arial" pitchFamily="34" charset="0"/>
                <a:cs typeface="Arial" pitchFamily="34" charset="0"/>
              </a:rPr>
              <a:t> </a:t>
            </a:r>
            <a:r>
              <a:rPr sz="2000">
                <a:latin typeface="Arial" pitchFamily="34" charset="0"/>
                <a:cs typeface="Arial" pitchFamily="34" charset="0"/>
              </a:rPr>
              <a:t>rigid</a:t>
            </a:r>
            <a:r>
              <a:rPr sz="2000" spc="-19">
                <a:latin typeface="Arial" pitchFamily="34" charset="0"/>
                <a:cs typeface="Arial" pitchFamily="34" charset="0"/>
              </a:rPr>
              <a:t> </a:t>
            </a:r>
            <a:r>
              <a:rPr sz="2000" spc="-4">
                <a:latin typeface="Arial" pitchFamily="34" charset="0"/>
                <a:cs typeface="Arial" pitchFamily="34" charset="0"/>
              </a:rPr>
              <a:t>body</a:t>
            </a:r>
            <a:r>
              <a:rPr sz="2000" spc="-8">
                <a:latin typeface="Arial" pitchFamily="34" charset="0"/>
                <a:cs typeface="Arial" pitchFamily="34" charset="0"/>
              </a:rPr>
              <a:t> </a:t>
            </a:r>
            <a:r>
              <a:rPr sz="2000">
                <a:latin typeface="Arial" pitchFamily="34" charset="0"/>
                <a:cs typeface="Arial" pitchFamily="34" charset="0"/>
              </a:rPr>
              <a:t>in</a:t>
            </a:r>
            <a:r>
              <a:rPr sz="2000" spc="-11">
                <a:latin typeface="Arial" pitchFamily="34" charset="0"/>
                <a:cs typeface="Arial" pitchFamily="34" charset="0"/>
              </a:rPr>
              <a:t> </a:t>
            </a:r>
            <a:r>
              <a:rPr sz="2000">
                <a:latin typeface="Arial" pitchFamily="34" charset="0"/>
                <a:cs typeface="Arial" pitchFamily="34" charset="0"/>
              </a:rPr>
              <a:t>equilibrium.</a:t>
            </a:r>
          </a:p>
          <a:p>
            <a:pPr marL="180975" marR="3810" indent="-171926" algn="just">
              <a:lnSpc>
                <a:spcPct val="150000"/>
              </a:lnSpc>
              <a:spcBef>
                <a:spcPts val="758"/>
              </a:spcBef>
              <a:buFont typeface="Wingdings"/>
              <a:buChar char=""/>
              <a:tabLst>
                <a:tab pos="181451" algn="l"/>
              </a:tabLst>
            </a:pPr>
            <a:r>
              <a:rPr sz="2000" spc="-8">
                <a:latin typeface="Arial" pitchFamily="34" charset="0"/>
                <a:cs typeface="Arial" pitchFamily="34" charset="0"/>
              </a:rPr>
              <a:t>Must</a:t>
            </a:r>
            <a:r>
              <a:rPr sz="2000" spc="278">
                <a:latin typeface="Arial" pitchFamily="34" charset="0"/>
                <a:cs typeface="Arial" pitchFamily="34" charset="0"/>
              </a:rPr>
              <a:t> </a:t>
            </a:r>
            <a:r>
              <a:rPr sz="2000">
                <a:latin typeface="Arial" pitchFamily="34" charset="0"/>
                <a:cs typeface="Arial" pitchFamily="34" charset="0"/>
              </a:rPr>
              <a:t>cut</a:t>
            </a:r>
            <a:r>
              <a:rPr sz="2000" spc="281">
                <a:latin typeface="Arial" pitchFamily="34" charset="0"/>
                <a:cs typeface="Arial" pitchFamily="34" charset="0"/>
              </a:rPr>
              <a:t> </a:t>
            </a:r>
            <a:r>
              <a:rPr sz="2000" spc="-8">
                <a:latin typeface="Arial" pitchFamily="34" charset="0"/>
                <a:cs typeface="Arial" pitchFamily="34" charset="0"/>
              </a:rPr>
              <a:t>through</a:t>
            </a:r>
            <a:r>
              <a:rPr sz="2000" spc="285">
                <a:latin typeface="Arial" pitchFamily="34" charset="0"/>
                <a:cs typeface="Arial" pitchFamily="34" charset="0"/>
              </a:rPr>
              <a:t> </a:t>
            </a:r>
            <a:r>
              <a:rPr sz="2000" spc="-8">
                <a:latin typeface="Arial" pitchFamily="34" charset="0"/>
                <a:cs typeface="Arial" pitchFamily="34" charset="0"/>
              </a:rPr>
              <a:t>structural</a:t>
            </a:r>
            <a:r>
              <a:rPr sz="2000" spc="285">
                <a:latin typeface="Arial" pitchFamily="34" charset="0"/>
                <a:cs typeface="Arial" pitchFamily="34" charset="0"/>
              </a:rPr>
              <a:t> </a:t>
            </a:r>
            <a:r>
              <a:rPr sz="2000" spc="-8">
                <a:latin typeface="Arial" pitchFamily="34" charset="0"/>
                <a:cs typeface="Arial" pitchFamily="34" charset="0"/>
              </a:rPr>
              <a:t>members </a:t>
            </a:r>
            <a:r>
              <a:rPr sz="2000" spc="-398">
                <a:latin typeface="Arial" pitchFamily="34" charset="0"/>
                <a:cs typeface="Arial" pitchFamily="34" charset="0"/>
              </a:rPr>
              <a:t> </a:t>
            </a:r>
            <a:r>
              <a:rPr sz="2000" spc="-11">
                <a:latin typeface="Arial" pitchFamily="34" charset="0"/>
                <a:cs typeface="Arial" pitchFamily="34" charset="0"/>
              </a:rPr>
              <a:t>to evaluate</a:t>
            </a:r>
            <a:r>
              <a:rPr sz="2000">
                <a:latin typeface="Arial" pitchFamily="34" charset="0"/>
                <a:cs typeface="Arial" pitchFamily="34" charset="0"/>
              </a:rPr>
              <a:t> the</a:t>
            </a:r>
            <a:r>
              <a:rPr sz="2000" spc="-11">
                <a:latin typeface="Arial" pitchFamily="34" charset="0"/>
                <a:cs typeface="Arial" pitchFamily="34" charset="0"/>
              </a:rPr>
              <a:t> force.</a:t>
            </a:r>
            <a:endParaRPr sz="2000">
              <a:latin typeface="Arial" pitchFamily="34" charset="0"/>
              <a:cs typeface="Arial" pitchFamily="34" charset="0"/>
            </a:endParaRPr>
          </a:p>
          <a:p>
            <a:pPr marL="180975" marR="6191" indent="-171926" algn="just">
              <a:lnSpc>
                <a:spcPct val="150000"/>
              </a:lnSpc>
              <a:spcBef>
                <a:spcPts val="746"/>
              </a:spcBef>
              <a:buFont typeface="Wingdings"/>
              <a:buChar char=""/>
              <a:tabLst>
                <a:tab pos="181451" algn="l"/>
              </a:tabLst>
            </a:pPr>
            <a:r>
              <a:rPr sz="2000" spc="-8">
                <a:latin typeface="Arial" pitchFamily="34" charset="0"/>
                <a:cs typeface="Arial" pitchFamily="34" charset="0"/>
              </a:rPr>
              <a:t>Maximum</a:t>
            </a:r>
            <a:r>
              <a:rPr sz="2000" spc="83">
                <a:latin typeface="Arial" pitchFamily="34" charset="0"/>
                <a:cs typeface="Arial" pitchFamily="34" charset="0"/>
              </a:rPr>
              <a:t> </a:t>
            </a:r>
            <a:r>
              <a:rPr sz="2000" spc="-8">
                <a:latin typeface="Arial" pitchFamily="34" charset="0"/>
                <a:cs typeface="Arial" pitchFamily="34" charset="0"/>
              </a:rPr>
              <a:t>of</a:t>
            </a:r>
            <a:r>
              <a:rPr sz="2000" spc="83">
                <a:latin typeface="Arial" pitchFamily="34" charset="0"/>
                <a:cs typeface="Arial" pitchFamily="34" charset="0"/>
              </a:rPr>
              <a:t> </a:t>
            </a:r>
            <a:r>
              <a:rPr sz="2000" spc="-8">
                <a:latin typeface="Arial" pitchFamily="34" charset="0"/>
                <a:cs typeface="Arial" pitchFamily="34" charset="0"/>
              </a:rPr>
              <a:t>three</a:t>
            </a:r>
            <a:r>
              <a:rPr sz="2000" spc="90">
                <a:latin typeface="Arial" pitchFamily="34" charset="0"/>
                <a:cs typeface="Arial" pitchFamily="34" charset="0"/>
              </a:rPr>
              <a:t> </a:t>
            </a:r>
            <a:r>
              <a:rPr sz="2000" spc="-4">
                <a:latin typeface="Arial" pitchFamily="34" charset="0"/>
                <a:cs typeface="Arial" pitchFamily="34" charset="0"/>
              </a:rPr>
              <a:t>unknowns</a:t>
            </a:r>
            <a:r>
              <a:rPr sz="2000" spc="83">
                <a:latin typeface="Arial" pitchFamily="34" charset="0"/>
                <a:cs typeface="Arial" pitchFamily="34" charset="0"/>
              </a:rPr>
              <a:t> </a:t>
            </a:r>
            <a:r>
              <a:rPr sz="2000" spc="-8">
                <a:latin typeface="Arial" pitchFamily="34" charset="0"/>
                <a:cs typeface="Arial" pitchFamily="34" charset="0"/>
              </a:rPr>
              <a:t>(to</a:t>
            </a:r>
            <a:r>
              <a:rPr sz="2000" spc="79">
                <a:latin typeface="Arial" pitchFamily="34" charset="0"/>
                <a:cs typeface="Arial" pitchFamily="34" charset="0"/>
              </a:rPr>
              <a:t> </a:t>
            </a:r>
            <a:r>
              <a:rPr sz="2000" spc="-11">
                <a:latin typeface="Arial" pitchFamily="34" charset="0"/>
                <a:cs typeface="Arial" pitchFamily="34" charset="0"/>
              </a:rPr>
              <a:t>solve </a:t>
            </a:r>
            <a:r>
              <a:rPr sz="2000" spc="-398">
                <a:latin typeface="Arial" pitchFamily="34" charset="0"/>
                <a:cs typeface="Arial" pitchFamily="34" charset="0"/>
              </a:rPr>
              <a:t> </a:t>
            </a:r>
            <a:r>
              <a:rPr sz="2000">
                <a:latin typeface="Arial" pitchFamily="34" charset="0"/>
                <a:cs typeface="Arial" pitchFamily="34" charset="0"/>
              </a:rPr>
              <a:t>everything).</a:t>
            </a:r>
          </a:p>
          <a:p>
            <a:pPr marL="180975" indent="-171926" algn="just">
              <a:lnSpc>
                <a:spcPct val="150000"/>
              </a:lnSpc>
              <a:spcBef>
                <a:spcPts val="315"/>
              </a:spcBef>
              <a:buFont typeface="Wingdings"/>
              <a:buChar char=""/>
              <a:tabLst>
                <a:tab pos="181451" algn="l"/>
              </a:tabLst>
            </a:pPr>
            <a:r>
              <a:rPr sz="2000" spc="-4">
                <a:latin typeface="Arial" pitchFamily="34" charset="0"/>
                <a:cs typeface="Arial" pitchFamily="34" charset="0"/>
              </a:rPr>
              <a:t>Can</a:t>
            </a:r>
            <a:r>
              <a:rPr sz="2000" spc="-19">
                <a:latin typeface="Arial" pitchFamily="34" charset="0"/>
                <a:cs typeface="Arial" pitchFamily="34" charset="0"/>
              </a:rPr>
              <a:t> </a:t>
            </a:r>
            <a:r>
              <a:rPr sz="2000" spc="-4">
                <a:latin typeface="Arial" pitchFamily="34" charset="0"/>
                <a:cs typeface="Arial" pitchFamily="34" charset="0"/>
              </a:rPr>
              <a:t>sum</a:t>
            </a:r>
            <a:r>
              <a:rPr sz="2000" spc="-15">
                <a:latin typeface="Arial" pitchFamily="34" charset="0"/>
                <a:cs typeface="Arial" pitchFamily="34" charset="0"/>
              </a:rPr>
              <a:t> </a:t>
            </a:r>
            <a:r>
              <a:rPr sz="2000" spc="-11">
                <a:latin typeface="Arial" pitchFamily="34" charset="0"/>
                <a:cs typeface="Arial" pitchFamily="34" charset="0"/>
              </a:rPr>
              <a:t>forces</a:t>
            </a:r>
            <a:r>
              <a:rPr sz="2000" spc="-15">
                <a:latin typeface="Arial" pitchFamily="34" charset="0"/>
                <a:cs typeface="Arial" pitchFamily="34" charset="0"/>
              </a:rPr>
              <a:t> </a:t>
            </a:r>
            <a:r>
              <a:rPr sz="2000">
                <a:latin typeface="Arial" pitchFamily="34" charset="0"/>
                <a:cs typeface="Arial" pitchFamily="34" charset="0"/>
              </a:rPr>
              <a:t>in</a:t>
            </a:r>
            <a:r>
              <a:rPr sz="2000" spc="-11">
                <a:latin typeface="Arial" pitchFamily="34" charset="0"/>
                <a:cs typeface="Arial" pitchFamily="34" charset="0"/>
              </a:rPr>
              <a:t> </a:t>
            </a:r>
            <a:r>
              <a:rPr sz="2000">
                <a:latin typeface="Arial" pitchFamily="34" charset="0"/>
                <a:cs typeface="Arial" pitchFamily="34" charset="0"/>
              </a:rPr>
              <a:t>x</a:t>
            </a:r>
            <a:r>
              <a:rPr sz="2000" spc="-19">
                <a:latin typeface="Arial" pitchFamily="34" charset="0"/>
                <a:cs typeface="Arial" pitchFamily="34" charset="0"/>
              </a:rPr>
              <a:t> </a:t>
            </a:r>
            <a:r>
              <a:rPr sz="2000">
                <a:latin typeface="Arial" pitchFamily="34" charset="0"/>
                <a:cs typeface="Arial" pitchFamily="34" charset="0"/>
              </a:rPr>
              <a:t>&amp;</a:t>
            </a:r>
            <a:r>
              <a:rPr sz="2000" spc="-8">
                <a:latin typeface="Arial" pitchFamily="34" charset="0"/>
                <a:cs typeface="Arial" pitchFamily="34" charset="0"/>
              </a:rPr>
              <a:t> </a:t>
            </a:r>
            <a:r>
              <a:rPr sz="2000">
                <a:latin typeface="Arial" pitchFamily="34" charset="0"/>
                <a:cs typeface="Arial" pitchFamily="34" charset="0"/>
              </a:rPr>
              <a:t>y</a:t>
            </a:r>
            <a:r>
              <a:rPr sz="2000" spc="-11">
                <a:latin typeface="Arial" pitchFamily="34" charset="0"/>
                <a:cs typeface="Arial" pitchFamily="34" charset="0"/>
              </a:rPr>
              <a:t> </a:t>
            </a:r>
            <a:r>
              <a:rPr sz="2000" spc="-4">
                <a:latin typeface="Arial" pitchFamily="34" charset="0"/>
                <a:cs typeface="Arial" pitchFamily="34" charset="0"/>
              </a:rPr>
              <a:t>direction.</a:t>
            </a:r>
            <a:endParaRPr sz="2000">
              <a:latin typeface="Arial" pitchFamily="34" charset="0"/>
              <a:cs typeface="Arial" pitchFamily="34" charset="0"/>
            </a:endParaRPr>
          </a:p>
          <a:p>
            <a:pPr marL="180975" indent="-171926" algn="just">
              <a:lnSpc>
                <a:spcPct val="150000"/>
              </a:lnSpc>
              <a:spcBef>
                <a:spcPts val="326"/>
              </a:spcBef>
              <a:buFont typeface="Wingdings"/>
              <a:buChar char=""/>
              <a:tabLst>
                <a:tab pos="181451" algn="l"/>
              </a:tabLst>
            </a:pPr>
            <a:r>
              <a:rPr sz="2000" spc="-4">
                <a:latin typeface="Arial" pitchFamily="34" charset="0"/>
                <a:cs typeface="Arial" pitchFamily="34" charset="0"/>
              </a:rPr>
              <a:t>Can</a:t>
            </a:r>
            <a:r>
              <a:rPr sz="2000" spc="-26">
                <a:latin typeface="Arial" pitchFamily="34" charset="0"/>
                <a:cs typeface="Arial" pitchFamily="34" charset="0"/>
              </a:rPr>
              <a:t> </a:t>
            </a:r>
            <a:r>
              <a:rPr sz="2000" spc="-4">
                <a:latin typeface="Arial" pitchFamily="34" charset="0"/>
                <a:cs typeface="Arial" pitchFamily="34" charset="0"/>
              </a:rPr>
              <a:t>sum</a:t>
            </a:r>
            <a:r>
              <a:rPr sz="2000" spc="-19">
                <a:latin typeface="Arial" pitchFamily="34" charset="0"/>
                <a:cs typeface="Arial" pitchFamily="34" charset="0"/>
              </a:rPr>
              <a:t> </a:t>
            </a:r>
            <a:r>
              <a:rPr sz="2000" spc="-4">
                <a:latin typeface="Arial" pitchFamily="34" charset="0"/>
                <a:cs typeface="Arial" pitchFamily="34" charset="0"/>
              </a:rPr>
              <a:t>moments.</a:t>
            </a:r>
            <a:endParaRPr sz="2000">
              <a:latin typeface="Arial" pitchFamily="34" charset="0"/>
              <a:cs typeface="Arial" pitchFamily="34" charset="0"/>
            </a:endParaRPr>
          </a:p>
        </p:txBody>
      </p:sp>
      <p:pic>
        <p:nvPicPr>
          <p:cNvPr id="4" name="object 4"/>
          <p:cNvPicPr/>
          <p:nvPr/>
        </p:nvPicPr>
        <p:blipFill>
          <a:blip r:embed="rId2"/>
          <a:stretch>
            <a:fillRect/>
          </a:stretch>
        </p:blipFill>
        <p:spPr>
          <a:xfrm>
            <a:off x="5181600" y="1371600"/>
            <a:ext cx="3243835" cy="2244090"/>
          </a:xfrm>
          <a:prstGeom prst="rect">
            <a:avLst/>
          </a:prstGeom>
        </p:spPr>
      </p:pic>
      <p:pic>
        <p:nvPicPr>
          <p:cNvPr id="5" name="object 5"/>
          <p:cNvPicPr/>
          <p:nvPr/>
        </p:nvPicPr>
        <p:blipFill>
          <a:blip r:embed="rId3"/>
          <a:stretch>
            <a:fillRect/>
          </a:stretch>
        </p:blipFill>
        <p:spPr>
          <a:xfrm>
            <a:off x="4748043" y="3928110"/>
            <a:ext cx="4176482" cy="2202004"/>
          </a:xfrm>
          <a:prstGeom prst="rect">
            <a:avLst/>
          </a:prstGeom>
        </p:spPr>
      </p:pic>
      <p:sp>
        <p:nvSpPr>
          <p:cNvPr id="6" name="Slide Number Placeholder 5">
            <a:extLst>
              <a:ext uri="{FF2B5EF4-FFF2-40B4-BE49-F238E27FC236}">
                <a16:creationId xmlns:a16="http://schemas.microsoft.com/office/drawing/2014/main" id="{0DF04B06-694D-F505-012C-2740A76CDFF3}"/>
              </a:ext>
            </a:extLst>
          </p:cNvPr>
          <p:cNvSpPr>
            <a:spLocks noGrp="1"/>
          </p:cNvSpPr>
          <p:nvPr>
            <p:ph type="sldNum" sz="quarter" idx="7"/>
          </p:nvPr>
        </p:nvSpPr>
        <p:spPr/>
        <p:txBody>
          <a:bodyPr/>
          <a:lstStyle/>
          <a:p>
            <a:fld id="{B6F15528-21DE-4FAA-801E-634DDDAF4B2B}" type="slidenum">
              <a:rPr lang="en-US" smtClean="0"/>
              <a:t>21</a:t>
            </a:fld>
            <a:endParaRPr lang="en-US"/>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0600" y="609600"/>
            <a:ext cx="7162800" cy="1292662"/>
          </a:xfrm>
          <a:prstGeom prst="rect">
            <a:avLst/>
          </a:prstGeom>
        </p:spPr>
        <p:txBody>
          <a:bodyPr vert="horz" wrap="square" lIns="0" tIns="60960" rIns="0" bIns="0" rtlCol="0">
            <a:spAutoFit/>
          </a:bodyPr>
          <a:lstStyle/>
          <a:p>
            <a:pPr marL="9525" marR="3810" algn="ctr">
              <a:spcBef>
                <a:spcPts val="480"/>
              </a:spcBef>
            </a:pPr>
            <a:r>
              <a:rPr sz="4000" b="1" spc="-11">
                <a:latin typeface="Arial"/>
                <a:cs typeface="Arial"/>
              </a:rPr>
              <a:t>So</a:t>
            </a:r>
            <a:r>
              <a:rPr lang="en-US" sz="4000" b="1" spc="-11">
                <a:latin typeface="Arial"/>
                <a:cs typeface="Arial"/>
              </a:rPr>
              <a:t>,</a:t>
            </a:r>
            <a:r>
              <a:rPr sz="4000" b="1" spc="-94">
                <a:latin typeface="Arial"/>
                <a:cs typeface="Arial"/>
              </a:rPr>
              <a:t> </a:t>
            </a:r>
            <a:r>
              <a:rPr sz="4000" b="1" spc="19">
                <a:latin typeface="Arial"/>
                <a:cs typeface="Arial"/>
              </a:rPr>
              <a:t>What</a:t>
            </a:r>
            <a:r>
              <a:rPr sz="4000" b="1" spc="-116">
                <a:latin typeface="Arial"/>
                <a:cs typeface="Arial"/>
              </a:rPr>
              <a:t> </a:t>
            </a:r>
            <a:r>
              <a:rPr sz="4000" b="1" spc="64">
                <a:latin typeface="Arial"/>
                <a:cs typeface="Arial"/>
              </a:rPr>
              <a:t>Are</a:t>
            </a:r>
            <a:r>
              <a:rPr sz="4000" b="1" spc="-116">
                <a:latin typeface="Arial"/>
                <a:cs typeface="Arial"/>
              </a:rPr>
              <a:t> </a:t>
            </a:r>
            <a:r>
              <a:rPr sz="4000" b="1" spc="30">
                <a:latin typeface="Arial"/>
                <a:cs typeface="Arial"/>
              </a:rPr>
              <a:t>The</a:t>
            </a:r>
            <a:r>
              <a:rPr sz="4000" b="1" spc="-98">
                <a:latin typeface="Arial"/>
                <a:cs typeface="Arial"/>
              </a:rPr>
              <a:t> </a:t>
            </a:r>
            <a:r>
              <a:rPr sz="4000" b="1" spc="30">
                <a:latin typeface="Arial"/>
                <a:cs typeface="Arial"/>
              </a:rPr>
              <a:t>Objectives</a:t>
            </a:r>
            <a:r>
              <a:rPr sz="4000" b="1" spc="-101">
                <a:latin typeface="Arial"/>
                <a:cs typeface="Arial"/>
              </a:rPr>
              <a:t> </a:t>
            </a:r>
            <a:r>
              <a:rPr sz="4000" b="1" spc="-15">
                <a:latin typeface="Arial"/>
                <a:cs typeface="Arial"/>
              </a:rPr>
              <a:t>of</a:t>
            </a:r>
            <a:r>
              <a:rPr sz="4000" b="1" spc="251">
                <a:latin typeface="Arial"/>
                <a:cs typeface="Arial"/>
              </a:rPr>
              <a:t> </a:t>
            </a:r>
            <a:r>
              <a:rPr sz="4000" b="1" spc="-19">
                <a:latin typeface="Arial"/>
                <a:cs typeface="Arial"/>
              </a:rPr>
              <a:t>Truss </a:t>
            </a:r>
            <a:r>
              <a:rPr sz="4000" b="1" spc="-825">
                <a:latin typeface="Arial"/>
                <a:cs typeface="Arial"/>
              </a:rPr>
              <a:t> </a:t>
            </a:r>
            <a:r>
              <a:rPr sz="4000" b="1" spc="-23">
                <a:latin typeface="Arial"/>
                <a:cs typeface="Arial"/>
              </a:rPr>
              <a:t>Analysis?</a:t>
            </a:r>
            <a:endParaRPr sz="4000">
              <a:latin typeface="Arial"/>
              <a:cs typeface="Arial"/>
            </a:endParaRPr>
          </a:p>
        </p:txBody>
      </p:sp>
      <p:sp>
        <p:nvSpPr>
          <p:cNvPr id="3" name="object 3"/>
          <p:cNvSpPr txBox="1"/>
          <p:nvPr/>
        </p:nvSpPr>
        <p:spPr>
          <a:xfrm>
            <a:off x="1255157" y="2362200"/>
            <a:ext cx="6633686" cy="2377542"/>
          </a:xfrm>
          <a:prstGeom prst="rect">
            <a:avLst/>
          </a:prstGeom>
        </p:spPr>
        <p:txBody>
          <a:bodyPr vert="horz" wrap="square" lIns="0" tIns="88106"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0009">
              <a:lnSpc>
                <a:spcPct val="150000"/>
              </a:lnSpc>
              <a:spcBef>
                <a:spcPts val="694"/>
              </a:spcBef>
            </a:pPr>
            <a:r>
              <a:rPr sz="2400" spc="-4">
                <a:latin typeface="Arial" pitchFamily="34" charset="0"/>
                <a:cs typeface="Arial" pitchFamily="34" charset="0"/>
              </a:rPr>
              <a:t>The</a:t>
            </a:r>
            <a:r>
              <a:rPr sz="2400" spc="4">
                <a:latin typeface="Arial" pitchFamily="34" charset="0"/>
                <a:cs typeface="Arial" pitchFamily="34" charset="0"/>
              </a:rPr>
              <a:t> </a:t>
            </a:r>
            <a:r>
              <a:rPr sz="2400" spc="-4">
                <a:latin typeface="Arial" pitchFamily="34" charset="0"/>
                <a:cs typeface="Arial" pitchFamily="34" charset="0"/>
              </a:rPr>
              <a:t>prime</a:t>
            </a:r>
            <a:r>
              <a:rPr sz="2400" spc="-11">
                <a:latin typeface="Arial" pitchFamily="34" charset="0"/>
                <a:cs typeface="Arial" pitchFamily="34" charset="0"/>
              </a:rPr>
              <a:t> </a:t>
            </a:r>
            <a:r>
              <a:rPr sz="2400" spc="-8">
                <a:solidFill>
                  <a:srgbClr val="FF0000"/>
                </a:solidFill>
                <a:latin typeface="Arial" pitchFamily="34" charset="0"/>
                <a:cs typeface="Arial" pitchFamily="34" charset="0"/>
              </a:rPr>
              <a:t>objectives</a:t>
            </a:r>
            <a:r>
              <a:rPr sz="2400" spc="4">
                <a:solidFill>
                  <a:srgbClr val="FF0000"/>
                </a:solidFill>
                <a:latin typeface="Arial" pitchFamily="34" charset="0"/>
                <a:cs typeface="Arial" pitchFamily="34" charset="0"/>
              </a:rPr>
              <a:t> </a:t>
            </a:r>
            <a:r>
              <a:rPr sz="2400" spc="-11">
                <a:latin typeface="Arial" pitchFamily="34" charset="0"/>
                <a:cs typeface="Arial" pitchFamily="34" charset="0"/>
              </a:rPr>
              <a:t>are</a:t>
            </a:r>
            <a:r>
              <a:rPr sz="2400" spc="-4">
                <a:latin typeface="Arial" pitchFamily="34" charset="0"/>
                <a:cs typeface="Arial" pitchFamily="34" charset="0"/>
              </a:rPr>
              <a:t> </a:t>
            </a:r>
            <a:r>
              <a:rPr sz="2400">
                <a:latin typeface="Arial" pitchFamily="34" charset="0"/>
                <a:cs typeface="Arial" pitchFamily="34" charset="0"/>
              </a:rPr>
              <a:t>–</a:t>
            </a:r>
          </a:p>
          <a:p>
            <a:pPr marL="9525">
              <a:lnSpc>
                <a:spcPct val="150000"/>
              </a:lnSpc>
              <a:spcBef>
                <a:spcPts val="623"/>
              </a:spcBef>
            </a:pPr>
            <a:r>
              <a:rPr sz="2400" spc="-60">
                <a:latin typeface="Arial" pitchFamily="34" charset="0"/>
                <a:cs typeface="Arial" pitchFamily="34" charset="0"/>
              </a:rPr>
              <a:t>-To</a:t>
            </a:r>
            <a:r>
              <a:rPr sz="2400" spc="-4">
                <a:latin typeface="Arial" pitchFamily="34" charset="0"/>
                <a:cs typeface="Arial" pitchFamily="34" charset="0"/>
              </a:rPr>
              <a:t> determine</a:t>
            </a:r>
            <a:r>
              <a:rPr sz="2400" spc="-23">
                <a:latin typeface="Arial" pitchFamily="34" charset="0"/>
                <a:cs typeface="Arial" pitchFamily="34" charset="0"/>
              </a:rPr>
              <a:t> </a:t>
            </a:r>
            <a:r>
              <a:rPr sz="2400">
                <a:latin typeface="Arial" pitchFamily="34" charset="0"/>
                <a:cs typeface="Arial" pitchFamily="34" charset="0"/>
              </a:rPr>
              <a:t>the</a:t>
            </a:r>
            <a:r>
              <a:rPr sz="2400" spc="-8">
                <a:latin typeface="Arial" pitchFamily="34" charset="0"/>
                <a:cs typeface="Arial" pitchFamily="34" charset="0"/>
              </a:rPr>
              <a:t> </a:t>
            </a:r>
            <a:r>
              <a:rPr sz="2400" spc="-4">
                <a:latin typeface="Arial" pitchFamily="34" charset="0"/>
                <a:cs typeface="Arial" pitchFamily="34" charset="0"/>
              </a:rPr>
              <a:t>support</a:t>
            </a:r>
            <a:r>
              <a:rPr sz="2400" spc="-11">
                <a:latin typeface="Arial" pitchFamily="34" charset="0"/>
                <a:cs typeface="Arial" pitchFamily="34" charset="0"/>
              </a:rPr>
              <a:t> </a:t>
            </a:r>
            <a:r>
              <a:rPr sz="2400" spc="-4">
                <a:latin typeface="Arial" pitchFamily="34" charset="0"/>
                <a:cs typeface="Arial" pitchFamily="34" charset="0"/>
              </a:rPr>
              <a:t>reactions.</a:t>
            </a:r>
            <a:endParaRPr sz="2400">
              <a:latin typeface="Arial" pitchFamily="34" charset="0"/>
              <a:cs typeface="Arial" pitchFamily="34" charset="0"/>
            </a:endParaRPr>
          </a:p>
          <a:p>
            <a:pPr marL="9525">
              <a:lnSpc>
                <a:spcPct val="150000"/>
              </a:lnSpc>
              <a:spcBef>
                <a:spcPts val="533"/>
              </a:spcBef>
            </a:pPr>
            <a:r>
              <a:rPr sz="2400" spc="-60">
                <a:latin typeface="Arial" pitchFamily="34" charset="0"/>
                <a:cs typeface="Arial" pitchFamily="34" charset="0"/>
              </a:rPr>
              <a:t>-To</a:t>
            </a:r>
            <a:r>
              <a:rPr sz="2400" spc="4">
                <a:latin typeface="Arial" pitchFamily="34" charset="0"/>
                <a:cs typeface="Arial" pitchFamily="34" charset="0"/>
              </a:rPr>
              <a:t> </a:t>
            </a:r>
            <a:r>
              <a:rPr sz="2400" spc="-4">
                <a:latin typeface="Arial" pitchFamily="34" charset="0"/>
                <a:cs typeface="Arial" pitchFamily="34" charset="0"/>
              </a:rPr>
              <a:t>determine</a:t>
            </a:r>
            <a:r>
              <a:rPr sz="2400" spc="-19">
                <a:latin typeface="Arial" pitchFamily="34" charset="0"/>
                <a:cs typeface="Arial" pitchFamily="34" charset="0"/>
              </a:rPr>
              <a:t> </a:t>
            </a:r>
            <a:r>
              <a:rPr sz="2400">
                <a:latin typeface="Arial" pitchFamily="34" charset="0"/>
                <a:cs typeface="Arial" pitchFamily="34" charset="0"/>
              </a:rPr>
              <a:t>the</a:t>
            </a:r>
            <a:r>
              <a:rPr sz="2400" spc="-4">
                <a:latin typeface="Arial" pitchFamily="34" charset="0"/>
                <a:cs typeface="Arial" pitchFamily="34" charset="0"/>
              </a:rPr>
              <a:t> </a:t>
            </a:r>
            <a:r>
              <a:rPr sz="2400" spc="-11">
                <a:latin typeface="Arial" pitchFamily="34" charset="0"/>
                <a:cs typeface="Arial" pitchFamily="34" charset="0"/>
              </a:rPr>
              <a:t>forces</a:t>
            </a:r>
            <a:r>
              <a:rPr sz="2400" spc="-8">
                <a:latin typeface="Arial" pitchFamily="34" charset="0"/>
                <a:cs typeface="Arial" pitchFamily="34" charset="0"/>
              </a:rPr>
              <a:t> supported</a:t>
            </a:r>
            <a:r>
              <a:rPr sz="2400" spc="-4">
                <a:latin typeface="Arial" pitchFamily="34" charset="0"/>
                <a:cs typeface="Arial" pitchFamily="34" charset="0"/>
              </a:rPr>
              <a:t> </a:t>
            </a:r>
            <a:r>
              <a:rPr sz="2400" spc="-8">
                <a:latin typeface="Arial" pitchFamily="34" charset="0"/>
                <a:cs typeface="Arial" pitchFamily="34" charset="0"/>
              </a:rPr>
              <a:t>by</a:t>
            </a:r>
            <a:r>
              <a:rPr sz="2400" spc="-11">
                <a:latin typeface="Arial" pitchFamily="34" charset="0"/>
                <a:cs typeface="Arial" pitchFamily="34" charset="0"/>
              </a:rPr>
              <a:t> </a:t>
            </a:r>
            <a:r>
              <a:rPr sz="2400">
                <a:latin typeface="Arial" pitchFamily="34" charset="0"/>
                <a:cs typeface="Arial" pitchFamily="34" charset="0"/>
              </a:rPr>
              <a:t>individual </a:t>
            </a:r>
            <a:r>
              <a:rPr sz="2400" spc="-4">
                <a:latin typeface="Arial" pitchFamily="34" charset="0"/>
                <a:cs typeface="Arial" pitchFamily="34" charset="0"/>
              </a:rPr>
              <a:t>members</a:t>
            </a:r>
            <a:r>
              <a:rPr sz="2400" spc="-23">
                <a:latin typeface="Arial" pitchFamily="34" charset="0"/>
                <a:cs typeface="Arial" pitchFamily="34" charset="0"/>
              </a:rPr>
              <a:t> </a:t>
            </a:r>
            <a:r>
              <a:rPr sz="2400" spc="-4">
                <a:latin typeface="Arial" pitchFamily="34" charset="0"/>
                <a:cs typeface="Arial" pitchFamily="34" charset="0"/>
              </a:rPr>
              <a:t>of</a:t>
            </a:r>
            <a:r>
              <a:rPr sz="2400" spc="-8">
                <a:latin typeface="Arial" pitchFamily="34" charset="0"/>
                <a:cs typeface="Arial" pitchFamily="34" charset="0"/>
              </a:rPr>
              <a:t> </a:t>
            </a:r>
            <a:r>
              <a:rPr sz="2400">
                <a:latin typeface="Arial" pitchFamily="34" charset="0"/>
                <a:cs typeface="Arial" pitchFamily="34" charset="0"/>
              </a:rPr>
              <a:t>the</a:t>
            </a:r>
            <a:r>
              <a:rPr sz="2400" spc="-11">
                <a:latin typeface="Arial" pitchFamily="34" charset="0"/>
                <a:cs typeface="Arial" pitchFamily="34" charset="0"/>
              </a:rPr>
              <a:t> </a:t>
            </a:r>
            <a:r>
              <a:rPr sz="2400">
                <a:latin typeface="Arial" pitchFamily="34" charset="0"/>
                <a:cs typeface="Arial" pitchFamily="34" charset="0"/>
              </a:rPr>
              <a:t>truss.</a:t>
            </a:r>
          </a:p>
        </p:txBody>
      </p:sp>
      <p:sp>
        <p:nvSpPr>
          <p:cNvPr id="4" name="Slide Number Placeholder 3">
            <a:extLst>
              <a:ext uri="{FF2B5EF4-FFF2-40B4-BE49-F238E27FC236}">
                <a16:creationId xmlns:a16="http://schemas.microsoft.com/office/drawing/2014/main" id="{6D153E0D-8853-3EC2-8C79-BFD5EAF7FF29}"/>
              </a:ext>
            </a:extLst>
          </p:cNvPr>
          <p:cNvSpPr>
            <a:spLocks noGrp="1"/>
          </p:cNvSpPr>
          <p:nvPr>
            <p:ph type="sldNum" sz="quarter" idx="7"/>
          </p:nvPr>
        </p:nvSpPr>
        <p:spPr/>
        <p:txBody>
          <a:bodyPr/>
          <a:lstStyle/>
          <a:p>
            <a:fld id="{B6F15528-21DE-4FAA-801E-634DDDAF4B2B}" type="slidenum">
              <a:rPr lang="en-US" smtClean="0"/>
              <a:t>22</a:t>
            </a:fld>
            <a:endParaRPr lang="en-US"/>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6800" y="609600"/>
            <a:ext cx="7282815" cy="1241205"/>
          </a:xfrm>
          <a:prstGeom prst="rect">
            <a:avLst/>
          </a:prstGeom>
        </p:spPr>
        <p:txBody>
          <a:bodyPr vert="horz" wrap="square" lIns="0" tIns="10001" rIns="0" bIns="0" rtlCol="0">
            <a:spAutoFit/>
          </a:bodyPr>
          <a:lstStyle/>
          <a:p>
            <a:pPr marL="9525" algn="ctr">
              <a:spcBef>
                <a:spcPts val="79"/>
              </a:spcBef>
            </a:pPr>
            <a:r>
              <a:rPr sz="4000" b="1" spc="56">
                <a:latin typeface="Arial"/>
                <a:cs typeface="Arial"/>
              </a:rPr>
              <a:t>Can</a:t>
            </a:r>
            <a:r>
              <a:rPr sz="4000" b="1" spc="-113">
                <a:latin typeface="Arial"/>
                <a:cs typeface="Arial"/>
              </a:rPr>
              <a:t> </a:t>
            </a:r>
            <a:r>
              <a:rPr sz="4000" b="1" spc="19">
                <a:latin typeface="Arial"/>
                <a:cs typeface="Arial"/>
              </a:rPr>
              <a:t>trusses</a:t>
            </a:r>
            <a:r>
              <a:rPr sz="4000" b="1" spc="-113">
                <a:latin typeface="Arial"/>
                <a:cs typeface="Arial"/>
              </a:rPr>
              <a:t> </a:t>
            </a:r>
            <a:r>
              <a:rPr sz="4000" b="1" spc="19">
                <a:latin typeface="Arial"/>
                <a:cs typeface="Arial"/>
              </a:rPr>
              <a:t>have</a:t>
            </a:r>
            <a:r>
              <a:rPr sz="4000" b="1" spc="-116">
                <a:latin typeface="Arial"/>
                <a:cs typeface="Arial"/>
              </a:rPr>
              <a:t> </a:t>
            </a:r>
            <a:r>
              <a:rPr sz="4000" b="1" spc="53">
                <a:latin typeface="Arial"/>
                <a:cs typeface="Arial"/>
              </a:rPr>
              <a:t>curved</a:t>
            </a:r>
            <a:r>
              <a:rPr sz="4000" b="1" spc="-124">
                <a:latin typeface="Arial"/>
                <a:cs typeface="Arial"/>
              </a:rPr>
              <a:t> </a:t>
            </a:r>
            <a:r>
              <a:rPr sz="4000" b="1" spc="23">
                <a:latin typeface="Arial"/>
                <a:cs typeface="Arial"/>
              </a:rPr>
              <a:t>members?</a:t>
            </a:r>
            <a:endParaRPr sz="4000">
              <a:latin typeface="Arial"/>
              <a:cs typeface="Arial"/>
            </a:endParaRPr>
          </a:p>
        </p:txBody>
      </p:sp>
      <p:sp>
        <p:nvSpPr>
          <p:cNvPr id="3" name="object 3"/>
          <p:cNvSpPr txBox="1"/>
          <p:nvPr/>
        </p:nvSpPr>
        <p:spPr>
          <a:xfrm>
            <a:off x="1019889" y="2133600"/>
            <a:ext cx="7104221" cy="3501086"/>
          </a:xfrm>
          <a:prstGeom prst="rect">
            <a:avLst/>
          </a:prstGeom>
        </p:spPr>
        <p:txBody>
          <a:bodyPr vert="horz" wrap="square" lIns="0" tIns="78104"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indent="-171926">
              <a:lnSpc>
                <a:spcPct val="150000"/>
              </a:lnSpc>
              <a:spcBef>
                <a:spcPts val="614"/>
              </a:spcBef>
              <a:buFont typeface="Wingdings"/>
              <a:buChar char=""/>
              <a:tabLst>
                <a:tab pos="181451" algn="l"/>
              </a:tabLst>
            </a:pPr>
            <a:r>
              <a:rPr sz="2400" spc="-4">
                <a:latin typeface="Arial" pitchFamily="34" charset="0"/>
                <a:cs typeface="Arial" pitchFamily="34" charset="0"/>
              </a:rPr>
              <a:t>The</a:t>
            </a:r>
            <a:r>
              <a:rPr sz="2400" spc="-8">
                <a:latin typeface="Arial" pitchFamily="34" charset="0"/>
                <a:cs typeface="Arial" pitchFamily="34" charset="0"/>
              </a:rPr>
              <a:t> </a:t>
            </a:r>
            <a:r>
              <a:rPr sz="2400">
                <a:latin typeface="Arial" pitchFamily="34" charset="0"/>
                <a:cs typeface="Arial" pitchFamily="34" charset="0"/>
              </a:rPr>
              <a:t>ideal</a:t>
            </a:r>
            <a:r>
              <a:rPr sz="2400" spc="-19">
                <a:latin typeface="Arial" pitchFamily="34" charset="0"/>
                <a:cs typeface="Arial" pitchFamily="34" charset="0"/>
              </a:rPr>
              <a:t> </a:t>
            </a:r>
            <a:r>
              <a:rPr sz="2400" spc="-8">
                <a:latin typeface="Arial" pitchFamily="34" charset="0"/>
                <a:cs typeface="Arial" pitchFamily="34" charset="0"/>
              </a:rPr>
              <a:t>answer</a:t>
            </a:r>
            <a:r>
              <a:rPr sz="2400" spc="-4">
                <a:latin typeface="Arial" pitchFamily="34" charset="0"/>
                <a:cs typeface="Arial" pitchFamily="34" charset="0"/>
              </a:rPr>
              <a:t> </a:t>
            </a:r>
            <a:r>
              <a:rPr sz="2400">
                <a:latin typeface="Arial" pitchFamily="34" charset="0"/>
                <a:cs typeface="Arial" pitchFamily="34" charset="0"/>
              </a:rPr>
              <a:t>is</a:t>
            </a:r>
            <a:r>
              <a:rPr sz="2400" spc="-11">
                <a:latin typeface="Arial" pitchFamily="34" charset="0"/>
                <a:cs typeface="Arial" pitchFamily="34" charset="0"/>
              </a:rPr>
              <a:t> </a:t>
            </a:r>
            <a:r>
              <a:rPr sz="2400" spc="-15">
                <a:solidFill>
                  <a:srgbClr val="FF0000"/>
                </a:solidFill>
                <a:latin typeface="Arial" pitchFamily="34" charset="0"/>
                <a:cs typeface="Arial" pitchFamily="34" charset="0"/>
              </a:rPr>
              <a:t>NO</a:t>
            </a:r>
            <a:r>
              <a:rPr sz="2400" spc="-15">
                <a:latin typeface="Arial" pitchFamily="34" charset="0"/>
                <a:cs typeface="Arial" pitchFamily="34" charset="0"/>
              </a:rPr>
              <a:t>.</a:t>
            </a:r>
            <a:endParaRPr sz="2400">
              <a:latin typeface="Arial" pitchFamily="34" charset="0"/>
              <a:cs typeface="Arial" pitchFamily="34" charset="0"/>
            </a:endParaRPr>
          </a:p>
          <a:p>
            <a:pPr marL="180975" marR="3810" indent="-171926">
              <a:lnSpc>
                <a:spcPct val="150000"/>
              </a:lnSpc>
              <a:spcBef>
                <a:spcPts val="788"/>
              </a:spcBef>
              <a:buFont typeface="Wingdings"/>
              <a:buChar char=""/>
              <a:tabLst>
                <a:tab pos="181451" algn="l"/>
              </a:tabLst>
            </a:pPr>
            <a:r>
              <a:rPr sz="2400">
                <a:latin typeface="Arial" pitchFamily="34" charset="0"/>
                <a:cs typeface="Arial" pitchFamily="34" charset="0"/>
              </a:rPr>
              <a:t>But, if the </a:t>
            </a:r>
            <a:r>
              <a:rPr sz="2400" spc="-4">
                <a:latin typeface="Arial" pitchFamily="34" charset="0"/>
                <a:cs typeface="Arial" pitchFamily="34" charset="0"/>
              </a:rPr>
              <a:t>members </a:t>
            </a:r>
            <a:r>
              <a:rPr sz="2400" spc="-11">
                <a:latin typeface="Arial" pitchFamily="34" charset="0"/>
                <a:cs typeface="Arial" pitchFamily="34" charset="0"/>
              </a:rPr>
              <a:t>are </a:t>
            </a:r>
            <a:r>
              <a:rPr sz="2400" spc="-8">
                <a:latin typeface="Arial" pitchFamily="34" charset="0"/>
                <a:cs typeface="Arial" pitchFamily="34" charset="0"/>
              </a:rPr>
              <a:t>sufficiently </a:t>
            </a:r>
            <a:r>
              <a:rPr sz="2400" spc="-11">
                <a:latin typeface="Arial" pitchFamily="34" charset="0"/>
                <a:cs typeface="Arial" pitchFamily="34" charset="0"/>
              </a:rPr>
              <a:t>stiff </a:t>
            </a:r>
            <a:r>
              <a:rPr sz="2400" spc="-4">
                <a:latin typeface="Arial" pitchFamily="34" charset="0"/>
                <a:cs typeface="Arial" pitchFamily="34" charset="0"/>
              </a:rPr>
              <a:t>so </a:t>
            </a:r>
            <a:r>
              <a:rPr sz="2400" spc="-8">
                <a:latin typeface="Arial" pitchFamily="34" charset="0"/>
                <a:cs typeface="Arial" pitchFamily="34" charset="0"/>
              </a:rPr>
              <a:t>that </a:t>
            </a:r>
            <a:r>
              <a:rPr sz="2400" spc="-4">
                <a:latin typeface="Arial" pitchFamily="34" charset="0"/>
                <a:cs typeface="Arial" pitchFamily="34" charset="0"/>
              </a:rPr>
              <a:t>moments developed </a:t>
            </a:r>
            <a:r>
              <a:rPr sz="2400" spc="-11">
                <a:latin typeface="Arial" pitchFamily="34" charset="0"/>
                <a:cs typeface="Arial" pitchFamily="34" charset="0"/>
              </a:rPr>
              <a:t>at </a:t>
            </a:r>
            <a:r>
              <a:rPr sz="2400">
                <a:latin typeface="Arial" pitchFamily="34" charset="0"/>
                <a:cs typeface="Arial" pitchFamily="34" charset="0"/>
              </a:rPr>
              <a:t>the </a:t>
            </a:r>
            <a:r>
              <a:rPr sz="2400" spc="-398">
                <a:latin typeface="Arial" pitchFamily="34" charset="0"/>
                <a:cs typeface="Arial" pitchFamily="34" charset="0"/>
              </a:rPr>
              <a:t> </a:t>
            </a:r>
            <a:r>
              <a:rPr sz="2400" spc="-8">
                <a:latin typeface="Arial" pitchFamily="34" charset="0"/>
                <a:cs typeface="Arial" pitchFamily="34" charset="0"/>
              </a:rPr>
              <a:t>connections </a:t>
            </a:r>
            <a:r>
              <a:rPr sz="2400" spc="-11">
                <a:latin typeface="Arial" pitchFamily="34" charset="0"/>
                <a:cs typeface="Arial" pitchFamily="34" charset="0"/>
              </a:rPr>
              <a:t>are</a:t>
            </a:r>
            <a:r>
              <a:rPr sz="2400" spc="-8">
                <a:latin typeface="Arial" pitchFamily="34" charset="0"/>
                <a:cs typeface="Arial" pitchFamily="34" charset="0"/>
              </a:rPr>
              <a:t> </a:t>
            </a:r>
            <a:r>
              <a:rPr sz="2400" spc="-4">
                <a:latin typeface="Arial" pitchFamily="34" charset="0"/>
                <a:cs typeface="Arial" pitchFamily="34" charset="0"/>
              </a:rPr>
              <a:t>negligible,</a:t>
            </a:r>
            <a:r>
              <a:rPr sz="2400" spc="-11">
                <a:latin typeface="Arial" pitchFamily="34" charset="0"/>
                <a:cs typeface="Arial" pitchFamily="34" charset="0"/>
              </a:rPr>
              <a:t> </a:t>
            </a:r>
            <a:r>
              <a:rPr sz="2400">
                <a:latin typeface="Arial" pitchFamily="34" charset="0"/>
                <a:cs typeface="Arial" pitchFamily="34" charset="0"/>
              </a:rPr>
              <a:t>the </a:t>
            </a:r>
            <a:r>
              <a:rPr sz="2400" spc="-8">
                <a:latin typeface="Arial" pitchFamily="34" charset="0"/>
                <a:cs typeface="Arial" pitchFamily="34" charset="0"/>
              </a:rPr>
              <a:t>answer</a:t>
            </a:r>
            <a:r>
              <a:rPr sz="2400" spc="4">
                <a:latin typeface="Arial" pitchFamily="34" charset="0"/>
                <a:cs typeface="Arial" pitchFamily="34" charset="0"/>
              </a:rPr>
              <a:t> </a:t>
            </a:r>
            <a:r>
              <a:rPr sz="2400" spc="-8">
                <a:latin typeface="Arial" pitchFamily="34" charset="0"/>
                <a:cs typeface="Arial" pitchFamily="34" charset="0"/>
              </a:rPr>
              <a:t>can</a:t>
            </a:r>
            <a:r>
              <a:rPr sz="2400" spc="-11">
                <a:latin typeface="Arial" pitchFamily="34" charset="0"/>
                <a:cs typeface="Arial" pitchFamily="34" charset="0"/>
              </a:rPr>
              <a:t> </a:t>
            </a:r>
            <a:r>
              <a:rPr sz="2400" spc="-4">
                <a:latin typeface="Arial" pitchFamily="34" charset="0"/>
                <a:cs typeface="Arial" pitchFamily="34" charset="0"/>
              </a:rPr>
              <a:t>be yes.</a:t>
            </a:r>
            <a:endParaRPr sz="2400">
              <a:latin typeface="Arial" pitchFamily="34" charset="0"/>
              <a:cs typeface="Arial" pitchFamily="34" charset="0"/>
            </a:endParaRPr>
          </a:p>
          <a:p>
            <a:pPr marL="180975" indent="-171926">
              <a:lnSpc>
                <a:spcPct val="150000"/>
              </a:lnSpc>
              <a:spcBef>
                <a:spcPts val="503"/>
              </a:spcBef>
              <a:buFont typeface="Wingdings"/>
              <a:buChar char=""/>
              <a:tabLst>
                <a:tab pos="181451" algn="l"/>
              </a:tabLst>
            </a:pPr>
            <a:r>
              <a:rPr sz="2400" spc="-4">
                <a:latin typeface="Arial" pitchFamily="34" charset="0"/>
                <a:cs typeface="Arial" pitchFamily="34" charset="0"/>
              </a:rPr>
              <a:t>The</a:t>
            </a:r>
            <a:r>
              <a:rPr sz="2400" spc="4">
                <a:latin typeface="Arial" pitchFamily="34" charset="0"/>
                <a:cs typeface="Arial" pitchFamily="34" charset="0"/>
              </a:rPr>
              <a:t> </a:t>
            </a:r>
            <a:r>
              <a:rPr sz="2400" spc="-8">
                <a:latin typeface="Arial" pitchFamily="34" charset="0"/>
                <a:cs typeface="Arial" pitchFamily="34" charset="0"/>
              </a:rPr>
              <a:t>most notable </a:t>
            </a:r>
            <a:r>
              <a:rPr sz="2400">
                <a:latin typeface="Arial" pitchFamily="34" charset="0"/>
                <a:cs typeface="Arial" pitchFamily="34" charset="0"/>
              </a:rPr>
              <a:t>thing</a:t>
            </a:r>
            <a:r>
              <a:rPr sz="2400" spc="4">
                <a:latin typeface="Arial" pitchFamily="34" charset="0"/>
                <a:cs typeface="Arial" pitchFamily="34" charset="0"/>
              </a:rPr>
              <a:t> </a:t>
            </a:r>
            <a:r>
              <a:rPr sz="2400" spc="-4">
                <a:latin typeface="Arial" pitchFamily="34" charset="0"/>
                <a:cs typeface="Arial" pitchFamily="34" charset="0"/>
              </a:rPr>
              <a:t>is,</a:t>
            </a:r>
            <a:r>
              <a:rPr sz="2400" spc="-8">
                <a:latin typeface="Arial" pitchFamily="34" charset="0"/>
                <a:cs typeface="Arial" pitchFamily="34" charset="0"/>
              </a:rPr>
              <a:t> </a:t>
            </a:r>
            <a:r>
              <a:rPr sz="2400" spc="-4">
                <a:latin typeface="Arial" pitchFamily="34" charset="0"/>
                <a:cs typeface="Arial" pitchFamily="34" charset="0"/>
              </a:rPr>
              <a:t>Curved</a:t>
            </a:r>
            <a:r>
              <a:rPr sz="2400">
                <a:latin typeface="Arial" pitchFamily="34" charset="0"/>
                <a:cs typeface="Arial" pitchFamily="34" charset="0"/>
              </a:rPr>
              <a:t> </a:t>
            </a:r>
            <a:r>
              <a:rPr sz="2400" spc="-4">
                <a:latin typeface="Arial" pitchFamily="34" charset="0"/>
                <a:cs typeface="Arial" pitchFamily="34" charset="0"/>
              </a:rPr>
              <a:t>members</a:t>
            </a:r>
            <a:r>
              <a:rPr sz="2400" spc="-19">
                <a:latin typeface="Arial" pitchFamily="34" charset="0"/>
                <a:cs typeface="Arial" pitchFamily="34" charset="0"/>
              </a:rPr>
              <a:t> </a:t>
            </a:r>
            <a:r>
              <a:rPr sz="2400" spc="-11">
                <a:latin typeface="Arial" pitchFamily="34" charset="0"/>
                <a:cs typeface="Arial" pitchFamily="34" charset="0"/>
              </a:rPr>
              <a:t>are</a:t>
            </a:r>
            <a:r>
              <a:rPr sz="2400">
                <a:latin typeface="Arial" pitchFamily="34" charset="0"/>
                <a:cs typeface="Arial" pitchFamily="34" charset="0"/>
              </a:rPr>
              <a:t> </a:t>
            </a:r>
            <a:r>
              <a:rPr sz="2400" spc="-4">
                <a:latin typeface="Arial" pitchFamily="34" charset="0"/>
                <a:cs typeface="Arial" pitchFamily="34" charset="0"/>
              </a:rPr>
              <a:t>not</a:t>
            </a:r>
            <a:r>
              <a:rPr sz="2400">
                <a:latin typeface="Arial" pitchFamily="34" charset="0"/>
                <a:cs typeface="Arial" pitchFamily="34" charset="0"/>
              </a:rPr>
              <a:t> </a:t>
            </a:r>
            <a:r>
              <a:rPr sz="2400" spc="-4">
                <a:latin typeface="Arial" pitchFamily="34" charset="0"/>
                <a:cs typeface="Arial" pitchFamily="34" charset="0"/>
              </a:rPr>
              <a:t>so </a:t>
            </a:r>
            <a:r>
              <a:rPr sz="2400" spc="-11">
                <a:latin typeface="Arial" pitchFamily="34" charset="0"/>
                <a:cs typeface="Arial" pitchFamily="34" charset="0"/>
              </a:rPr>
              <a:t>cost-effective.</a:t>
            </a:r>
            <a:endParaRPr sz="2400">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F29F9452-F8FC-485B-17FA-D73DDED3FBC1}"/>
              </a:ext>
            </a:extLst>
          </p:cNvPr>
          <p:cNvSpPr>
            <a:spLocks noGrp="1"/>
          </p:cNvSpPr>
          <p:nvPr>
            <p:ph type="sldNum" sz="quarter" idx="7"/>
          </p:nvPr>
        </p:nvSpPr>
        <p:spPr/>
        <p:txBody>
          <a:bodyPr/>
          <a:lstStyle/>
          <a:p>
            <a:fld id="{B6F15528-21DE-4FAA-801E-634DDDAF4B2B}" type="slidenum">
              <a:rPr lang="en-US" smtClean="0"/>
              <a:t>23</a:t>
            </a:fld>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115008" y="562755"/>
            <a:ext cx="7042571" cy="1138773"/>
          </a:xfrm>
          <a:prstGeom prst="rect">
            <a:avLst/>
          </a:prstGeom>
        </p:spPr>
        <p:txBody>
          <a:bodyPr vert="horz" wrap="square" lIns="0" tIns="30480" rIns="0" bIns="0" rtlCol="0">
            <a:spAutoFit/>
          </a:bodyPr>
          <a:lstStyle/>
          <a:p>
            <a:pPr marL="9525" marR="3810" algn="ctr">
              <a:spcBef>
                <a:spcPts val="240"/>
              </a:spcBef>
            </a:pPr>
            <a:r>
              <a:rPr sz="3600" b="1" spc="90">
                <a:latin typeface="Arial" pitchFamily="34" charset="0"/>
                <a:cs typeface="Arial" pitchFamily="34" charset="0"/>
              </a:rPr>
              <a:t>Some</a:t>
            </a:r>
            <a:r>
              <a:rPr sz="3600" b="1" spc="-83">
                <a:latin typeface="Arial" pitchFamily="34" charset="0"/>
                <a:cs typeface="Arial" pitchFamily="34" charset="0"/>
              </a:rPr>
              <a:t> </a:t>
            </a:r>
            <a:r>
              <a:rPr sz="3600" b="1" spc="105">
                <a:latin typeface="Arial" pitchFamily="34" charset="0"/>
                <a:cs typeface="Arial" pitchFamily="34" charset="0"/>
              </a:rPr>
              <a:t>Cool</a:t>
            </a:r>
            <a:r>
              <a:rPr sz="3600" b="1" spc="-79">
                <a:latin typeface="Arial" pitchFamily="34" charset="0"/>
                <a:cs typeface="Arial" pitchFamily="34" charset="0"/>
              </a:rPr>
              <a:t> </a:t>
            </a:r>
            <a:r>
              <a:rPr sz="3600" b="1" spc="101">
                <a:latin typeface="Arial" pitchFamily="34" charset="0"/>
                <a:cs typeface="Arial" pitchFamily="34" charset="0"/>
              </a:rPr>
              <a:t>Examples</a:t>
            </a:r>
            <a:r>
              <a:rPr sz="3600" b="1" spc="-83">
                <a:latin typeface="Arial" pitchFamily="34" charset="0"/>
                <a:cs typeface="Arial" pitchFamily="34" charset="0"/>
              </a:rPr>
              <a:t> </a:t>
            </a:r>
            <a:r>
              <a:rPr sz="3600" b="1" spc="139">
                <a:latin typeface="Arial" pitchFamily="34" charset="0"/>
                <a:cs typeface="Arial" pitchFamily="34" charset="0"/>
              </a:rPr>
              <a:t>of</a:t>
            </a:r>
            <a:r>
              <a:rPr sz="3600" b="1" spc="225">
                <a:latin typeface="Arial" pitchFamily="34" charset="0"/>
                <a:cs typeface="Arial" pitchFamily="34" charset="0"/>
              </a:rPr>
              <a:t> </a:t>
            </a:r>
            <a:r>
              <a:rPr sz="3600" b="1" spc="101">
                <a:latin typeface="Arial" pitchFamily="34" charset="0"/>
                <a:cs typeface="Arial" pitchFamily="34" charset="0"/>
              </a:rPr>
              <a:t>Truss</a:t>
            </a:r>
            <a:r>
              <a:rPr sz="3600" b="1" spc="-83">
                <a:latin typeface="Arial" pitchFamily="34" charset="0"/>
                <a:cs typeface="Arial" pitchFamily="34" charset="0"/>
              </a:rPr>
              <a:t> </a:t>
            </a:r>
            <a:r>
              <a:rPr sz="3600" b="1" spc="153">
                <a:latin typeface="Arial" pitchFamily="34" charset="0"/>
                <a:cs typeface="Arial" pitchFamily="34" charset="0"/>
              </a:rPr>
              <a:t>Structures </a:t>
            </a:r>
            <a:r>
              <a:rPr sz="3600" b="1" spc="-739">
                <a:latin typeface="Arial" pitchFamily="34" charset="0"/>
                <a:cs typeface="Arial" pitchFamily="34" charset="0"/>
              </a:rPr>
              <a:t> </a:t>
            </a:r>
            <a:r>
              <a:rPr sz="3600" b="1" spc="116">
                <a:latin typeface="Arial" pitchFamily="34" charset="0"/>
                <a:cs typeface="Arial" pitchFamily="34" charset="0"/>
              </a:rPr>
              <a:t>(Bangladesh)</a:t>
            </a:r>
          </a:p>
        </p:txBody>
      </p:sp>
      <p:pic>
        <p:nvPicPr>
          <p:cNvPr id="3" name="object 3"/>
          <p:cNvPicPr/>
          <p:nvPr/>
        </p:nvPicPr>
        <p:blipFill>
          <a:blip r:embed="rId2"/>
          <a:stretch>
            <a:fillRect/>
          </a:stretch>
        </p:blipFill>
        <p:spPr>
          <a:xfrm>
            <a:off x="1395063" y="1981200"/>
            <a:ext cx="6782181" cy="4229101"/>
          </a:xfrm>
          <a:prstGeom prst="rect">
            <a:avLst/>
          </a:prstGeom>
        </p:spPr>
      </p:pic>
      <p:sp>
        <p:nvSpPr>
          <p:cNvPr id="4" name="object 4"/>
          <p:cNvSpPr txBox="1"/>
          <p:nvPr/>
        </p:nvSpPr>
        <p:spPr>
          <a:xfrm>
            <a:off x="1600200" y="2209800"/>
            <a:ext cx="2362200" cy="647517"/>
          </a:xfrm>
          <a:prstGeom prst="rect">
            <a:avLst/>
          </a:prstGeom>
        </p:spPr>
        <p:txBody>
          <a:bodyPr vert="horz" wrap="square" lIns="0" tIns="8096"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marR="3810" algn="just">
              <a:lnSpc>
                <a:spcPct val="100600"/>
              </a:lnSpc>
              <a:spcBef>
                <a:spcPts val="64"/>
              </a:spcBef>
            </a:pPr>
            <a:r>
              <a:rPr sz="1400" b="1" spc="-8">
                <a:latin typeface="Arial" pitchFamily="34" charset="0"/>
                <a:cs typeface="Arial" pitchFamily="34" charset="0"/>
              </a:rPr>
              <a:t>Bhairab </a:t>
            </a:r>
            <a:r>
              <a:rPr sz="1400" b="1" spc="-11">
                <a:latin typeface="Arial" pitchFamily="34" charset="0"/>
                <a:cs typeface="Arial" pitchFamily="34" charset="0"/>
              </a:rPr>
              <a:t>Railway </a:t>
            </a:r>
            <a:r>
              <a:rPr sz="1400" b="1" spc="-4">
                <a:latin typeface="Arial" pitchFamily="34" charset="0"/>
                <a:cs typeface="Arial" pitchFamily="34" charset="0"/>
              </a:rPr>
              <a:t>Bridge </a:t>
            </a:r>
            <a:r>
              <a:rPr sz="1400" b="1" spc="-296">
                <a:latin typeface="Arial" pitchFamily="34" charset="0"/>
                <a:cs typeface="Arial" pitchFamily="34" charset="0"/>
              </a:rPr>
              <a:t> </a:t>
            </a:r>
            <a:r>
              <a:rPr sz="1400" b="1" i="1" spc="-4">
                <a:latin typeface="Arial" pitchFamily="34" charset="0"/>
                <a:cs typeface="Arial" pitchFamily="34" charset="0"/>
              </a:rPr>
              <a:t>(UK-Bangladesh </a:t>
            </a:r>
            <a:r>
              <a:rPr sz="1400" b="1" i="1" spc="-8">
                <a:latin typeface="Arial" pitchFamily="34" charset="0"/>
                <a:cs typeface="Arial" pitchFamily="34" charset="0"/>
              </a:rPr>
              <a:t>Friendship </a:t>
            </a:r>
            <a:r>
              <a:rPr sz="1400" b="1" i="1" spc="-4">
                <a:latin typeface="Arial" pitchFamily="34" charset="0"/>
                <a:cs typeface="Arial" pitchFamily="34" charset="0"/>
              </a:rPr>
              <a:t> Bridge-constructed</a:t>
            </a:r>
            <a:r>
              <a:rPr sz="1400" b="1" spc="-4">
                <a:latin typeface="Arial" pitchFamily="34" charset="0"/>
                <a:cs typeface="Arial" pitchFamily="34" charset="0"/>
              </a:rPr>
              <a:t>)</a:t>
            </a:r>
            <a:endParaRPr sz="1400" b="1">
              <a:latin typeface="Arial" pitchFamily="34" charset="0"/>
              <a:cs typeface="Arial" pitchFamily="34" charset="0"/>
            </a:endParaRPr>
          </a:p>
        </p:txBody>
      </p:sp>
      <p:sp>
        <p:nvSpPr>
          <p:cNvPr id="5" name="Slide Number Placeholder 4">
            <a:extLst>
              <a:ext uri="{FF2B5EF4-FFF2-40B4-BE49-F238E27FC236}">
                <a16:creationId xmlns:a16="http://schemas.microsoft.com/office/drawing/2014/main" id="{6C15A9BD-28D6-2BB1-FE8C-9AD270CFF470}"/>
              </a:ext>
            </a:extLst>
          </p:cNvPr>
          <p:cNvSpPr>
            <a:spLocks noGrp="1"/>
          </p:cNvSpPr>
          <p:nvPr>
            <p:ph type="sldNum" sz="quarter" idx="7"/>
          </p:nvPr>
        </p:nvSpPr>
        <p:spPr/>
        <p:txBody>
          <a:bodyPr/>
          <a:lstStyle/>
          <a:p>
            <a:fld id="{B6F15528-21DE-4FAA-801E-634DDDAF4B2B}" type="slidenum">
              <a:rPr lang="en-US" smtClean="0"/>
              <a:t>24</a:t>
            </a:fld>
            <a:endParaRPr lang="en-US"/>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5825" y="532899"/>
            <a:ext cx="7747778" cy="1262365"/>
          </a:xfrm>
          <a:prstGeom prst="rect">
            <a:avLst/>
          </a:prstGeom>
        </p:spPr>
        <p:txBody>
          <a:bodyPr vert="horz" wrap="square" lIns="0" tIns="30956" rIns="0" bIns="0" rtlCol="0">
            <a:spAutoFit/>
          </a:bodyPr>
          <a:lstStyle/>
          <a:p>
            <a:pPr marL="9525" marR="3810" algn="ctr">
              <a:spcBef>
                <a:spcPts val="244"/>
              </a:spcBef>
            </a:pPr>
            <a:r>
              <a:rPr sz="4000" b="1" spc="90">
                <a:latin typeface="Arial" pitchFamily="34" charset="0"/>
                <a:cs typeface="Arial" pitchFamily="34" charset="0"/>
              </a:rPr>
              <a:t>Some</a:t>
            </a:r>
            <a:r>
              <a:rPr sz="4000" b="1" spc="-83">
                <a:latin typeface="Arial" pitchFamily="34" charset="0"/>
                <a:cs typeface="Arial" pitchFamily="34" charset="0"/>
              </a:rPr>
              <a:t> </a:t>
            </a:r>
            <a:r>
              <a:rPr sz="4000" b="1" spc="105">
                <a:latin typeface="Arial" pitchFamily="34" charset="0"/>
                <a:cs typeface="Arial" pitchFamily="34" charset="0"/>
              </a:rPr>
              <a:t>Cool</a:t>
            </a:r>
            <a:r>
              <a:rPr sz="4000" b="1" spc="-79">
                <a:latin typeface="Arial" pitchFamily="34" charset="0"/>
                <a:cs typeface="Arial" pitchFamily="34" charset="0"/>
              </a:rPr>
              <a:t> </a:t>
            </a:r>
            <a:r>
              <a:rPr sz="4000" b="1" spc="101">
                <a:latin typeface="Arial" pitchFamily="34" charset="0"/>
                <a:cs typeface="Arial" pitchFamily="34" charset="0"/>
              </a:rPr>
              <a:t>Examples</a:t>
            </a:r>
            <a:r>
              <a:rPr sz="4000" b="1" spc="-79">
                <a:latin typeface="Arial" pitchFamily="34" charset="0"/>
                <a:cs typeface="Arial" pitchFamily="34" charset="0"/>
              </a:rPr>
              <a:t> </a:t>
            </a:r>
            <a:r>
              <a:rPr sz="4000" b="1" spc="139">
                <a:latin typeface="Arial" pitchFamily="34" charset="0"/>
                <a:cs typeface="Arial" pitchFamily="34" charset="0"/>
              </a:rPr>
              <a:t>of</a:t>
            </a:r>
            <a:r>
              <a:rPr sz="4000" b="1" spc="221">
                <a:latin typeface="Arial" pitchFamily="34" charset="0"/>
                <a:cs typeface="Arial" pitchFamily="34" charset="0"/>
              </a:rPr>
              <a:t> </a:t>
            </a:r>
            <a:r>
              <a:rPr sz="4000" b="1" spc="101">
                <a:latin typeface="Arial" pitchFamily="34" charset="0"/>
                <a:cs typeface="Arial" pitchFamily="34" charset="0"/>
              </a:rPr>
              <a:t>Truss</a:t>
            </a:r>
            <a:r>
              <a:rPr sz="4000" b="1" spc="-94">
                <a:latin typeface="Arial" pitchFamily="34" charset="0"/>
                <a:cs typeface="Arial" pitchFamily="34" charset="0"/>
              </a:rPr>
              <a:t> </a:t>
            </a:r>
            <a:r>
              <a:rPr sz="4000" b="1" spc="153">
                <a:latin typeface="Arial" pitchFamily="34" charset="0"/>
                <a:cs typeface="Arial" pitchFamily="34" charset="0"/>
              </a:rPr>
              <a:t>Structures </a:t>
            </a:r>
            <a:r>
              <a:rPr sz="4000" b="1" spc="-739">
                <a:latin typeface="Arial" pitchFamily="34" charset="0"/>
                <a:cs typeface="Arial" pitchFamily="34" charset="0"/>
              </a:rPr>
              <a:t> </a:t>
            </a:r>
            <a:r>
              <a:rPr sz="4000" b="1" spc="116">
                <a:latin typeface="Arial" pitchFamily="34" charset="0"/>
                <a:cs typeface="Arial" pitchFamily="34" charset="0"/>
              </a:rPr>
              <a:t>(Bangladesh)</a:t>
            </a:r>
          </a:p>
        </p:txBody>
      </p:sp>
      <p:pic>
        <p:nvPicPr>
          <p:cNvPr id="3" name="object 3"/>
          <p:cNvPicPr/>
          <p:nvPr/>
        </p:nvPicPr>
        <p:blipFill>
          <a:blip r:embed="rId2"/>
          <a:stretch>
            <a:fillRect/>
          </a:stretch>
        </p:blipFill>
        <p:spPr>
          <a:xfrm>
            <a:off x="309752" y="2488311"/>
            <a:ext cx="4102799" cy="2998089"/>
          </a:xfrm>
          <a:prstGeom prst="rect">
            <a:avLst/>
          </a:prstGeom>
        </p:spPr>
      </p:pic>
      <p:pic>
        <p:nvPicPr>
          <p:cNvPr id="4" name="object 4"/>
          <p:cNvPicPr/>
          <p:nvPr/>
        </p:nvPicPr>
        <p:blipFill>
          <a:blip r:embed="rId3"/>
          <a:stretch>
            <a:fillRect/>
          </a:stretch>
        </p:blipFill>
        <p:spPr>
          <a:xfrm>
            <a:off x="4569714" y="2488311"/>
            <a:ext cx="4264534" cy="2998089"/>
          </a:xfrm>
          <a:prstGeom prst="rect">
            <a:avLst/>
          </a:prstGeom>
        </p:spPr>
      </p:pic>
      <p:sp>
        <p:nvSpPr>
          <p:cNvPr id="5" name="object 5"/>
          <p:cNvSpPr txBox="1"/>
          <p:nvPr/>
        </p:nvSpPr>
        <p:spPr>
          <a:xfrm>
            <a:off x="1713451" y="5566138"/>
            <a:ext cx="1295400" cy="228600"/>
          </a:xfrm>
          <a:prstGeom prst="rect">
            <a:avLst/>
          </a:prstGeom>
        </p:spPr>
        <p:txBody>
          <a:bodyPr vert="horz" wrap="square" lIns="0" tIns="952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marR="3810">
              <a:spcBef>
                <a:spcPts val="75"/>
              </a:spcBef>
            </a:pPr>
            <a:r>
              <a:rPr sz="1400" b="1" spc="-8">
                <a:latin typeface="Arial" pitchFamily="34" charset="0"/>
                <a:cs typeface="Arial" pitchFamily="34" charset="0"/>
              </a:rPr>
              <a:t>Padma </a:t>
            </a:r>
            <a:r>
              <a:rPr sz="1400" b="1" spc="-4">
                <a:latin typeface="Arial" pitchFamily="34" charset="0"/>
                <a:cs typeface="Arial" pitchFamily="34" charset="0"/>
              </a:rPr>
              <a:t>Bridge</a:t>
            </a:r>
            <a:endParaRPr sz="1200" b="1">
              <a:latin typeface="Arial" pitchFamily="34" charset="0"/>
              <a:cs typeface="Arial" pitchFamily="34" charset="0"/>
            </a:endParaRPr>
          </a:p>
        </p:txBody>
      </p:sp>
      <p:sp>
        <p:nvSpPr>
          <p:cNvPr id="6" name="object 6"/>
          <p:cNvSpPr txBox="1"/>
          <p:nvPr/>
        </p:nvSpPr>
        <p:spPr>
          <a:xfrm>
            <a:off x="5549194" y="5566138"/>
            <a:ext cx="2305574" cy="225062"/>
          </a:xfrm>
          <a:prstGeom prst="rect">
            <a:avLst/>
          </a:prstGeom>
        </p:spPr>
        <p:txBody>
          <a:bodyPr vert="horz" wrap="square" lIns="0" tIns="952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75"/>
              </a:spcBef>
            </a:pPr>
            <a:r>
              <a:rPr sz="1400" b="1" spc="-8">
                <a:latin typeface="Arial" pitchFamily="34" charset="0"/>
                <a:cs typeface="Arial" pitchFamily="34" charset="0"/>
              </a:rPr>
              <a:t>Hardinge</a:t>
            </a:r>
            <a:r>
              <a:rPr sz="1400" b="1" spc="-4">
                <a:latin typeface="Arial" pitchFamily="34" charset="0"/>
                <a:cs typeface="Arial" pitchFamily="34" charset="0"/>
              </a:rPr>
              <a:t> </a:t>
            </a:r>
            <a:r>
              <a:rPr sz="1400" b="1" spc="-11">
                <a:latin typeface="Arial" pitchFamily="34" charset="0"/>
                <a:cs typeface="Arial" pitchFamily="34" charset="0"/>
              </a:rPr>
              <a:t>Railway</a:t>
            </a:r>
            <a:r>
              <a:rPr sz="1400" b="1" spc="-4">
                <a:latin typeface="Arial" pitchFamily="34" charset="0"/>
                <a:cs typeface="Arial" pitchFamily="34" charset="0"/>
              </a:rPr>
              <a:t> Bridge</a:t>
            </a:r>
            <a:endParaRPr sz="1400" b="1">
              <a:latin typeface="Arial" pitchFamily="34" charset="0"/>
              <a:cs typeface="Arial" pitchFamily="34" charset="0"/>
            </a:endParaRPr>
          </a:p>
        </p:txBody>
      </p:sp>
      <p:sp>
        <p:nvSpPr>
          <p:cNvPr id="7" name="Slide Number Placeholder 6">
            <a:extLst>
              <a:ext uri="{FF2B5EF4-FFF2-40B4-BE49-F238E27FC236}">
                <a16:creationId xmlns:a16="http://schemas.microsoft.com/office/drawing/2014/main" id="{6E037F03-7807-CE42-C344-D32F371C6F88}"/>
              </a:ext>
            </a:extLst>
          </p:cNvPr>
          <p:cNvSpPr>
            <a:spLocks noGrp="1"/>
          </p:cNvSpPr>
          <p:nvPr>
            <p:ph type="sldNum" sz="quarter" idx="7"/>
          </p:nvPr>
        </p:nvSpPr>
        <p:spPr/>
        <p:txBody>
          <a:bodyPr/>
          <a:lstStyle/>
          <a:p>
            <a:fld id="{B6F15528-21DE-4FAA-801E-634DDDAF4B2B}" type="slidenum">
              <a:rPr lang="en-US" smtClean="0"/>
              <a:t>25</a:t>
            </a:fld>
            <a:endParaRPr lang="en-US"/>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1" y="460689"/>
            <a:ext cx="7414354" cy="1287371"/>
          </a:xfrm>
          <a:prstGeom prst="rect">
            <a:avLst/>
          </a:prstGeom>
        </p:spPr>
        <p:txBody>
          <a:bodyPr vert="horz" wrap="square" lIns="0" tIns="55721" rIns="0" bIns="0" rtlCol="0">
            <a:spAutoFit/>
          </a:bodyPr>
          <a:lstStyle/>
          <a:p>
            <a:pPr marL="9525" marR="3810" algn="ctr">
              <a:spcBef>
                <a:spcPts val="439"/>
              </a:spcBef>
            </a:pPr>
            <a:r>
              <a:rPr sz="4000" b="1" spc="90">
                <a:latin typeface="Arial" pitchFamily="34" charset="0"/>
                <a:cs typeface="Arial" pitchFamily="34" charset="0"/>
              </a:rPr>
              <a:t>Some</a:t>
            </a:r>
            <a:r>
              <a:rPr sz="4000" b="1" spc="-71">
                <a:latin typeface="Arial" pitchFamily="34" charset="0"/>
                <a:cs typeface="Arial" pitchFamily="34" charset="0"/>
              </a:rPr>
              <a:t> </a:t>
            </a:r>
            <a:r>
              <a:rPr sz="4000" b="1" spc="105">
                <a:latin typeface="Arial" pitchFamily="34" charset="0"/>
                <a:cs typeface="Arial" pitchFamily="34" charset="0"/>
              </a:rPr>
              <a:t>Cool</a:t>
            </a:r>
            <a:r>
              <a:rPr sz="4000" b="1" spc="-71">
                <a:latin typeface="Arial" pitchFamily="34" charset="0"/>
                <a:cs typeface="Arial" pitchFamily="34" charset="0"/>
              </a:rPr>
              <a:t> </a:t>
            </a:r>
            <a:r>
              <a:rPr sz="4000" b="1" spc="101">
                <a:latin typeface="Arial" pitchFamily="34" charset="0"/>
                <a:cs typeface="Arial" pitchFamily="34" charset="0"/>
              </a:rPr>
              <a:t>Examples</a:t>
            </a:r>
            <a:r>
              <a:rPr sz="4000" b="1" spc="-71">
                <a:latin typeface="Arial" pitchFamily="34" charset="0"/>
                <a:cs typeface="Arial" pitchFamily="34" charset="0"/>
              </a:rPr>
              <a:t> </a:t>
            </a:r>
            <a:r>
              <a:rPr sz="4000" b="1" spc="139">
                <a:latin typeface="Arial" pitchFamily="34" charset="0"/>
                <a:cs typeface="Arial" pitchFamily="34" charset="0"/>
              </a:rPr>
              <a:t>of</a:t>
            </a:r>
            <a:r>
              <a:rPr sz="4000" b="1" spc="236">
                <a:latin typeface="Arial" pitchFamily="34" charset="0"/>
                <a:cs typeface="Arial" pitchFamily="34" charset="0"/>
              </a:rPr>
              <a:t> </a:t>
            </a:r>
            <a:r>
              <a:rPr sz="4000" b="1" spc="101">
                <a:latin typeface="Arial" pitchFamily="34" charset="0"/>
                <a:cs typeface="Arial" pitchFamily="34" charset="0"/>
              </a:rPr>
              <a:t>Truss</a:t>
            </a:r>
            <a:r>
              <a:rPr sz="4000" b="1" spc="-86">
                <a:latin typeface="Arial" pitchFamily="34" charset="0"/>
                <a:cs typeface="Arial" pitchFamily="34" charset="0"/>
              </a:rPr>
              <a:t> </a:t>
            </a:r>
            <a:r>
              <a:rPr sz="4000" b="1" spc="153">
                <a:latin typeface="Arial" pitchFamily="34" charset="0"/>
                <a:cs typeface="Arial" pitchFamily="34" charset="0"/>
              </a:rPr>
              <a:t>Structures </a:t>
            </a:r>
            <a:r>
              <a:rPr sz="4000" b="1" spc="-739">
                <a:latin typeface="Arial" pitchFamily="34" charset="0"/>
                <a:cs typeface="Arial" pitchFamily="34" charset="0"/>
              </a:rPr>
              <a:t> </a:t>
            </a:r>
            <a:r>
              <a:rPr sz="4000" b="1" spc="98">
                <a:latin typeface="Arial" pitchFamily="34" charset="0"/>
                <a:cs typeface="Arial" pitchFamily="34" charset="0"/>
              </a:rPr>
              <a:t>(Overseas)</a:t>
            </a:r>
          </a:p>
        </p:txBody>
      </p:sp>
      <p:grpSp>
        <p:nvGrpSpPr>
          <p:cNvPr id="3" name="object 3"/>
          <p:cNvGrpSpPr/>
          <p:nvPr/>
        </p:nvGrpSpPr>
        <p:grpSpPr>
          <a:xfrm>
            <a:off x="702590" y="1906427"/>
            <a:ext cx="7738820" cy="4495800"/>
            <a:chOff x="1524000" y="1406599"/>
            <a:chExt cx="9313545" cy="5447030"/>
          </a:xfrm>
        </p:grpSpPr>
        <p:pic>
          <p:nvPicPr>
            <p:cNvPr id="4" name="object 4"/>
            <p:cNvPicPr/>
            <p:nvPr/>
          </p:nvPicPr>
          <p:blipFill>
            <a:blip r:embed="rId2"/>
            <a:stretch>
              <a:fillRect/>
            </a:stretch>
          </p:blipFill>
          <p:spPr>
            <a:xfrm>
              <a:off x="1524000" y="1406599"/>
              <a:ext cx="9313164" cy="5446776"/>
            </a:xfrm>
            <a:prstGeom prst="rect">
              <a:avLst/>
            </a:prstGeom>
          </p:spPr>
        </p:pic>
        <p:pic>
          <p:nvPicPr>
            <p:cNvPr id="5" name="object 5"/>
            <p:cNvPicPr/>
            <p:nvPr/>
          </p:nvPicPr>
          <p:blipFill>
            <a:blip r:embed="rId3"/>
            <a:stretch>
              <a:fillRect/>
            </a:stretch>
          </p:blipFill>
          <p:spPr>
            <a:xfrm>
              <a:off x="1719071" y="1601723"/>
              <a:ext cx="8743188" cy="4876800"/>
            </a:xfrm>
            <a:prstGeom prst="rect">
              <a:avLst/>
            </a:prstGeom>
          </p:spPr>
        </p:pic>
      </p:grpSp>
      <p:sp>
        <p:nvSpPr>
          <p:cNvPr id="6" name="Slide Number Placeholder 5">
            <a:extLst>
              <a:ext uri="{FF2B5EF4-FFF2-40B4-BE49-F238E27FC236}">
                <a16:creationId xmlns:a16="http://schemas.microsoft.com/office/drawing/2014/main" id="{782A0C8F-9AFA-2B61-A582-D902BE9CA9E3}"/>
              </a:ext>
            </a:extLst>
          </p:cNvPr>
          <p:cNvSpPr>
            <a:spLocks noGrp="1"/>
          </p:cNvSpPr>
          <p:nvPr>
            <p:ph type="sldNum" sz="quarter" idx="7"/>
          </p:nvPr>
        </p:nvSpPr>
        <p:spPr/>
        <p:txBody>
          <a:bodyPr/>
          <a:lstStyle/>
          <a:p>
            <a:fld id="{B6F15528-21DE-4FAA-801E-634DDDAF4B2B}" type="slidenum">
              <a:rPr lang="en-US" smtClean="0"/>
              <a:t>26</a:t>
            </a:fld>
            <a:endParaRPr lang="en-US"/>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83686" y="3381260"/>
            <a:ext cx="1228391" cy="509242"/>
          </a:xfrm>
          <a:prstGeom prst="rect">
            <a:avLst/>
          </a:prstGeom>
        </p:spPr>
        <p:txBody>
          <a:bodyPr vert="horz" wrap="square" lIns="0" tIns="952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marR="3810">
              <a:lnSpc>
                <a:spcPct val="141900"/>
              </a:lnSpc>
              <a:spcBef>
                <a:spcPts val="75"/>
              </a:spcBef>
            </a:pPr>
            <a:r>
              <a:rPr sz="1200" spc="-8">
                <a:solidFill>
                  <a:srgbClr val="FFFFFF"/>
                </a:solidFill>
                <a:latin typeface="Calibri"/>
                <a:cs typeface="Calibri"/>
              </a:rPr>
              <a:t>Waterville</a:t>
            </a:r>
            <a:r>
              <a:rPr sz="1200" spc="-53">
                <a:solidFill>
                  <a:srgbClr val="FFFFFF"/>
                </a:solidFill>
                <a:latin typeface="Calibri"/>
                <a:cs typeface="Calibri"/>
              </a:rPr>
              <a:t> </a:t>
            </a:r>
            <a:r>
              <a:rPr sz="1200" spc="-8">
                <a:solidFill>
                  <a:srgbClr val="FFFFFF"/>
                </a:solidFill>
                <a:latin typeface="Calibri"/>
                <a:cs typeface="Calibri"/>
              </a:rPr>
              <a:t>Bridge </a:t>
            </a:r>
            <a:r>
              <a:rPr sz="1200" spc="-263">
                <a:solidFill>
                  <a:srgbClr val="FFFFFF"/>
                </a:solidFill>
                <a:latin typeface="Calibri"/>
                <a:cs typeface="Calibri"/>
              </a:rPr>
              <a:t> </a:t>
            </a:r>
            <a:r>
              <a:rPr sz="1200" spc="-8">
                <a:solidFill>
                  <a:srgbClr val="FFFFFF"/>
                </a:solidFill>
                <a:latin typeface="Calibri"/>
                <a:cs typeface="Calibri"/>
              </a:rPr>
              <a:t>USA</a:t>
            </a:r>
            <a:endParaRPr sz="1200">
              <a:latin typeface="Calibri"/>
              <a:cs typeface="Calibri"/>
            </a:endParaRPr>
          </a:p>
        </p:txBody>
      </p:sp>
      <p:grpSp>
        <p:nvGrpSpPr>
          <p:cNvPr id="4" name="object 4"/>
          <p:cNvGrpSpPr/>
          <p:nvPr/>
        </p:nvGrpSpPr>
        <p:grpSpPr>
          <a:xfrm>
            <a:off x="148024" y="2057400"/>
            <a:ext cx="4760898" cy="3657600"/>
            <a:chOff x="469391" y="2077262"/>
            <a:chExt cx="5584190" cy="3949065"/>
          </a:xfrm>
        </p:grpSpPr>
        <p:pic>
          <p:nvPicPr>
            <p:cNvPr id="5" name="object 5"/>
            <p:cNvPicPr/>
            <p:nvPr/>
          </p:nvPicPr>
          <p:blipFill>
            <a:blip r:embed="rId2"/>
            <a:stretch>
              <a:fillRect/>
            </a:stretch>
          </p:blipFill>
          <p:spPr>
            <a:xfrm>
              <a:off x="469391" y="2077262"/>
              <a:ext cx="5583935" cy="3948557"/>
            </a:xfrm>
            <a:prstGeom prst="rect">
              <a:avLst/>
            </a:prstGeom>
          </p:spPr>
        </p:pic>
        <p:pic>
          <p:nvPicPr>
            <p:cNvPr id="6" name="object 6"/>
            <p:cNvPicPr/>
            <p:nvPr/>
          </p:nvPicPr>
          <p:blipFill>
            <a:blip r:embed="rId3"/>
            <a:stretch>
              <a:fillRect/>
            </a:stretch>
          </p:blipFill>
          <p:spPr>
            <a:xfrm>
              <a:off x="664463" y="2272283"/>
              <a:ext cx="5013960" cy="3378708"/>
            </a:xfrm>
            <a:prstGeom prst="rect">
              <a:avLst/>
            </a:prstGeom>
          </p:spPr>
        </p:pic>
      </p:grpSp>
      <p:grpSp>
        <p:nvGrpSpPr>
          <p:cNvPr id="7" name="object 7"/>
          <p:cNvGrpSpPr/>
          <p:nvPr/>
        </p:nvGrpSpPr>
        <p:grpSpPr>
          <a:xfrm>
            <a:off x="4381697" y="2057400"/>
            <a:ext cx="4786884" cy="3657600"/>
            <a:chOff x="6114288" y="2077262"/>
            <a:chExt cx="5614670" cy="3949065"/>
          </a:xfrm>
        </p:grpSpPr>
        <p:pic>
          <p:nvPicPr>
            <p:cNvPr id="8" name="object 8"/>
            <p:cNvPicPr/>
            <p:nvPr/>
          </p:nvPicPr>
          <p:blipFill>
            <a:blip r:embed="rId4"/>
            <a:stretch>
              <a:fillRect/>
            </a:stretch>
          </p:blipFill>
          <p:spPr>
            <a:xfrm>
              <a:off x="6114288" y="2077262"/>
              <a:ext cx="5614415" cy="3948557"/>
            </a:xfrm>
            <a:prstGeom prst="rect">
              <a:avLst/>
            </a:prstGeom>
          </p:spPr>
        </p:pic>
        <p:pic>
          <p:nvPicPr>
            <p:cNvPr id="9" name="object 9"/>
            <p:cNvPicPr/>
            <p:nvPr/>
          </p:nvPicPr>
          <p:blipFill>
            <a:blip r:embed="rId5"/>
            <a:stretch>
              <a:fillRect/>
            </a:stretch>
          </p:blipFill>
          <p:spPr>
            <a:xfrm>
              <a:off x="6309360" y="2272283"/>
              <a:ext cx="5044440" cy="3378708"/>
            </a:xfrm>
            <a:prstGeom prst="rect">
              <a:avLst/>
            </a:prstGeom>
          </p:spPr>
        </p:pic>
      </p:grpSp>
      <p:sp>
        <p:nvSpPr>
          <p:cNvPr id="12" name="object 2">
            <a:extLst>
              <a:ext uri="{FF2B5EF4-FFF2-40B4-BE49-F238E27FC236}">
                <a16:creationId xmlns:a16="http://schemas.microsoft.com/office/drawing/2014/main" id="{22AD2C07-DB54-3824-3367-69FEEAEFE241}"/>
              </a:ext>
            </a:extLst>
          </p:cNvPr>
          <p:cNvSpPr txBox="1">
            <a:spLocks noGrp="1"/>
          </p:cNvSpPr>
          <p:nvPr>
            <p:ph type="title"/>
          </p:nvPr>
        </p:nvSpPr>
        <p:spPr>
          <a:xfrm>
            <a:off x="685801" y="460689"/>
            <a:ext cx="7414354" cy="1287371"/>
          </a:xfrm>
          <a:prstGeom prst="rect">
            <a:avLst/>
          </a:prstGeom>
        </p:spPr>
        <p:txBody>
          <a:bodyPr vert="horz" wrap="square" lIns="0" tIns="55721" rIns="0" bIns="0" rtlCol="0">
            <a:spAutoFit/>
          </a:bodyPr>
          <a:lstStyle/>
          <a:p>
            <a:pPr marL="9525" marR="3810" algn="ctr">
              <a:spcBef>
                <a:spcPts val="439"/>
              </a:spcBef>
            </a:pPr>
            <a:r>
              <a:rPr sz="4000" b="1" spc="90">
                <a:latin typeface="Arial" pitchFamily="34" charset="0"/>
                <a:cs typeface="Arial" pitchFamily="34" charset="0"/>
              </a:rPr>
              <a:t>Some</a:t>
            </a:r>
            <a:r>
              <a:rPr sz="4000" b="1" spc="-71">
                <a:latin typeface="Arial" pitchFamily="34" charset="0"/>
                <a:cs typeface="Arial" pitchFamily="34" charset="0"/>
              </a:rPr>
              <a:t> </a:t>
            </a:r>
            <a:r>
              <a:rPr sz="4000" b="1" spc="105">
                <a:latin typeface="Arial" pitchFamily="34" charset="0"/>
                <a:cs typeface="Arial" pitchFamily="34" charset="0"/>
              </a:rPr>
              <a:t>Cool</a:t>
            </a:r>
            <a:r>
              <a:rPr sz="4000" b="1" spc="-71">
                <a:latin typeface="Arial" pitchFamily="34" charset="0"/>
                <a:cs typeface="Arial" pitchFamily="34" charset="0"/>
              </a:rPr>
              <a:t> </a:t>
            </a:r>
            <a:r>
              <a:rPr sz="4000" b="1" spc="101">
                <a:latin typeface="Arial" pitchFamily="34" charset="0"/>
                <a:cs typeface="Arial" pitchFamily="34" charset="0"/>
              </a:rPr>
              <a:t>Examples</a:t>
            </a:r>
            <a:r>
              <a:rPr sz="4000" b="1" spc="-71">
                <a:latin typeface="Arial" pitchFamily="34" charset="0"/>
                <a:cs typeface="Arial" pitchFamily="34" charset="0"/>
              </a:rPr>
              <a:t> </a:t>
            </a:r>
            <a:r>
              <a:rPr sz="4000" b="1" spc="139">
                <a:latin typeface="Arial" pitchFamily="34" charset="0"/>
                <a:cs typeface="Arial" pitchFamily="34" charset="0"/>
              </a:rPr>
              <a:t>of</a:t>
            </a:r>
            <a:r>
              <a:rPr sz="4000" b="1" spc="236">
                <a:latin typeface="Arial" pitchFamily="34" charset="0"/>
                <a:cs typeface="Arial" pitchFamily="34" charset="0"/>
              </a:rPr>
              <a:t> </a:t>
            </a:r>
            <a:r>
              <a:rPr sz="4000" b="1" spc="101">
                <a:latin typeface="Arial" pitchFamily="34" charset="0"/>
                <a:cs typeface="Arial" pitchFamily="34" charset="0"/>
              </a:rPr>
              <a:t>Truss</a:t>
            </a:r>
            <a:r>
              <a:rPr sz="4000" b="1" spc="-86">
                <a:latin typeface="Arial" pitchFamily="34" charset="0"/>
                <a:cs typeface="Arial" pitchFamily="34" charset="0"/>
              </a:rPr>
              <a:t> </a:t>
            </a:r>
            <a:r>
              <a:rPr sz="4000" b="1" spc="153">
                <a:latin typeface="Arial" pitchFamily="34" charset="0"/>
                <a:cs typeface="Arial" pitchFamily="34" charset="0"/>
              </a:rPr>
              <a:t>Structures </a:t>
            </a:r>
            <a:r>
              <a:rPr sz="4000" b="1" spc="-739">
                <a:latin typeface="Arial" pitchFamily="34" charset="0"/>
                <a:cs typeface="Arial" pitchFamily="34" charset="0"/>
              </a:rPr>
              <a:t> </a:t>
            </a:r>
            <a:r>
              <a:rPr sz="4000" b="1" spc="98">
                <a:latin typeface="Arial" pitchFamily="34" charset="0"/>
                <a:cs typeface="Arial" pitchFamily="34" charset="0"/>
              </a:rPr>
              <a:t>(Overseas)</a:t>
            </a:r>
          </a:p>
        </p:txBody>
      </p:sp>
      <p:sp>
        <p:nvSpPr>
          <p:cNvPr id="2" name="Slide Number Placeholder 1">
            <a:extLst>
              <a:ext uri="{FF2B5EF4-FFF2-40B4-BE49-F238E27FC236}">
                <a16:creationId xmlns:a16="http://schemas.microsoft.com/office/drawing/2014/main" id="{97B5BD21-B7EB-4B63-3683-8312AE44A977}"/>
              </a:ext>
            </a:extLst>
          </p:cNvPr>
          <p:cNvSpPr>
            <a:spLocks noGrp="1"/>
          </p:cNvSpPr>
          <p:nvPr>
            <p:ph type="sldNum" sz="quarter" idx="7"/>
          </p:nvPr>
        </p:nvSpPr>
        <p:spPr/>
        <p:txBody>
          <a:bodyPr/>
          <a:lstStyle/>
          <a:p>
            <a:fld id="{B6F15528-21DE-4FAA-801E-634DDDAF4B2B}" type="slidenum">
              <a:rPr lang="en-US" smtClean="0"/>
              <a:t>27</a:t>
            </a:fld>
            <a:endParaRPr lang="en-US"/>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869598"/>
            <a:ext cx="9144000" cy="3118803"/>
          </a:xfrm>
          <a:prstGeom prst="rect">
            <a:avLst/>
          </a:prstGeom>
          <a:solidFill>
            <a:schemeClr val="tx2">
              <a:lumMod val="20000"/>
              <a:lumOff val="80000"/>
            </a:schemeClr>
          </a:solidFill>
        </p:spPr>
        <p:txBody>
          <a:bodyPr vert="horz" wrap="square" lIns="0" tIns="345440" rIns="0" bIns="0" rtlCol="0">
            <a:spAutoFit/>
          </a:bodyPr>
          <a:lstStyle/>
          <a:p>
            <a:pPr algn="ctr">
              <a:lnSpc>
                <a:spcPct val="100000"/>
              </a:lnSpc>
              <a:spcBef>
                <a:spcPts val="2720"/>
              </a:spcBef>
              <a:tabLst>
                <a:tab pos="2169160" algn="l"/>
                <a:tab pos="3422650" algn="l"/>
              </a:tabLst>
            </a:pPr>
            <a:r>
              <a:rPr lang="en-US" sz="4800" spc="270" dirty="0">
                <a:solidFill>
                  <a:srgbClr val="001F5F"/>
                </a:solidFill>
                <a:latin typeface="Cambria"/>
                <a:cs typeface="Cambria"/>
              </a:rPr>
              <a:t>   ‘</a:t>
            </a:r>
            <a:r>
              <a:rPr sz="4800" spc="270" dirty="0">
                <a:solidFill>
                  <a:srgbClr val="001F5F"/>
                </a:solidFill>
                <a:latin typeface="Cambria"/>
                <a:cs typeface="Cambria"/>
              </a:rPr>
              <a:t>Arches</a:t>
            </a:r>
            <a:r>
              <a:rPr lang="en-US" sz="4800" spc="270" dirty="0">
                <a:solidFill>
                  <a:srgbClr val="001F5F"/>
                </a:solidFill>
                <a:latin typeface="Cambria"/>
                <a:cs typeface="Cambria"/>
              </a:rPr>
              <a:t>'</a:t>
            </a:r>
            <a:r>
              <a:rPr sz="4400" spc="270" dirty="0">
                <a:solidFill>
                  <a:srgbClr val="001F5F"/>
                </a:solidFill>
                <a:latin typeface="Cambria"/>
                <a:cs typeface="Cambria"/>
              </a:rPr>
              <a:t>	</a:t>
            </a:r>
            <a:br>
              <a:rPr lang="en-US" sz="4400" spc="265" dirty="0">
                <a:solidFill>
                  <a:srgbClr val="001F5F"/>
                </a:solidFill>
                <a:latin typeface="Cambria"/>
                <a:cs typeface="Cambria"/>
              </a:rPr>
            </a:br>
            <a:r>
              <a:rPr lang="en-US" sz="4400" spc="265" dirty="0">
                <a:solidFill>
                  <a:srgbClr val="001F5F"/>
                </a:solidFill>
                <a:latin typeface="Cambria"/>
                <a:cs typeface="Cambria"/>
              </a:rPr>
              <a:t>(Two Hinged Arch)</a:t>
            </a:r>
            <a:br>
              <a:rPr lang="en-US" sz="4400" spc="265" dirty="0">
                <a:solidFill>
                  <a:srgbClr val="001F5F"/>
                </a:solidFill>
                <a:latin typeface="Cambria"/>
                <a:cs typeface="Cambria"/>
              </a:rPr>
            </a:br>
            <a:br>
              <a:rPr lang="en-US" sz="4400" spc="265" dirty="0">
                <a:solidFill>
                  <a:srgbClr val="001F5F"/>
                </a:solidFill>
                <a:latin typeface="Cambria"/>
                <a:cs typeface="Cambria"/>
              </a:rPr>
            </a:br>
            <a:r>
              <a:rPr lang="en-US" sz="4400" spc="265" dirty="0">
                <a:solidFill>
                  <a:srgbClr val="001F5F"/>
                </a:solidFill>
                <a:latin typeface="Cambria"/>
                <a:cs typeface="Cambria"/>
              </a:rPr>
              <a:t>(Week 3-5)</a:t>
            </a:r>
            <a:endParaRPr sz="4400" dirty="0">
              <a:latin typeface="Cambria"/>
              <a:cs typeface="Cambria"/>
            </a:endParaRPr>
          </a:p>
        </p:txBody>
      </p:sp>
      <p:sp>
        <p:nvSpPr>
          <p:cNvPr id="3" name="Slide Number Placeholder 2">
            <a:extLst>
              <a:ext uri="{FF2B5EF4-FFF2-40B4-BE49-F238E27FC236}">
                <a16:creationId xmlns:a16="http://schemas.microsoft.com/office/drawing/2014/main" id="{CF950669-69DD-28E6-008E-B0141985D112}"/>
              </a:ext>
            </a:extLst>
          </p:cNvPr>
          <p:cNvSpPr>
            <a:spLocks noGrp="1"/>
          </p:cNvSpPr>
          <p:nvPr>
            <p:ph type="sldNum" sz="quarter" idx="7"/>
          </p:nvPr>
        </p:nvSpPr>
        <p:spPr/>
        <p:txBody>
          <a:bodyPr/>
          <a:lstStyle/>
          <a:p>
            <a:pPr marL="38100">
              <a:lnSpc>
                <a:spcPts val="1664"/>
              </a:lnSpc>
            </a:pPr>
            <a:fld id="{81D60167-4931-47E6-BA6A-407CBD079E47}" type="slidenum">
              <a:rPr lang="en-US" smtClean="0"/>
              <a:t>28</a:t>
            </a:fld>
            <a:endParaRPr lang="en-US"/>
          </a:p>
        </p:txBody>
      </p:sp>
      <p:sp>
        <p:nvSpPr>
          <p:cNvPr id="4" name="Slide Number Placeholder 1">
            <a:extLst>
              <a:ext uri="{FF2B5EF4-FFF2-40B4-BE49-F238E27FC236}">
                <a16:creationId xmlns:a16="http://schemas.microsoft.com/office/drawing/2014/main" id="{FD8E5905-AD94-C6A1-706C-E47852895096}"/>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28</a:t>
            </a:fld>
            <a:endParaRPr lang="en-US" dirty="0">
              <a:solidFill>
                <a:schemeClr val="tx1"/>
              </a:solidFill>
            </a:endParaRPr>
          </a:p>
        </p:txBody>
      </p:sp>
      <p:pic>
        <p:nvPicPr>
          <p:cNvPr id="5" name="Picture 4">
            <a:extLst>
              <a:ext uri="{FF2B5EF4-FFF2-40B4-BE49-F238E27FC236}">
                <a16:creationId xmlns:a16="http://schemas.microsoft.com/office/drawing/2014/main" id="{B6C9AD80-A688-03EF-A18B-1E0302F5A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315118"/>
            <a:ext cx="1284316" cy="1554480"/>
          </a:xfrm>
          <a:prstGeom prst="rect">
            <a:avLst/>
          </a:prstGeo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172973"/>
            <a:ext cx="1956435" cy="452120"/>
          </a:xfrm>
          <a:prstGeom prst="rect">
            <a:avLst/>
          </a:prstGeom>
        </p:spPr>
        <p:txBody>
          <a:bodyPr vert="horz" wrap="square" lIns="0" tIns="12065" rIns="0" bIns="0" rtlCol="0">
            <a:spAutoFit/>
          </a:bodyPr>
          <a:lstStyle/>
          <a:p>
            <a:pPr marL="12700">
              <a:lnSpc>
                <a:spcPct val="100000"/>
              </a:lnSpc>
              <a:spcBef>
                <a:spcPts val="95"/>
              </a:spcBef>
            </a:pPr>
            <a:r>
              <a:rPr spc="-5"/>
              <a:t>I</a:t>
            </a:r>
            <a:r>
              <a:t>n</a:t>
            </a:r>
            <a:r>
              <a:rPr spc="-5"/>
              <a:t>t</a:t>
            </a:r>
            <a:r>
              <a:rPr spc="-55"/>
              <a:t>r</a:t>
            </a:r>
            <a:r>
              <a:rPr spc="-5"/>
              <a:t>o</a:t>
            </a:r>
            <a:r>
              <a:t>d</a:t>
            </a:r>
            <a:r>
              <a:rPr spc="-5"/>
              <a:t>ucti</a:t>
            </a:r>
            <a:r>
              <a:rPr spc="5"/>
              <a:t>o</a:t>
            </a:r>
            <a:r>
              <a:rPr spc="-5"/>
              <a:t>n</a:t>
            </a:r>
          </a:p>
        </p:txBody>
      </p:sp>
      <p:sp>
        <p:nvSpPr>
          <p:cNvPr id="3" name="object 3"/>
          <p:cNvSpPr txBox="1"/>
          <p:nvPr/>
        </p:nvSpPr>
        <p:spPr>
          <a:xfrm>
            <a:off x="535940" y="862330"/>
            <a:ext cx="8303259" cy="1648460"/>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6385" marR="5080" indent="-274320" algn="just">
              <a:lnSpc>
                <a:spcPct val="100000"/>
              </a:lnSpc>
              <a:spcBef>
                <a:spcPts val="105"/>
              </a:spcBef>
              <a:buClr>
                <a:srgbClr val="D24717"/>
              </a:buClr>
              <a:buSzPct val="85000"/>
              <a:buFont typeface="Segoe UI Symbol"/>
              <a:buChar char="⚫"/>
              <a:tabLst>
                <a:tab pos="287020" algn="l"/>
              </a:tabLst>
            </a:pPr>
            <a:r>
              <a:rPr sz="2000">
                <a:latin typeface="Times New Roman"/>
                <a:cs typeface="Times New Roman"/>
              </a:rPr>
              <a:t>In </a:t>
            </a:r>
            <a:r>
              <a:rPr sz="2000" spc="-5">
                <a:latin typeface="Times New Roman"/>
                <a:cs typeface="Times New Roman"/>
              </a:rPr>
              <a:t>case of beams supporting uniformly distributed load, the maximum bending </a:t>
            </a:r>
            <a:r>
              <a:rPr sz="2000" spc="-484">
                <a:latin typeface="Times New Roman"/>
                <a:cs typeface="Times New Roman"/>
              </a:rPr>
              <a:t> </a:t>
            </a:r>
            <a:r>
              <a:rPr sz="2000" spc="-5">
                <a:latin typeface="Times New Roman"/>
                <a:cs typeface="Times New Roman"/>
              </a:rPr>
              <a:t>moment</a:t>
            </a:r>
            <a:r>
              <a:rPr sz="2000">
                <a:latin typeface="Times New Roman"/>
                <a:cs typeface="Times New Roman"/>
              </a:rPr>
              <a:t> </a:t>
            </a:r>
            <a:r>
              <a:rPr sz="2000" spc="-5">
                <a:latin typeface="Times New Roman"/>
                <a:cs typeface="Times New Roman"/>
              </a:rPr>
              <a:t>increases</a:t>
            </a:r>
            <a:r>
              <a:rPr sz="2000">
                <a:latin typeface="Times New Roman"/>
                <a:cs typeface="Times New Roman"/>
              </a:rPr>
              <a:t> </a:t>
            </a:r>
            <a:r>
              <a:rPr sz="2000" spc="-5">
                <a:latin typeface="Times New Roman"/>
                <a:cs typeface="Times New Roman"/>
              </a:rPr>
              <a:t>with</a:t>
            </a:r>
            <a:r>
              <a:rPr sz="2000">
                <a:latin typeface="Times New Roman"/>
                <a:cs typeface="Times New Roman"/>
              </a:rPr>
              <a:t> the</a:t>
            </a:r>
            <a:r>
              <a:rPr sz="2000" spc="5">
                <a:latin typeface="Times New Roman"/>
                <a:cs typeface="Times New Roman"/>
              </a:rPr>
              <a:t> </a:t>
            </a:r>
            <a:r>
              <a:rPr sz="2000" spc="-5">
                <a:latin typeface="Times New Roman"/>
                <a:cs typeface="Times New Roman"/>
              </a:rPr>
              <a:t>square</a:t>
            </a:r>
            <a:r>
              <a:rPr sz="2000">
                <a:latin typeface="Times New Roman"/>
                <a:cs typeface="Times New Roman"/>
              </a:rPr>
              <a:t> of</a:t>
            </a:r>
            <a:r>
              <a:rPr sz="2000" spc="5">
                <a:latin typeface="Times New Roman"/>
                <a:cs typeface="Times New Roman"/>
              </a:rPr>
              <a:t> </a:t>
            </a:r>
            <a:r>
              <a:rPr sz="2000" spc="-5">
                <a:latin typeface="Times New Roman"/>
                <a:cs typeface="Times New Roman"/>
              </a:rPr>
              <a:t>the</a:t>
            </a:r>
            <a:r>
              <a:rPr sz="2000">
                <a:latin typeface="Times New Roman"/>
                <a:cs typeface="Times New Roman"/>
              </a:rPr>
              <a:t> </a:t>
            </a:r>
            <a:r>
              <a:rPr sz="2000" spc="-5">
                <a:latin typeface="Times New Roman"/>
                <a:cs typeface="Times New Roman"/>
              </a:rPr>
              <a:t>span</a:t>
            </a:r>
            <a:r>
              <a:rPr sz="2000">
                <a:latin typeface="Times New Roman"/>
                <a:cs typeface="Times New Roman"/>
              </a:rPr>
              <a:t> </a:t>
            </a:r>
            <a:r>
              <a:rPr sz="2000" spc="-5">
                <a:latin typeface="Times New Roman"/>
                <a:cs typeface="Times New Roman"/>
              </a:rPr>
              <a:t>and</a:t>
            </a:r>
            <a:r>
              <a:rPr sz="2000">
                <a:latin typeface="Times New Roman"/>
                <a:cs typeface="Times New Roman"/>
              </a:rPr>
              <a:t> </a:t>
            </a:r>
            <a:r>
              <a:rPr sz="2000" spc="-5">
                <a:latin typeface="Times New Roman"/>
                <a:cs typeface="Times New Roman"/>
              </a:rPr>
              <a:t>hence</a:t>
            </a:r>
            <a:r>
              <a:rPr sz="2000">
                <a:latin typeface="Times New Roman"/>
                <a:cs typeface="Times New Roman"/>
              </a:rPr>
              <a:t> they</a:t>
            </a:r>
            <a:r>
              <a:rPr sz="2000" spc="5">
                <a:latin typeface="Times New Roman"/>
                <a:cs typeface="Times New Roman"/>
              </a:rPr>
              <a:t> </a:t>
            </a:r>
            <a:r>
              <a:rPr sz="2000" spc="-10">
                <a:latin typeface="Times New Roman"/>
                <a:cs typeface="Times New Roman"/>
              </a:rPr>
              <a:t>become </a:t>
            </a:r>
            <a:r>
              <a:rPr sz="2000" spc="-5">
                <a:latin typeface="Times New Roman"/>
                <a:cs typeface="Times New Roman"/>
              </a:rPr>
              <a:t> uneconomical </a:t>
            </a:r>
            <a:r>
              <a:rPr sz="2000">
                <a:latin typeface="Times New Roman"/>
                <a:cs typeface="Times New Roman"/>
              </a:rPr>
              <a:t>for</a:t>
            </a:r>
            <a:r>
              <a:rPr sz="2000" spc="5">
                <a:latin typeface="Times New Roman"/>
                <a:cs typeface="Times New Roman"/>
              </a:rPr>
              <a:t> </a:t>
            </a:r>
            <a:r>
              <a:rPr sz="2000" spc="-5">
                <a:latin typeface="Times New Roman"/>
                <a:cs typeface="Times New Roman"/>
              </a:rPr>
              <a:t>long</a:t>
            </a:r>
            <a:r>
              <a:rPr sz="2000">
                <a:latin typeface="Times New Roman"/>
                <a:cs typeface="Times New Roman"/>
              </a:rPr>
              <a:t> </a:t>
            </a:r>
            <a:r>
              <a:rPr sz="2000" spc="-5">
                <a:latin typeface="Times New Roman"/>
                <a:cs typeface="Times New Roman"/>
              </a:rPr>
              <a:t>span</a:t>
            </a:r>
            <a:r>
              <a:rPr sz="2000">
                <a:latin typeface="Times New Roman"/>
                <a:cs typeface="Times New Roman"/>
              </a:rPr>
              <a:t> </a:t>
            </a:r>
            <a:r>
              <a:rPr sz="2000" spc="-5">
                <a:latin typeface="Times New Roman"/>
                <a:cs typeface="Times New Roman"/>
              </a:rPr>
              <a:t>structures.</a:t>
            </a:r>
            <a:r>
              <a:rPr sz="2000">
                <a:latin typeface="Times New Roman"/>
                <a:cs typeface="Times New Roman"/>
              </a:rPr>
              <a:t> </a:t>
            </a:r>
            <a:r>
              <a:rPr sz="2000" spc="-5">
                <a:latin typeface="Times New Roman"/>
                <a:cs typeface="Times New Roman"/>
              </a:rPr>
              <a:t>In</a:t>
            </a:r>
            <a:r>
              <a:rPr sz="2000">
                <a:latin typeface="Times New Roman"/>
                <a:cs typeface="Times New Roman"/>
              </a:rPr>
              <a:t> </a:t>
            </a:r>
            <a:r>
              <a:rPr sz="2000" spc="-5">
                <a:latin typeface="Times New Roman"/>
                <a:cs typeface="Times New Roman"/>
              </a:rPr>
              <a:t>such</a:t>
            </a:r>
            <a:r>
              <a:rPr sz="2000">
                <a:latin typeface="Times New Roman"/>
                <a:cs typeface="Times New Roman"/>
              </a:rPr>
              <a:t> </a:t>
            </a:r>
            <a:r>
              <a:rPr sz="2000" spc="-5">
                <a:latin typeface="Times New Roman"/>
                <a:cs typeface="Times New Roman"/>
              </a:rPr>
              <a:t>situations</a:t>
            </a:r>
            <a:r>
              <a:rPr sz="2000">
                <a:latin typeface="Times New Roman"/>
                <a:cs typeface="Times New Roman"/>
              </a:rPr>
              <a:t> </a:t>
            </a:r>
            <a:r>
              <a:rPr sz="2000" spc="-5">
                <a:latin typeface="Times New Roman"/>
                <a:cs typeface="Times New Roman"/>
              </a:rPr>
              <a:t>arches</a:t>
            </a:r>
            <a:r>
              <a:rPr sz="2000">
                <a:latin typeface="Times New Roman"/>
                <a:cs typeface="Times New Roman"/>
              </a:rPr>
              <a:t> </a:t>
            </a:r>
            <a:r>
              <a:rPr sz="2000" spc="-5">
                <a:latin typeface="Times New Roman"/>
                <a:cs typeface="Times New Roman"/>
              </a:rPr>
              <a:t>could</a:t>
            </a:r>
            <a:r>
              <a:rPr sz="2000">
                <a:latin typeface="Times New Roman"/>
                <a:cs typeface="Times New Roman"/>
              </a:rPr>
              <a:t> </a:t>
            </a:r>
            <a:r>
              <a:rPr sz="2000" spc="5">
                <a:latin typeface="Times New Roman"/>
                <a:cs typeface="Times New Roman"/>
              </a:rPr>
              <a:t>be </a:t>
            </a:r>
            <a:r>
              <a:rPr sz="2000" spc="-484">
                <a:latin typeface="Times New Roman"/>
                <a:cs typeface="Times New Roman"/>
              </a:rPr>
              <a:t> </a:t>
            </a:r>
            <a:r>
              <a:rPr sz="2000" spc="-5">
                <a:latin typeface="Times New Roman"/>
                <a:cs typeface="Times New Roman"/>
              </a:rPr>
              <a:t>advantageously</a:t>
            </a:r>
            <a:r>
              <a:rPr sz="2000" spc="140">
                <a:latin typeface="Times New Roman"/>
                <a:cs typeface="Times New Roman"/>
              </a:rPr>
              <a:t> </a:t>
            </a:r>
            <a:r>
              <a:rPr sz="2000" spc="-5">
                <a:latin typeface="Times New Roman"/>
                <a:cs typeface="Times New Roman"/>
              </a:rPr>
              <a:t>employed,</a:t>
            </a:r>
            <a:r>
              <a:rPr sz="2000" spc="165">
                <a:latin typeface="Times New Roman"/>
                <a:cs typeface="Times New Roman"/>
              </a:rPr>
              <a:t> </a:t>
            </a:r>
            <a:r>
              <a:rPr sz="2000" spc="-10">
                <a:latin typeface="Times New Roman"/>
                <a:cs typeface="Times New Roman"/>
              </a:rPr>
              <a:t>as</a:t>
            </a:r>
            <a:r>
              <a:rPr sz="2000" spc="145">
                <a:latin typeface="Times New Roman"/>
                <a:cs typeface="Times New Roman"/>
              </a:rPr>
              <a:t> </a:t>
            </a:r>
            <a:r>
              <a:rPr sz="2000">
                <a:latin typeface="Times New Roman"/>
                <a:cs typeface="Times New Roman"/>
              </a:rPr>
              <a:t>they</a:t>
            </a:r>
            <a:r>
              <a:rPr sz="2000" spc="140">
                <a:latin typeface="Times New Roman"/>
                <a:cs typeface="Times New Roman"/>
              </a:rPr>
              <a:t> </a:t>
            </a:r>
            <a:r>
              <a:rPr sz="2000" spc="-5">
                <a:latin typeface="Times New Roman"/>
                <a:cs typeface="Times New Roman"/>
              </a:rPr>
              <a:t>would</a:t>
            </a:r>
            <a:r>
              <a:rPr sz="2000" spc="135">
                <a:latin typeface="Times New Roman"/>
                <a:cs typeface="Times New Roman"/>
              </a:rPr>
              <a:t> </a:t>
            </a:r>
            <a:r>
              <a:rPr sz="2000" spc="-5">
                <a:latin typeface="Times New Roman"/>
                <a:cs typeface="Times New Roman"/>
              </a:rPr>
              <a:t>develop</a:t>
            </a:r>
            <a:r>
              <a:rPr sz="2000" spc="150">
                <a:latin typeface="Times New Roman"/>
                <a:cs typeface="Times New Roman"/>
              </a:rPr>
              <a:t> </a:t>
            </a:r>
            <a:r>
              <a:rPr sz="2000" spc="-5">
                <a:latin typeface="Times New Roman"/>
                <a:cs typeface="Times New Roman"/>
              </a:rPr>
              <a:t>horizontal</a:t>
            </a:r>
            <a:r>
              <a:rPr sz="2000" spc="140">
                <a:latin typeface="Times New Roman"/>
                <a:cs typeface="Times New Roman"/>
              </a:rPr>
              <a:t> </a:t>
            </a:r>
            <a:r>
              <a:rPr sz="2000" spc="-5">
                <a:latin typeface="Times New Roman"/>
                <a:cs typeface="Times New Roman"/>
              </a:rPr>
              <a:t>reactions,</a:t>
            </a:r>
            <a:r>
              <a:rPr sz="2000" spc="135">
                <a:latin typeface="Times New Roman"/>
                <a:cs typeface="Times New Roman"/>
              </a:rPr>
              <a:t> </a:t>
            </a:r>
            <a:r>
              <a:rPr sz="2000" spc="-5">
                <a:latin typeface="Times New Roman"/>
                <a:cs typeface="Times New Roman"/>
              </a:rPr>
              <a:t>which</a:t>
            </a:r>
            <a:endParaRPr sz="2000">
              <a:latin typeface="Times New Roman"/>
              <a:cs typeface="Times New Roman"/>
            </a:endParaRPr>
          </a:p>
          <a:p>
            <a:pPr marL="286385" algn="just">
              <a:lnSpc>
                <a:spcPct val="100000"/>
              </a:lnSpc>
              <a:spcBef>
                <a:spcPts val="770"/>
              </a:spcBef>
            </a:pPr>
            <a:r>
              <a:rPr sz="2000" spc="-5">
                <a:latin typeface="Times New Roman"/>
                <a:cs typeface="Times New Roman"/>
              </a:rPr>
              <a:t>in</a:t>
            </a:r>
            <a:r>
              <a:rPr sz="2000" spc="-10">
                <a:latin typeface="Times New Roman"/>
                <a:cs typeface="Times New Roman"/>
              </a:rPr>
              <a:t> </a:t>
            </a:r>
            <a:r>
              <a:rPr sz="2000">
                <a:latin typeface="Times New Roman"/>
                <a:cs typeface="Times New Roman"/>
              </a:rPr>
              <a:t>turn</a:t>
            </a:r>
            <a:r>
              <a:rPr sz="2000" spc="-25">
                <a:latin typeface="Times New Roman"/>
                <a:cs typeface="Times New Roman"/>
              </a:rPr>
              <a:t> </a:t>
            </a:r>
            <a:r>
              <a:rPr sz="2000">
                <a:latin typeface="Times New Roman"/>
                <a:cs typeface="Times New Roman"/>
              </a:rPr>
              <a:t>reduce</a:t>
            </a:r>
            <a:r>
              <a:rPr sz="2000" spc="-30">
                <a:latin typeface="Times New Roman"/>
                <a:cs typeface="Times New Roman"/>
              </a:rPr>
              <a:t> </a:t>
            </a:r>
            <a:r>
              <a:rPr sz="2000">
                <a:latin typeface="Times New Roman"/>
                <a:cs typeface="Times New Roman"/>
              </a:rPr>
              <a:t>the</a:t>
            </a:r>
            <a:r>
              <a:rPr sz="2000" spc="-25">
                <a:latin typeface="Times New Roman"/>
                <a:cs typeface="Times New Roman"/>
              </a:rPr>
              <a:t> </a:t>
            </a:r>
            <a:r>
              <a:rPr sz="2000">
                <a:latin typeface="Times New Roman"/>
                <a:cs typeface="Times New Roman"/>
              </a:rPr>
              <a:t>design</a:t>
            </a:r>
            <a:r>
              <a:rPr sz="2000" spc="-30">
                <a:latin typeface="Times New Roman"/>
                <a:cs typeface="Times New Roman"/>
              </a:rPr>
              <a:t> </a:t>
            </a:r>
            <a:r>
              <a:rPr sz="2000">
                <a:latin typeface="Times New Roman"/>
                <a:cs typeface="Times New Roman"/>
              </a:rPr>
              <a:t>bending</a:t>
            </a:r>
            <a:r>
              <a:rPr sz="2000" spc="-20">
                <a:latin typeface="Times New Roman"/>
                <a:cs typeface="Times New Roman"/>
              </a:rPr>
              <a:t> </a:t>
            </a:r>
            <a:r>
              <a:rPr sz="2000" spc="-5">
                <a:latin typeface="Times New Roman"/>
                <a:cs typeface="Times New Roman"/>
              </a:rPr>
              <a:t>moment.</a:t>
            </a:r>
            <a:endParaRPr sz="2000">
              <a:latin typeface="Times New Roman"/>
              <a:cs typeface="Times New Roman"/>
            </a:endParaRPr>
          </a:p>
        </p:txBody>
      </p:sp>
      <p:pic>
        <p:nvPicPr>
          <p:cNvPr id="4" name="object 4"/>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85492" y="2632279"/>
            <a:ext cx="7204154" cy="3565016"/>
          </a:xfrm>
          <a:prstGeom prst="rect">
            <a:avLst/>
          </a:prstGeom>
        </p:spPr>
      </p:pic>
      <p:sp>
        <p:nvSpPr>
          <p:cNvPr id="5" name="object 5"/>
          <p:cNvSpPr txBox="1"/>
          <p:nvPr/>
        </p:nvSpPr>
        <p:spPr>
          <a:xfrm>
            <a:off x="3127375" y="6197295"/>
            <a:ext cx="3907790" cy="33083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2000" b="1" spc="-5">
                <a:latin typeface="Times New Roman"/>
                <a:cs typeface="Times New Roman"/>
              </a:rPr>
              <a:t>Figure</a:t>
            </a:r>
            <a:r>
              <a:rPr sz="2000" b="1" spc="-15">
                <a:latin typeface="Times New Roman"/>
                <a:cs typeface="Times New Roman"/>
              </a:rPr>
              <a:t> </a:t>
            </a:r>
            <a:r>
              <a:rPr sz="2000" b="1">
                <a:latin typeface="Times New Roman"/>
                <a:cs typeface="Times New Roman"/>
              </a:rPr>
              <a:t>1:</a:t>
            </a:r>
            <a:r>
              <a:rPr sz="2000" b="1" spc="-10">
                <a:latin typeface="Times New Roman"/>
                <a:cs typeface="Times New Roman"/>
              </a:rPr>
              <a:t> </a:t>
            </a:r>
            <a:r>
              <a:rPr sz="2000" spc="-5">
                <a:latin typeface="Times New Roman"/>
                <a:cs typeface="Times New Roman"/>
              </a:rPr>
              <a:t>Beam</a:t>
            </a:r>
            <a:r>
              <a:rPr sz="2000" spc="-20">
                <a:latin typeface="Times New Roman"/>
                <a:cs typeface="Times New Roman"/>
              </a:rPr>
              <a:t> </a:t>
            </a:r>
            <a:r>
              <a:rPr sz="2000">
                <a:latin typeface="Times New Roman"/>
                <a:cs typeface="Times New Roman"/>
              </a:rPr>
              <a:t>and</a:t>
            </a:r>
            <a:r>
              <a:rPr sz="2000" spc="-120">
                <a:latin typeface="Times New Roman"/>
                <a:cs typeface="Times New Roman"/>
              </a:rPr>
              <a:t> </a:t>
            </a:r>
            <a:r>
              <a:rPr sz="2000">
                <a:latin typeface="Times New Roman"/>
                <a:cs typeface="Times New Roman"/>
              </a:rPr>
              <a:t>Arch</a:t>
            </a:r>
            <a:r>
              <a:rPr sz="2000" spc="-10">
                <a:latin typeface="Times New Roman"/>
                <a:cs typeface="Times New Roman"/>
              </a:rPr>
              <a:t> </a:t>
            </a:r>
            <a:r>
              <a:rPr sz="2000" spc="-5">
                <a:latin typeface="Times New Roman"/>
                <a:cs typeface="Times New Roman"/>
              </a:rPr>
              <a:t>comparison</a:t>
            </a:r>
            <a:endParaRPr sz="2000">
              <a:latin typeface="Times New Roman"/>
              <a:cs typeface="Times New Roman"/>
            </a:endParaRPr>
          </a:p>
        </p:txBody>
      </p:sp>
      <p:sp>
        <p:nvSpPr>
          <p:cNvPr id="8" name="object 8"/>
          <p:cNvSpPr txBox="1"/>
          <p:nvPr/>
        </p:nvSpPr>
        <p:spPr>
          <a:xfrm>
            <a:off x="309168" y="6314643"/>
            <a:ext cx="130175" cy="23939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400">
                <a:solidFill>
                  <a:srgbClr val="FFFFFF"/>
                </a:solidFill>
                <a:latin typeface="Franklin Gothic Medium"/>
                <a:cs typeface="Franklin Gothic Medium"/>
              </a:rPr>
              <a:t>2</a:t>
            </a:r>
            <a:endParaRPr sz="1400">
              <a:latin typeface="Franklin Gothic Medium"/>
              <a:cs typeface="Franklin Gothic Medium"/>
            </a:endParaRPr>
          </a:p>
        </p:txBody>
      </p:sp>
      <p:sp>
        <p:nvSpPr>
          <p:cNvPr id="6" name="Slide Number Placeholder 5">
            <a:extLst>
              <a:ext uri="{FF2B5EF4-FFF2-40B4-BE49-F238E27FC236}">
                <a16:creationId xmlns:a16="http://schemas.microsoft.com/office/drawing/2014/main" id="{19F372E0-D268-5288-F831-E30CE4227625}"/>
              </a:ext>
            </a:extLst>
          </p:cNvPr>
          <p:cNvSpPr>
            <a:spLocks noGrp="1"/>
          </p:cNvSpPr>
          <p:nvPr>
            <p:ph type="sldNum" sz="quarter" idx="7"/>
          </p:nvPr>
        </p:nvSpPr>
        <p:spPr/>
        <p:txBody>
          <a:bodyPr/>
          <a:lstStyle/>
          <a:p>
            <a:pPr marL="38100">
              <a:lnSpc>
                <a:spcPts val="1664"/>
              </a:lnSpc>
            </a:pPr>
            <a:fld id="{81D60167-4931-47E6-BA6A-407CBD079E47}" type="slidenum">
              <a:rPr lang="en-US" smtClean="0"/>
              <a:t>29</a:t>
            </a:fld>
            <a:endParaRPr lang="en-US"/>
          </a:p>
        </p:txBody>
      </p:sp>
      <p:sp>
        <p:nvSpPr>
          <p:cNvPr id="7" name="Slide Number Placeholder 1">
            <a:extLst>
              <a:ext uri="{FF2B5EF4-FFF2-40B4-BE49-F238E27FC236}">
                <a16:creationId xmlns:a16="http://schemas.microsoft.com/office/drawing/2014/main" id="{1C429272-4689-C4AC-33C6-3FBF1214C206}"/>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29</a:t>
            </a:fld>
            <a:endParaRPr lang="en-US" dirty="0">
              <a:solidFill>
                <a:schemeClr val="tx1"/>
              </a:solidFill>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2F22E-2D2C-CBAB-6F72-A3B4C1164091}"/>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95AC4B6-19DA-5BE5-7C14-C813E60125A3}"/>
              </a:ext>
            </a:extLst>
          </p:cNvPr>
          <p:cNvGraphicFramePr>
            <a:graphicFrameLocks noGrp="1"/>
          </p:cNvGraphicFramePr>
          <p:nvPr>
            <p:extLst>
              <p:ext uri="{D42A27DB-BD31-4B8C-83A1-F6EECF244321}">
                <p14:modId xmlns:p14="http://schemas.microsoft.com/office/powerpoint/2010/main" val="513705638"/>
              </p:ext>
            </p:extLst>
          </p:nvPr>
        </p:nvGraphicFramePr>
        <p:xfrm>
          <a:off x="832247" y="1037272"/>
          <a:ext cx="7479506" cy="4569212"/>
        </p:xfrm>
        <a:graphic>
          <a:graphicData uri="http://schemas.openxmlformats.org/drawingml/2006/table">
            <a:tbl>
              <a:tblPr firstRow="1" bandRow="1">
                <a:tableStyleId>{5DA37D80-6434-44D0-A028-1B22A696006F}</a:tableStyleId>
              </a:tblPr>
              <a:tblGrid>
                <a:gridCol w="657539">
                  <a:extLst>
                    <a:ext uri="{9D8B030D-6E8A-4147-A177-3AD203B41FA5}">
                      <a16:colId xmlns:a16="http://schemas.microsoft.com/office/drawing/2014/main" val="2056097806"/>
                    </a:ext>
                  </a:extLst>
                </a:gridCol>
                <a:gridCol w="5305322">
                  <a:extLst>
                    <a:ext uri="{9D8B030D-6E8A-4147-A177-3AD203B41FA5}">
                      <a16:colId xmlns:a16="http://schemas.microsoft.com/office/drawing/2014/main" val="3595974617"/>
                    </a:ext>
                  </a:extLst>
                </a:gridCol>
                <a:gridCol w="706465">
                  <a:extLst>
                    <a:ext uri="{9D8B030D-6E8A-4147-A177-3AD203B41FA5}">
                      <a16:colId xmlns:a16="http://schemas.microsoft.com/office/drawing/2014/main" val="4151318229"/>
                    </a:ext>
                  </a:extLst>
                </a:gridCol>
                <a:gridCol w="810180">
                  <a:extLst>
                    <a:ext uri="{9D8B030D-6E8A-4147-A177-3AD203B41FA5}">
                      <a16:colId xmlns:a16="http://schemas.microsoft.com/office/drawing/2014/main" val="2560881849"/>
                    </a:ext>
                  </a:extLst>
                </a:gridCol>
              </a:tblGrid>
              <a:tr h="500132">
                <a:tc>
                  <a:txBody>
                    <a:bodyPr/>
                    <a:lstStyle/>
                    <a:p>
                      <a:pPr algn="ctr"/>
                      <a:r>
                        <a:rPr lang="en-GB" sz="1600">
                          <a:latin typeface="Times New Roman" panose="02020603050405020304" pitchFamily="18" charset="0"/>
                          <a:cs typeface="Times New Roman" panose="02020603050405020304" pitchFamily="18" charset="0"/>
                        </a:rPr>
                        <a:t>Sl.</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Course Contents</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Hours</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CLOs</a:t>
                      </a:r>
                      <a:endParaRPr lang="en-US" sz="160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706305422"/>
                  </a:ext>
                </a:extLst>
              </a:tr>
              <a:tr h="891540">
                <a:tc>
                  <a:txBody>
                    <a:bodyPr/>
                    <a:lstStyle/>
                    <a:p>
                      <a:pPr algn="ctr"/>
                      <a:r>
                        <a:rPr lang="en-GB" sz="1600">
                          <a:latin typeface="Times New Roman" panose="02020603050405020304" pitchFamily="18" charset="0"/>
                          <a:cs typeface="Times New Roman" panose="02020603050405020304" pitchFamily="18" charset="0"/>
                        </a:rPr>
                        <a:t>1</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lvl="0" algn="just"/>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Definition of trusses, characteristics, advantage and uses, types of trusses, assumptions, components, zero force members, Connections, supports, truss analysis (method of section and joint), objectives, possibility of trusses being curved members, examples of trusses.</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4</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CLO 1</a:t>
                      </a:r>
                      <a:endParaRPr lang="en-US" sz="160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885970766"/>
                  </a:ext>
                </a:extLst>
              </a:tr>
              <a:tr h="522459">
                <a:tc>
                  <a:txBody>
                    <a:bodyPr/>
                    <a:lstStyle/>
                    <a:p>
                      <a:pPr algn="ctr"/>
                      <a:r>
                        <a:rPr lang="en-GB" sz="1600">
                          <a:latin typeface="Times New Roman" panose="02020603050405020304" pitchFamily="18" charset="0"/>
                          <a:cs typeface="Times New Roman" panose="02020603050405020304" pitchFamily="18" charset="0"/>
                        </a:rPr>
                        <a:t>2</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just"/>
                      <a:r>
                        <a:rPr lang="en-GB" sz="1600" kern="1200">
                          <a:solidFill>
                            <a:schemeClr val="tx1"/>
                          </a:solidFill>
                          <a:effectLst/>
                          <a:latin typeface="Times New Roman" panose="02020603050405020304" pitchFamily="18" charset="0"/>
                          <a:ea typeface="+mn-ea"/>
                          <a:cs typeface="Times New Roman" panose="02020603050405020304" pitchFamily="18" charset="0"/>
                        </a:rPr>
                        <a:t>Definition, advantages and disadvantages of two hinged arches, mathematical problems.</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6</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CLO 2</a:t>
                      </a:r>
                      <a:endParaRPr lang="en-US" sz="160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3563825923"/>
                  </a:ext>
                </a:extLst>
              </a:tr>
              <a:tr h="480060">
                <a:tc>
                  <a:txBody>
                    <a:bodyPr/>
                    <a:lstStyle/>
                    <a:p>
                      <a:pPr algn="ctr"/>
                      <a:r>
                        <a:rPr lang="en-GB" sz="1600">
                          <a:latin typeface="Times New Roman" panose="02020603050405020304" pitchFamily="18" charset="0"/>
                          <a:cs typeface="Times New Roman" panose="02020603050405020304" pitchFamily="18" charset="0"/>
                        </a:rPr>
                        <a:t>3</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just"/>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Definition, advantages and disadvantages of three hinged arches, mathematical problems.</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6</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CLO 2</a:t>
                      </a:r>
                      <a:endParaRPr lang="en-US" sz="160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401257568"/>
                  </a:ext>
                </a:extLst>
              </a:tr>
              <a:tr h="485210">
                <a:tc>
                  <a:txBody>
                    <a:bodyPr/>
                    <a:lstStyle/>
                    <a:p>
                      <a:pPr algn="ctr"/>
                      <a:r>
                        <a:rPr lang="en-GB" sz="1600">
                          <a:latin typeface="Times New Roman" panose="02020603050405020304" pitchFamily="18" charset="0"/>
                          <a:cs typeface="Times New Roman" panose="02020603050405020304" pitchFamily="18" charset="0"/>
                        </a:rPr>
                        <a:t>4</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Definition and importance of wheel load analysis, theorem of wheel load analysis, mathematical problems.</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4</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CLO 3</a:t>
                      </a:r>
                      <a:endParaRPr lang="en-US" sz="160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3266141247"/>
                  </a:ext>
                </a:extLst>
              </a:tr>
              <a:tr h="299174">
                <a:tc>
                  <a:txBody>
                    <a:bodyPr/>
                    <a:lstStyle/>
                    <a:p>
                      <a:pPr algn="ctr"/>
                      <a:r>
                        <a:rPr lang="en-GB" sz="1600">
                          <a:latin typeface="Times New Roman" panose="02020603050405020304" pitchFamily="18" charset="0"/>
                          <a:cs typeface="Times New Roman" panose="02020603050405020304" pitchFamily="18" charset="0"/>
                        </a:rPr>
                        <a:t>5</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Theorem of beam deflection, mathematical problems.</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6</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CLO 4</a:t>
                      </a:r>
                      <a:endParaRPr lang="en-US" sz="160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75591230"/>
                  </a:ext>
                </a:extLst>
              </a:tr>
              <a:tr h="485210">
                <a:tc>
                  <a:txBody>
                    <a:bodyPr/>
                    <a:lstStyle/>
                    <a:p>
                      <a:pPr algn="ctr"/>
                      <a:r>
                        <a:rPr lang="en-GB" sz="1600">
                          <a:latin typeface="Times New Roman" panose="02020603050405020304" pitchFamily="18" charset="0"/>
                          <a:cs typeface="Times New Roman" panose="02020603050405020304" pitchFamily="18" charset="0"/>
                        </a:rPr>
                        <a:t>6</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Types of load, exposures, sustained wind pressure, design wind pressure, design base shear, distribution of lateral loads (wind and earthquake).</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6</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CLO 5</a:t>
                      </a:r>
                      <a:endParaRPr lang="en-US" sz="160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2251261590"/>
                  </a:ext>
                </a:extLst>
              </a:tr>
            </a:tbl>
          </a:graphicData>
        </a:graphic>
      </p:graphicFrame>
      <p:sp>
        <p:nvSpPr>
          <p:cNvPr id="3" name="Slide Number Placeholder 2">
            <a:extLst>
              <a:ext uri="{FF2B5EF4-FFF2-40B4-BE49-F238E27FC236}">
                <a16:creationId xmlns:a16="http://schemas.microsoft.com/office/drawing/2014/main" id="{D894AE7B-459A-0A8E-EFA1-68553E89C22B}"/>
              </a:ext>
            </a:extLst>
          </p:cNvPr>
          <p:cNvSpPr>
            <a:spLocks noGrp="1"/>
          </p:cNvSpPr>
          <p:nvPr>
            <p:ph type="sldNum" sz="quarter" idx="12"/>
          </p:nvPr>
        </p:nvSpPr>
        <p:spPr/>
        <p:txBody>
          <a:bodyPr/>
          <a:lstStyle/>
          <a:p>
            <a:fld id="{74D176D1-BC84-44D9-9E2B-F40FD01EB285}" type="slidenum">
              <a:rPr lang="en-US" sz="1600" smtClean="0"/>
              <a:t>3</a:t>
            </a:fld>
            <a:endParaRPr lang="en-US" sz="1600"/>
          </a:p>
        </p:txBody>
      </p:sp>
    </p:spTree>
    <p:extLst>
      <p:ext uri="{BB962C8B-B14F-4D97-AF65-F5344CB8AC3E}">
        <p14:creationId xmlns:p14="http://schemas.microsoft.com/office/powerpoint/2010/main" val="72207395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404876"/>
            <a:ext cx="8684260" cy="5818505"/>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6385" marR="8255" indent="-274320" algn="just">
              <a:lnSpc>
                <a:spcPct val="100000"/>
              </a:lnSpc>
              <a:spcBef>
                <a:spcPts val="105"/>
              </a:spcBef>
              <a:buClr>
                <a:srgbClr val="D24717"/>
              </a:buClr>
              <a:buSzPct val="85000"/>
              <a:buFont typeface="Segoe UI Symbol"/>
              <a:buChar char="⚫"/>
              <a:tabLst>
                <a:tab pos="287020" algn="l"/>
              </a:tabLst>
            </a:pPr>
            <a:r>
              <a:rPr sz="2000">
                <a:latin typeface="Times New Roman"/>
                <a:cs typeface="Times New Roman"/>
              </a:rPr>
              <a:t>For </a:t>
            </a:r>
            <a:r>
              <a:rPr sz="2000" spc="-5">
                <a:latin typeface="Times New Roman"/>
                <a:cs typeface="Times New Roman"/>
              </a:rPr>
              <a:t>example, in the </a:t>
            </a:r>
            <a:r>
              <a:rPr sz="2000">
                <a:latin typeface="Times New Roman"/>
                <a:cs typeface="Times New Roman"/>
              </a:rPr>
              <a:t>case </a:t>
            </a:r>
            <a:r>
              <a:rPr sz="2000" spc="-5">
                <a:latin typeface="Times New Roman"/>
                <a:cs typeface="Times New Roman"/>
              </a:rPr>
              <a:t>of </a:t>
            </a:r>
            <a:r>
              <a:rPr sz="2000">
                <a:latin typeface="Times New Roman"/>
                <a:cs typeface="Times New Roman"/>
              </a:rPr>
              <a:t>a </a:t>
            </a:r>
            <a:r>
              <a:rPr sz="2000" spc="-5">
                <a:latin typeface="Times New Roman"/>
                <a:cs typeface="Times New Roman"/>
              </a:rPr>
              <a:t>simply supported </a:t>
            </a:r>
            <a:r>
              <a:rPr sz="2000">
                <a:latin typeface="Times New Roman"/>
                <a:cs typeface="Times New Roman"/>
              </a:rPr>
              <a:t>beam shown </a:t>
            </a:r>
            <a:r>
              <a:rPr sz="2000" spc="-10">
                <a:latin typeface="Times New Roman"/>
                <a:cs typeface="Times New Roman"/>
              </a:rPr>
              <a:t>in Figure </a:t>
            </a:r>
            <a:r>
              <a:rPr sz="2000">
                <a:latin typeface="Times New Roman"/>
                <a:cs typeface="Times New Roman"/>
              </a:rPr>
              <a:t>1, </a:t>
            </a:r>
            <a:r>
              <a:rPr sz="2000" spc="-5">
                <a:latin typeface="Times New Roman"/>
                <a:cs typeface="Times New Roman"/>
              </a:rPr>
              <a:t>the </a:t>
            </a:r>
            <a:r>
              <a:rPr sz="2000">
                <a:latin typeface="Times New Roman"/>
                <a:cs typeface="Times New Roman"/>
              </a:rPr>
              <a:t> bending</a:t>
            </a:r>
            <a:r>
              <a:rPr sz="2000" spc="-40">
                <a:latin typeface="Times New Roman"/>
                <a:cs typeface="Times New Roman"/>
              </a:rPr>
              <a:t> </a:t>
            </a:r>
            <a:r>
              <a:rPr sz="2000" spc="-10">
                <a:latin typeface="Times New Roman"/>
                <a:cs typeface="Times New Roman"/>
              </a:rPr>
              <a:t>moment</a:t>
            </a:r>
            <a:r>
              <a:rPr sz="2000" spc="15">
                <a:latin typeface="Times New Roman"/>
                <a:cs typeface="Times New Roman"/>
              </a:rPr>
              <a:t> </a:t>
            </a:r>
            <a:r>
              <a:rPr sz="2000">
                <a:latin typeface="Times New Roman"/>
                <a:cs typeface="Times New Roman"/>
              </a:rPr>
              <a:t>below</a:t>
            </a:r>
            <a:r>
              <a:rPr sz="2000" spc="-10">
                <a:latin typeface="Times New Roman"/>
                <a:cs typeface="Times New Roman"/>
              </a:rPr>
              <a:t> </a:t>
            </a:r>
            <a:r>
              <a:rPr sz="2000">
                <a:latin typeface="Times New Roman"/>
                <a:cs typeface="Times New Roman"/>
              </a:rPr>
              <a:t>the</a:t>
            </a:r>
            <a:r>
              <a:rPr sz="2000" spc="-25">
                <a:latin typeface="Times New Roman"/>
                <a:cs typeface="Times New Roman"/>
              </a:rPr>
              <a:t> </a:t>
            </a:r>
            <a:r>
              <a:rPr sz="2000">
                <a:latin typeface="Times New Roman"/>
                <a:cs typeface="Times New Roman"/>
              </a:rPr>
              <a:t>load</a:t>
            </a:r>
            <a:r>
              <a:rPr sz="2000" spc="-15">
                <a:latin typeface="Times New Roman"/>
                <a:cs typeface="Times New Roman"/>
              </a:rPr>
              <a:t> </a:t>
            </a:r>
            <a:r>
              <a:rPr sz="2000" spc="-5">
                <a:latin typeface="Times New Roman"/>
                <a:cs typeface="Times New Roman"/>
              </a:rPr>
              <a:t>is</a:t>
            </a:r>
            <a:r>
              <a:rPr sz="2000">
                <a:latin typeface="Times New Roman"/>
                <a:cs typeface="Times New Roman"/>
              </a:rPr>
              <a:t> 3</a:t>
            </a:r>
            <a:r>
              <a:rPr sz="2000" i="1">
                <a:latin typeface="Times New Roman"/>
                <a:cs typeface="Times New Roman"/>
              </a:rPr>
              <a:t>PL</a:t>
            </a:r>
            <a:r>
              <a:rPr sz="2000">
                <a:latin typeface="Times New Roman"/>
                <a:cs typeface="Times New Roman"/>
              </a:rPr>
              <a:t>/16.</a:t>
            </a:r>
          </a:p>
          <a:p>
            <a:pPr>
              <a:lnSpc>
                <a:spcPct val="100000"/>
              </a:lnSpc>
              <a:spcBef>
                <a:spcPts val="35"/>
              </a:spcBef>
              <a:buClr>
                <a:srgbClr val="D24717"/>
              </a:buClr>
              <a:buFont typeface="Segoe UI Symbol"/>
              <a:buChar char="⚫"/>
            </a:pPr>
            <a:endParaRPr sz="3100">
              <a:latin typeface="Times New Roman"/>
              <a:cs typeface="Times New Roman"/>
            </a:endParaRPr>
          </a:p>
          <a:p>
            <a:pPr marL="286385" marR="5080" indent="-274320" algn="just">
              <a:lnSpc>
                <a:spcPct val="100000"/>
              </a:lnSpc>
              <a:buClr>
                <a:srgbClr val="D24717"/>
              </a:buClr>
              <a:buSzPct val="85000"/>
              <a:buFont typeface="Segoe UI Symbol"/>
              <a:buChar char="⚫"/>
              <a:tabLst>
                <a:tab pos="287020" algn="l"/>
              </a:tabLst>
            </a:pPr>
            <a:r>
              <a:rPr sz="2000" spc="5">
                <a:latin typeface="Times New Roman"/>
                <a:cs typeface="Times New Roman"/>
              </a:rPr>
              <a:t>Now </a:t>
            </a:r>
            <a:r>
              <a:rPr sz="2000" spc="-5">
                <a:latin typeface="Times New Roman"/>
                <a:cs typeface="Times New Roman"/>
              </a:rPr>
              <a:t>consider </a:t>
            </a:r>
            <a:r>
              <a:rPr sz="2000">
                <a:latin typeface="Times New Roman"/>
                <a:cs typeface="Times New Roman"/>
              </a:rPr>
              <a:t>a two </a:t>
            </a:r>
            <a:r>
              <a:rPr sz="2000" spc="-5">
                <a:latin typeface="Times New Roman"/>
                <a:cs typeface="Times New Roman"/>
              </a:rPr>
              <a:t>hinged symmetrical arch of the same span and subjected </a:t>
            </a:r>
            <a:r>
              <a:rPr sz="2000" spc="-20">
                <a:latin typeface="Times New Roman"/>
                <a:cs typeface="Times New Roman"/>
              </a:rPr>
              <a:t>to </a:t>
            </a:r>
            <a:r>
              <a:rPr sz="2000" spc="-15">
                <a:latin typeface="Times New Roman"/>
                <a:cs typeface="Times New Roman"/>
              </a:rPr>
              <a:t> </a:t>
            </a:r>
            <a:r>
              <a:rPr sz="2000" spc="-5">
                <a:latin typeface="Times New Roman"/>
                <a:cs typeface="Times New Roman"/>
              </a:rPr>
              <a:t>similar loading as that of simply supported beam. </a:t>
            </a:r>
            <a:r>
              <a:rPr sz="2000">
                <a:latin typeface="Times New Roman"/>
                <a:cs typeface="Times New Roman"/>
              </a:rPr>
              <a:t>The </a:t>
            </a:r>
            <a:r>
              <a:rPr sz="2000" spc="-5">
                <a:latin typeface="Times New Roman"/>
                <a:cs typeface="Times New Roman"/>
              </a:rPr>
              <a:t>vertical reaction could </a:t>
            </a:r>
            <a:r>
              <a:rPr sz="2000" spc="5">
                <a:latin typeface="Times New Roman"/>
                <a:cs typeface="Times New Roman"/>
              </a:rPr>
              <a:t>be </a:t>
            </a:r>
            <a:r>
              <a:rPr sz="2000" spc="10">
                <a:latin typeface="Times New Roman"/>
                <a:cs typeface="Times New Roman"/>
              </a:rPr>
              <a:t> </a:t>
            </a:r>
            <a:r>
              <a:rPr sz="2000" spc="-5">
                <a:latin typeface="Times New Roman"/>
                <a:cs typeface="Times New Roman"/>
              </a:rPr>
              <a:t>calculated </a:t>
            </a:r>
            <a:r>
              <a:rPr sz="2000">
                <a:latin typeface="Times New Roman"/>
                <a:cs typeface="Times New Roman"/>
              </a:rPr>
              <a:t>by </a:t>
            </a:r>
            <a:r>
              <a:rPr sz="2000" spc="-5">
                <a:latin typeface="Times New Roman"/>
                <a:cs typeface="Times New Roman"/>
              </a:rPr>
              <a:t>equations of statics. </a:t>
            </a:r>
            <a:r>
              <a:rPr sz="2000">
                <a:latin typeface="Times New Roman"/>
                <a:cs typeface="Times New Roman"/>
              </a:rPr>
              <a:t>The </a:t>
            </a:r>
            <a:r>
              <a:rPr sz="2000" spc="-5">
                <a:latin typeface="Times New Roman"/>
                <a:cs typeface="Times New Roman"/>
              </a:rPr>
              <a:t>horizontal reaction is determined </a:t>
            </a:r>
            <a:r>
              <a:rPr sz="2000">
                <a:latin typeface="Times New Roman"/>
                <a:cs typeface="Times New Roman"/>
              </a:rPr>
              <a:t>by </a:t>
            </a:r>
            <a:r>
              <a:rPr sz="2000" spc="-5">
                <a:latin typeface="Times New Roman"/>
                <a:cs typeface="Times New Roman"/>
              </a:rPr>
              <a:t>the </a:t>
            </a:r>
            <a:r>
              <a:rPr sz="2000">
                <a:latin typeface="Times New Roman"/>
                <a:cs typeface="Times New Roman"/>
              </a:rPr>
              <a:t> </a:t>
            </a:r>
            <a:r>
              <a:rPr sz="2000" spc="-5">
                <a:latin typeface="Times New Roman"/>
                <a:cs typeface="Times New Roman"/>
              </a:rPr>
              <a:t>method</a:t>
            </a:r>
            <a:r>
              <a:rPr sz="2000">
                <a:latin typeface="Times New Roman"/>
                <a:cs typeface="Times New Roman"/>
              </a:rPr>
              <a:t> of</a:t>
            </a:r>
            <a:r>
              <a:rPr sz="2000" spc="-15">
                <a:latin typeface="Times New Roman"/>
                <a:cs typeface="Times New Roman"/>
              </a:rPr>
              <a:t> </a:t>
            </a:r>
            <a:r>
              <a:rPr sz="2000" spc="-5">
                <a:latin typeface="Times New Roman"/>
                <a:cs typeface="Times New Roman"/>
              </a:rPr>
              <a:t>least</a:t>
            </a:r>
            <a:r>
              <a:rPr sz="2000" spc="-10">
                <a:latin typeface="Times New Roman"/>
                <a:cs typeface="Times New Roman"/>
              </a:rPr>
              <a:t> </a:t>
            </a:r>
            <a:r>
              <a:rPr sz="2000" spc="5">
                <a:latin typeface="Times New Roman"/>
                <a:cs typeface="Times New Roman"/>
              </a:rPr>
              <a:t>work.</a:t>
            </a:r>
            <a:r>
              <a:rPr sz="2000" spc="-30">
                <a:latin typeface="Times New Roman"/>
                <a:cs typeface="Times New Roman"/>
              </a:rPr>
              <a:t> </a:t>
            </a:r>
            <a:r>
              <a:rPr sz="2000" spc="5">
                <a:latin typeface="Times New Roman"/>
                <a:cs typeface="Times New Roman"/>
              </a:rPr>
              <a:t>Now</a:t>
            </a:r>
            <a:r>
              <a:rPr sz="2000" spc="-10">
                <a:latin typeface="Times New Roman"/>
                <a:cs typeface="Times New Roman"/>
              </a:rPr>
              <a:t> </a:t>
            </a:r>
            <a:r>
              <a:rPr sz="2000">
                <a:latin typeface="Times New Roman"/>
                <a:cs typeface="Times New Roman"/>
              </a:rPr>
              <a:t>the</a:t>
            </a:r>
            <a:r>
              <a:rPr sz="2000" spc="-5">
                <a:latin typeface="Times New Roman"/>
                <a:cs typeface="Times New Roman"/>
              </a:rPr>
              <a:t> </a:t>
            </a:r>
            <a:r>
              <a:rPr sz="2000">
                <a:latin typeface="Times New Roman"/>
                <a:cs typeface="Times New Roman"/>
              </a:rPr>
              <a:t>bending</a:t>
            </a:r>
            <a:r>
              <a:rPr sz="2000" spc="-35">
                <a:latin typeface="Times New Roman"/>
                <a:cs typeface="Times New Roman"/>
              </a:rPr>
              <a:t> </a:t>
            </a:r>
            <a:r>
              <a:rPr sz="2000" spc="-10">
                <a:latin typeface="Times New Roman"/>
                <a:cs typeface="Times New Roman"/>
              </a:rPr>
              <a:t>moment</a:t>
            </a:r>
            <a:r>
              <a:rPr sz="2000" spc="20">
                <a:latin typeface="Times New Roman"/>
                <a:cs typeface="Times New Roman"/>
              </a:rPr>
              <a:t> </a:t>
            </a:r>
            <a:r>
              <a:rPr sz="2000">
                <a:latin typeface="Times New Roman"/>
                <a:cs typeface="Times New Roman"/>
              </a:rPr>
              <a:t>below</a:t>
            </a:r>
            <a:r>
              <a:rPr sz="2000" spc="-5">
                <a:latin typeface="Times New Roman"/>
                <a:cs typeface="Times New Roman"/>
              </a:rPr>
              <a:t> </a:t>
            </a:r>
            <a:r>
              <a:rPr sz="2000">
                <a:latin typeface="Times New Roman"/>
                <a:cs typeface="Times New Roman"/>
              </a:rPr>
              <a:t>the</a:t>
            </a:r>
            <a:r>
              <a:rPr sz="2000" spc="-5">
                <a:latin typeface="Times New Roman"/>
                <a:cs typeface="Times New Roman"/>
              </a:rPr>
              <a:t> </a:t>
            </a:r>
            <a:r>
              <a:rPr sz="2000">
                <a:latin typeface="Times New Roman"/>
                <a:cs typeface="Times New Roman"/>
              </a:rPr>
              <a:t>load</a:t>
            </a:r>
            <a:r>
              <a:rPr sz="2000" spc="-15">
                <a:latin typeface="Times New Roman"/>
                <a:cs typeface="Times New Roman"/>
              </a:rPr>
              <a:t> </a:t>
            </a:r>
            <a:r>
              <a:rPr sz="2000" spc="-5">
                <a:latin typeface="Times New Roman"/>
                <a:cs typeface="Times New Roman"/>
              </a:rPr>
              <a:t>is </a:t>
            </a:r>
            <a:r>
              <a:rPr sz="2000">
                <a:latin typeface="Times New Roman"/>
                <a:cs typeface="Times New Roman"/>
              </a:rPr>
              <a:t>(3</a:t>
            </a:r>
            <a:r>
              <a:rPr sz="2000" i="1">
                <a:latin typeface="Times New Roman"/>
                <a:cs typeface="Times New Roman"/>
              </a:rPr>
              <a:t>PL</a:t>
            </a:r>
            <a:r>
              <a:rPr sz="2000">
                <a:latin typeface="Times New Roman"/>
                <a:cs typeface="Times New Roman"/>
              </a:rPr>
              <a:t>/16</a:t>
            </a:r>
            <a:r>
              <a:rPr sz="2000" spc="-35">
                <a:latin typeface="Times New Roman"/>
                <a:cs typeface="Times New Roman"/>
              </a:rPr>
              <a:t> </a:t>
            </a:r>
            <a:r>
              <a:rPr sz="2000">
                <a:latin typeface="Times New Roman"/>
                <a:cs typeface="Times New Roman"/>
              </a:rPr>
              <a:t>−</a:t>
            </a:r>
            <a:r>
              <a:rPr sz="2000" spc="5">
                <a:latin typeface="Times New Roman"/>
                <a:cs typeface="Times New Roman"/>
              </a:rPr>
              <a:t> </a:t>
            </a:r>
            <a:r>
              <a:rPr sz="2000" i="1">
                <a:latin typeface="Times New Roman"/>
                <a:cs typeface="Times New Roman"/>
              </a:rPr>
              <a:t>Hy</a:t>
            </a:r>
            <a:r>
              <a:rPr sz="2000">
                <a:latin typeface="Times New Roman"/>
                <a:cs typeface="Times New Roman"/>
              </a:rPr>
              <a:t>).</a:t>
            </a:r>
          </a:p>
          <a:p>
            <a:pPr>
              <a:lnSpc>
                <a:spcPct val="100000"/>
              </a:lnSpc>
              <a:spcBef>
                <a:spcPts val="35"/>
              </a:spcBef>
              <a:buClr>
                <a:srgbClr val="D24717"/>
              </a:buClr>
              <a:buFont typeface="Segoe UI Symbol"/>
              <a:buChar char="⚫"/>
            </a:pPr>
            <a:endParaRPr sz="3100">
              <a:latin typeface="Times New Roman"/>
              <a:cs typeface="Times New Roman"/>
            </a:endParaRPr>
          </a:p>
          <a:p>
            <a:pPr marL="286385" marR="9525" indent="-274320" algn="just">
              <a:lnSpc>
                <a:spcPct val="100000"/>
              </a:lnSpc>
              <a:spcBef>
                <a:spcPts val="5"/>
              </a:spcBef>
              <a:buClr>
                <a:srgbClr val="D24717"/>
              </a:buClr>
              <a:buSzPct val="85000"/>
              <a:buFont typeface="Segoe UI Symbol"/>
              <a:buChar char="⚫"/>
              <a:tabLst>
                <a:tab pos="287020" algn="l"/>
              </a:tabLst>
            </a:pPr>
            <a:r>
              <a:rPr sz="2000">
                <a:latin typeface="Times New Roman"/>
                <a:cs typeface="Times New Roman"/>
              </a:rPr>
              <a:t>It </a:t>
            </a:r>
            <a:r>
              <a:rPr sz="2000" spc="-5">
                <a:latin typeface="Times New Roman"/>
                <a:cs typeface="Times New Roman"/>
              </a:rPr>
              <a:t>is clear that the bending moment</a:t>
            </a:r>
            <a:r>
              <a:rPr sz="2000">
                <a:latin typeface="Times New Roman"/>
                <a:cs typeface="Times New Roman"/>
              </a:rPr>
              <a:t> </a:t>
            </a:r>
            <a:r>
              <a:rPr sz="2000" spc="-5">
                <a:latin typeface="Times New Roman"/>
                <a:cs typeface="Times New Roman"/>
              </a:rPr>
              <a:t>below </a:t>
            </a:r>
            <a:r>
              <a:rPr sz="2000">
                <a:latin typeface="Times New Roman"/>
                <a:cs typeface="Times New Roman"/>
              </a:rPr>
              <a:t>the </a:t>
            </a:r>
            <a:r>
              <a:rPr sz="2000" spc="-10">
                <a:latin typeface="Times New Roman"/>
                <a:cs typeface="Times New Roman"/>
              </a:rPr>
              <a:t>load</a:t>
            </a:r>
            <a:r>
              <a:rPr sz="2000" spc="-5">
                <a:latin typeface="Times New Roman"/>
                <a:cs typeface="Times New Roman"/>
              </a:rPr>
              <a:t> </a:t>
            </a:r>
            <a:r>
              <a:rPr sz="2000" spc="-10">
                <a:latin typeface="Times New Roman"/>
                <a:cs typeface="Times New Roman"/>
              </a:rPr>
              <a:t>is </a:t>
            </a:r>
            <a:r>
              <a:rPr sz="2000" spc="-5">
                <a:latin typeface="Times New Roman"/>
                <a:cs typeface="Times New Roman"/>
              </a:rPr>
              <a:t>reduced</a:t>
            </a:r>
            <a:r>
              <a:rPr sz="2000">
                <a:latin typeface="Times New Roman"/>
                <a:cs typeface="Times New Roman"/>
              </a:rPr>
              <a:t> </a:t>
            </a:r>
            <a:r>
              <a:rPr sz="2000" spc="-10">
                <a:latin typeface="Times New Roman"/>
                <a:cs typeface="Times New Roman"/>
              </a:rPr>
              <a:t>in</a:t>
            </a:r>
            <a:r>
              <a:rPr sz="2000" spc="480">
                <a:latin typeface="Times New Roman"/>
                <a:cs typeface="Times New Roman"/>
              </a:rPr>
              <a:t> </a:t>
            </a:r>
            <a:r>
              <a:rPr sz="2000" spc="-5">
                <a:latin typeface="Times New Roman"/>
                <a:cs typeface="Times New Roman"/>
              </a:rPr>
              <a:t>the case of</a:t>
            </a:r>
            <a:r>
              <a:rPr sz="2000" spc="490">
                <a:latin typeface="Times New Roman"/>
                <a:cs typeface="Times New Roman"/>
              </a:rPr>
              <a:t> </a:t>
            </a:r>
            <a:r>
              <a:rPr sz="2000" spc="-15">
                <a:latin typeface="Times New Roman"/>
                <a:cs typeface="Times New Roman"/>
              </a:rPr>
              <a:t>an </a:t>
            </a:r>
            <a:r>
              <a:rPr sz="2000" spc="-10">
                <a:latin typeface="Times New Roman"/>
                <a:cs typeface="Times New Roman"/>
              </a:rPr>
              <a:t> </a:t>
            </a:r>
            <a:r>
              <a:rPr sz="2000">
                <a:latin typeface="Times New Roman"/>
                <a:cs typeface="Times New Roman"/>
              </a:rPr>
              <a:t>arch</a:t>
            </a:r>
            <a:r>
              <a:rPr sz="2000" spc="-20">
                <a:latin typeface="Times New Roman"/>
                <a:cs typeface="Times New Roman"/>
              </a:rPr>
              <a:t> </a:t>
            </a:r>
            <a:r>
              <a:rPr sz="2000" spc="-5">
                <a:latin typeface="Times New Roman"/>
                <a:cs typeface="Times New Roman"/>
              </a:rPr>
              <a:t>as</a:t>
            </a:r>
            <a:r>
              <a:rPr sz="2000" spc="-10">
                <a:latin typeface="Times New Roman"/>
                <a:cs typeface="Times New Roman"/>
              </a:rPr>
              <a:t> </a:t>
            </a:r>
            <a:r>
              <a:rPr sz="2000">
                <a:latin typeface="Times New Roman"/>
                <a:cs typeface="Times New Roman"/>
              </a:rPr>
              <a:t>compared</a:t>
            </a:r>
            <a:r>
              <a:rPr sz="2000" spc="-15">
                <a:latin typeface="Times New Roman"/>
                <a:cs typeface="Times New Roman"/>
              </a:rPr>
              <a:t> </a:t>
            </a:r>
            <a:r>
              <a:rPr sz="2000" spc="-5">
                <a:latin typeface="Times New Roman"/>
                <a:cs typeface="Times New Roman"/>
              </a:rPr>
              <a:t>to </a:t>
            </a:r>
            <a:r>
              <a:rPr sz="2000">
                <a:latin typeface="Times New Roman"/>
                <a:cs typeface="Times New Roman"/>
              </a:rPr>
              <a:t>a</a:t>
            </a:r>
            <a:r>
              <a:rPr sz="2000" spc="5">
                <a:latin typeface="Times New Roman"/>
                <a:cs typeface="Times New Roman"/>
              </a:rPr>
              <a:t> </a:t>
            </a:r>
            <a:r>
              <a:rPr sz="2000" spc="-5">
                <a:latin typeface="Times New Roman"/>
                <a:cs typeface="Times New Roman"/>
              </a:rPr>
              <a:t>simply</a:t>
            </a:r>
            <a:r>
              <a:rPr sz="2000" spc="-15">
                <a:latin typeface="Times New Roman"/>
                <a:cs typeface="Times New Roman"/>
              </a:rPr>
              <a:t> </a:t>
            </a:r>
            <a:r>
              <a:rPr sz="2000">
                <a:latin typeface="Times New Roman"/>
                <a:cs typeface="Times New Roman"/>
              </a:rPr>
              <a:t>supported</a:t>
            </a:r>
            <a:r>
              <a:rPr sz="2000" spc="-35">
                <a:latin typeface="Times New Roman"/>
                <a:cs typeface="Times New Roman"/>
              </a:rPr>
              <a:t> </a:t>
            </a:r>
            <a:r>
              <a:rPr sz="2000" spc="-5">
                <a:latin typeface="Times New Roman"/>
                <a:cs typeface="Times New Roman"/>
              </a:rPr>
              <a:t>beam.</a:t>
            </a:r>
            <a:endParaRPr sz="2000">
              <a:latin typeface="Times New Roman"/>
              <a:cs typeface="Times New Roman"/>
            </a:endParaRPr>
          </a:p>
          <a:p>
            <a:pPr>
              <a:lnSpc>
                <a:spcPct val="100000"/>
              </a:lnSpc>
              <a:spcBef>
                <a:spcPts val="35"/>
              </a:spcBef>
              <a:buClr>
                <a:srgbClr val="D24717"/>
              </a:buClr>
              <a:buFont typeface="Segoe UI Symbol"/>
              <a:buChar char="⚫"/>
            </a:pPr>
            <a:endParaRPr sz="3100">
              <a:latin typeface="Times New Roman"/>
              <a:cs typeface="Times New Roman"/>
            </a:endParaRPr>
          </a:p>
          <a:p>
            <a:pPr marL="286385" marR="8255" indent="-274320" algn="just">
              <a:lnSpc>
                <a:spcPct val="100000"/>
              </a:lnSpc>
              <a:buClr>
                <a:srgbClr val="D24717"/>
              </a:buClr>
              <a:buSzPct val="85000"/>
              <a:buFont typeface="Segoe UI Symbol"/>
              <a:buChar char="⚫"/>
              <a:tabLst>
                <a:tab pos="287020" algn="l"/>
              </a:tabLst>
            </a:pPr>
            <a:r>
              <a:rPr sz="2000">
                <a:latin typeface="Times New Roman"/>
                <a:cs typeface="Times New Roman"/>
              </a:rPr>
              <a:t>It </a:t>
            </a:r>
            <a:r>
              <a:rPr sz="2000" spc="-10">
                <a:latin typeface="Times New Roman"/>
                <a:cs typeface="Times New Roman"/>
              </a:rPr>
              <a:t>is</a:t>
            </a:r>
            <a:r>
              <a:rPr sz="2000" spc="-5">
                <a:latin typeface="Times New Roman"/>
                <a:cs typeface="Times New Roman"/>
              </a:rPr>
              <a:t> observed that,</a:t>
            </a:r>
            <a:r>
              <a:rPr sz="2000">
                <a:latin typeface="Times New Roman"/>
                <a:cs typeface="Times New Roman"/>
              </a:rPr>
              <a:t> </a:t>
            </a:r>
            <a:r>
              <a:rPr sz="2000" spc="-5">
                <a:latin typeface="Times New Roman"/>
                <a:cs typeface="Times New Roman"/>
              </a:rPr>
              <a:t>the</a:t>
            </a:r>
            <a:r>
              <a:rPr sz="2000">
                <a:latin typeface="Times New Roman"/>
                <a:cs typeface="Times New Roman"/>
              </a:rPr>
              <a:t> </a:t>
            </a:r>
            <a:r>
              <a:rPr sz="2000" spc="-10">
                <a:latin typeface="Times New Roman"/>
                <a:cs typeface="Times New Roman"/>
              </a:rPr>
              <a:t>cable</a:t>
            </a:r>
            <a:r>
              <a:rPr sz="2000" spc="-5">
                <a:latin typeface="Times New Roman"/>
                <a:cs typeface="Times New Roman"/>
              </a:rPr>
              <a:t> takes</a:t>
            </a:r>
            <a:r>
              <a:rPr sz="2000">
                <a:latin typeface="Times New Roman"/>
                <a:cs typeface="Times New Roman"/>
              </a:rPr>
              <a:t> </a:t>
            </a:r>
            <a:r>
              <a:rPr sz="2000" spc="-5">
                <a:latin typeface="Times New Roman"/>
                <a:cs typeface="Times New Roman"/>
              </a:rPr>
              <a:t>the</a:t>
            </a:r>
            <a:r>
              <a:rPr sz="2000">
                <a:latin typeface="Times New Roman"/>
                <a:cs typeface="Times New Roman"/>
              </a:rPr>
              <a:t> </a:t>
            </a:r>
            <a:r>
              <a:rPr sz="2000" spc="-5">
                <a:latin typeface="Times New Roman"/>
                <a:cs typeface="Times New Roman"/>
              </a:rPr>
              <a:t>shape </a:t>
            </a:r>
            <a:r>
              <a:rPr sz="2000">
                <a:latin typeface="Times New Roman"/>
                <a:cs typeface="Times New Roman"/>
              </a:rPr>
              <a:t>of the </a:t>
            </a:r>
            <a:r>
              <a:rPr sz="2000" spc="-5">
                <a:latin typeface="Times New Roman"/>
                <a:cs typeface="Times New Roman"/>
              </a:rPr>
              <a:t>loading</a:t>
            </a:r>
            <a:r>
              <a:rPr sz="2000">
                <a:latin typeface="Times New Roman"/>
                <a:cs typeface="Times New Roman"/>
              </a:rPr>
              <a:t> </a:t>
            </a:r>
            <a:r>
              <a:rPr sz="2000" spc="-5">
                <a:latin typeface="Times New Roman"/>
                <a:cs typeface="Times New Roman"/>
              </a:rPr>
              <a:t>and</a:t>
            </a:r>
            <a:r>
              <a:rPr sz="2000" spc="490">
                <a:latin typeface="Times New Roman"/>
                <a:cs typeface="Times New Roman"/>
              </a:rPr>
              <a:t> </a:t>
            </a:r>
            <a:r>
              <a:rPr sz="2000" spc="-5">
                <a:latin typeface="Times New Roman"/>
                <a:cs typeface="Times New Roman"/>
              </a:rPr>
              <a:t>this shape</a:t>
            </a:r>
            <a:r>
              <a:rPr sz="2000" spc="490">
                <a:latin typeface="Times New Roman"/>
                <a:cs typeface="Times New Roman"/>
              </a:rPr>
              <a:t> </a:t>
            </a:r>
            <a:r>
              <a:rPr sz="2000" spc="-20">
                <a:latin typeface="Times New Roman"/>
                <a:cs typeface="Times New Roman"/>
              </a:rPr>
              <a:t>is </a:t>
            </a:r>
            <a:r>
              <a:rPr sz="2000" spc="-15">
                <a:latin typeface="Times New Roman"/>
                <a:cs typeface="Times New Roman"/>
              </a:rPr>
              <a:t> </a:t>
            </a:r>
            <a:r>
              <a:rPr sz="2000" spc="-5">
                <a:latin typeface="Times New Roman"/>
                <a:cs typeface="Times New Roman"/>
              </a:rPr>
              <a:t>termed</a:t>
            </a:r>
            <a:r>
              <a:rPr sz="2000" spc="-10">
                <a:latin typeface="Times New Roman"/>
                <a:cs typeface="Times New Roman"/>
              </a:rPr>
              <a:t> </a:t>
            </a:r>
            <a:r>
              <a:rPr sz="2000" spc="-5">
                <a:latin typeface="Times New Roman"/>
                <a:cs typeface="Times New Roman"/>
              </a:rPr>
              <a:t>as</a:t>
            </a:r>
            <a:r>
              <a:rPr sz="2000" spc="-10">
                <a:latin typeface="Times New Roman"/>
                <a:cs typeface="Times New Roman"/>
              </a:rPr>
              <a:t> </a:t>
            </a:r>
            <a:r>
              <a:rPr sz="2000">
                <a:latin typeface="Times New Roman"/>
                <a:cs typeface="Times New Roman"/>
              </a:rPr>
              <a:t>funicular</a:t>
            </a:r>
            <a:r>
              <a:rPr sz="2000" spc="-40">
                <a:latin typeface="Times New Roman"/>
                <a:cs typeface="Times New Roman"/>
              </a:rPr>
              <a:t> </a:t>
            </a:r>
            <a:r>
              <a:rPr sz="2000">
                <a:latin typeface="Times New Roman"/>
                <a:cs typeface="Times New Roman"/>
              </a:rPr>
              <a:t>shape.</a:t>
            </a:r>
          </a:p>
          <a:p>
            <a:pPr>
              <a:lnSpc>
                <a:spcPct val="100000"/>
              </a:lnSpc>
              <a:spcBef>
                <a:spcPts val="40"/>
              </a:spcBef>
              <a:buClr>
                <a:srgbClr val="D24717"/>
              </a:buClr>
              <a:buFont typeface="Segoe UI Symbol"/>
              <a:buChar char="⚫"/>
            </a:pPr>
            <a:endParaRPr sz="3100">
              <a:latin typeface="Times New Roman"/>
              <a:cs typeface="Times New Roman"/>
            </a:endParaRPr>
          </a:p>
          <a:p>
            <a:pPr marL="286385" marR="6350" indent="-274320" algn="just">
              <a:lnSpc>
                <a:spcPct val="100000"/>
              </a:lnSpc>
              <a:buClr>
                <a:srgbClr val="D24717"/>
              </a:buClr>
              <a:buSzPct val="85000"/>
              <a:buFont typeface="Segoe UI Symbol"/>
              <a:buChar char="⚫"/>
              <a:tabLst>
                <a:tab pos="287020" algn="l"/>
              </a:tabLst>
            </a:pPr>
            <a:r>
              <a:rPr sz="2000" spc="-5">
                <a:latin typeface="Times New Roman"/>
                <a:cs typeface="Times New Roman"/>
              </a:rPr>
              <a:t>If</a:t>
            </a:r>
            <a:r>
              <a:rPr sz="2000">
                <a:latin typeface="Times New Roman"/>
                <a:cs typeface="Times New Roman"/>
              </a:rPr>
              <a:t> </a:t>
            </a:r>
            <a:r>
              <a:rPr sz="2000" spc="-5">
                <a:latin typeface="Times New Roman"/>
                <a:cs typeface="Times New Roman"/>
              </a:rPr>
              <a:t>an</a:t>
            </a:r>
            <a:r>
              <a:rPr sz="2000">
                <a:latin typeface="Times New Roman"/>
                <a:cs typeface="Times New Roman"/>
              </a:rPr>
              <a:t> </a:t>
            </a:r>
            <a:r>
              <a:rPr sz="2000" spc="-5">
                <a:latin typeface="Times New Roman"/>
                <a:cs typeface="Times New Roman"/>
              </a:rPr>
              <a:t>arch</a:t>
            </a:r>
            <a:r>
              <a:rPr sz="2000">
                <a:latin typeface="Times New Roman"/>
                <a:cs typeface="Times New Roman"/>
              </a:rPr>
              <a:t> </a:t>
            </a:r>
            <a:r>
              <a:rPr sz="2000" spc="-5">
                <a:latin typeface="Times New Roman"/>
                <a:cs typeface="Times New Roman"/>
              </a:rPr>
              <a:t>will</a:t>
            </a:r>
            <a:r>
              <a:rPr sz="2000">
                <a:latin typeface="Times New Roman"/>
                <a:cs typeface="Times New Roman"/>
              </a:rPr>
              <a:t> </a:t>
            </a:r>
            <a:r>
              <a:rPr sz="2000" spc="-5">
                <a:latin typeface="Times New Roman"/>
                <a:cs typeface="Times New Roman"/>
              </a:rPr>
              <a:t>constructed</a:t>
            </a:r>
            <a:r>
              <a:rPr sz="2000">
                <a:latin typeface="Times New Roman"/>
                <a:cs typeface="Times New Roman"/>
              </a:rPr>
              <a:t> </a:t>
            </a:r>
            <a:r>
              <a:rPr sz="2000" spc="-5">
                <a:latin typeface="Times New Roman"/>
                <a:cs typeface="Times New Roman"/>
              </a:rPr>
              <a:t>in</a:t>
            </a:r>
            <a:r>
              <a:rPr sz="2000">
                <a:latin typeface="Times New Roman"/>
                <a:cs typeface="Times New Roman"/>
              </a:rPr>
              <a:t> </a:t>
            </a:r>
            <a:r>
              <a:rPr sz="2000" spc="-5">
                <a:latin typeface="Times New Roman"/>
                <a:cs typeface="Times New Roman"/>
              </a:rPr>
              <a:t>an</a:t>
            </a:r>
            <a:r>
              <a:rPr sz="2000">
                <a:latin typeface="Times New Roman"/>
                <a:cs typeface="Times New Roman"/>
              </a:rPr>
              <a:t> </a:t>
            </a:r>
            <a:r>
              <a:rPr sz="2000" spc="-5">
                <a:latin typeface="Times New Roman"/>
                <a:cs typeface="Times New Roman"/>
              </a:rPr>
              <a:t>inverted</a:t>
            </a:r>
            <a:r>
              <a:rPr sz="2000">
                <a:latin typeface="Times New Roman"/>
                <a:cs typeface="Times New Roman"/>
              </a:rPr>
              <a:t> </a:t>
            </a:r>
            <a:r>
              <a:rPr sz="2000" spc="-5">
                <a:latin typeface="Times New Roman"/>
                <a:cs typeface="Times New Roman"/>
              </a:rPr>
              <a:t>funicular</a:t>
            </a:r>
            <a:r>
              <a:rPr sz="2000">
                <a:latin typeface="Times New Roman"/>
                <a:cs typeface="Times New Roman"/>
              </a:rPr>
              <a:t> </a:t>
            </a:r>
            <a:r>
              <a:rPr sz="2000" spc="-5">
                <a:latin typeface="Times New Roman"/>
                <a:cs typeface="Times New Roman"/>
              </a:rPr>
              <a:t>shape</a:t>
            </a:r>
            <a:r>
              <a:rPr sz="2000">
                <a:latin typeface="Times New Roman"/>
                <a:cs typeface="Times New Roman"/>
              </a:rPr>
              <a:t> </a:t>
            </a:r>
            <a:r>
              <a:rPr sz="2000" spc="-5">
                <a:latin typeface="Times New Roman"/>
                <a:cs typeface="Times New Roman"/>
              </a:rPr>
              <a:t>then</a:t>
            </a:r>
            <a:r>
              <a:rPr sz="2000">
                <a:latin typeface="Times New Roman"/>
                <a:cs typeface="Times New Roman"/>
              </a:rPr>
              <a:t> </a:t>
            </a:r>
            <a:r>
              <a:rPr sz="2000" spc="-10">
                <a:latin typeface="Times New Roman"/>
                <a:cs typeface="Times New Roman"/>
              </a:rPr>
              <a:t>it</a:t>
            </a:r>
            <a:r>
              <a:rPr sz="2000" spc="-5">
                <a:latin typeface="Times New Roman"/>
                <a:cs typeface="Times New Roman"/>
              </a:rPr>
              <a:t> would</a:t>
            </a:r>
            <a:r>
              <a:rPr sz="2000" spc="490">
                <a:latin typeface="Times New Roman"/>
                <a:cs typeface="Times New Roman"/>
              </a:rPr>
              <a:t> </a:t>
            </a:r>
            <a:r>
              <a:rPr sz="2000" spc="5">
                <a:latin typeface="Times New Roman"/>
                <a:cs typeface="Times New Roman"/>
              </a:rPr>
              <a:t>be </a:t>
            </a:r>
            <a:r>
              <a:rPr sz="2000" spc="10">
                <a:latin typeface="Times New Roman"/>
                <a:cs typeface="Times New Roman"/>
              </a:rPr>
              <a:t> </a:t>
            </a:r>
            <a:r>
              <a:rPr sz="2000" spc="-5">
                <a:latin typeface="Times New Roman"/>
                <a:cs typeface="Times New Roman"/>
              </a:rPr>
              <a:t>subjected </a:t>
            </a:r>
            <a:r>
              <a:rPr sz="2000" spc="-10">
                <a:latin typeface="Times New Roman"/>
                <a:cs typeface="Times New Roman"/>
              </a:rPr>
              <a:t>to </a:t>
            </a:r>
            <a:r>
              <a:rPr sz="2000">
                <a:latin typeface="Times New Roman"/>
                <a:cs typeface="Times New Roman"/>
              </a:rPr>
              <a:t>only </a:t>
            </a:r>
            <a:r>
              <a:rPr sz="2000" spc="-5">
                <a:latin typeface="Times New Roman"/>
                <a:cs typeface="Times New Roman"/>
              </a:rPr>
              <a:t>compression for those loadings </a:t>
            </a:r>
            <a:r>
              <a:rPr sz="2000">
                <a:latin typeface="Times New Roman"/>
                <a:cs typeface="Times New Roman"/>
              </a:rPr>
              <a:t>for </a:t>
            </a:r>
            <a:r>
              <a:rPr sz="2000" spc="-5">
                <a:latin typeface="Times New Roman"/>
                <a:cs typeface="Times New Roman"/>
              </a:rPr>
              <a:t>which </a:t>
            </a:r>
            <a:r>
              <a:rPr sz="2000" spc="-10">
                <a:latin typeface="Times New Roman"/>
                <a:cs typeface="Times New Roman"/>
              </a:rPr>
              <a:t>its </a:t>
            </a:r>
            <a:r>
              <a:rPr sz="2000" spc="-5">
                <a:latin typeface="Times New Roman"/>
                <a:cs typeface="Times New Roman"/>
              </a:rPr>
              <a:t>shape </a:t>
            </a:r>
            <a:r>
              <a:rPr sz="2000" spc="-10">
                <a:latin typeface="Times New Roman"/>
                <a:cs typeface="Times New Roman"/>
              </a:rPr>
              <a:t>is </a:t>
            </a:r>
            <a:r>
              <a:rPr sz="2000" spc="-5">
                <a:latin typeface="Times New Roman"/>
                <a:cs typeface="Times New Roman"/>
              </a:rPr>
              <a:t>inverted </a:t>
            </a:r>
            <a:r>
              <a:rPr sz="2000">
                <a:latin typeface="Times New Roman"/>
                <a:cs typeface="Times New Roman"/>
              </a:rPr>
              <a:t> </a:t>
            </a:r>
            <a:r>
              <a:rPr sz="2000" spc="-10">
                <a:latin typeface="Times New Roman"/>
                <a:cs typeface="Times New Roman"/>
              </a:rPr>
              <a:t>funicular.</a:t>
            </a:r>
            <a:endParaRPr sz="2000">
              <a:latin typeface="Times New Roman"/>
              <a:cs typeface="Times New Roman"/>
            </a:endParaRPr>
          </a:p>
        </p:txBody>
      </p:sp>
      <p:sp>
        <p:nvSpPr>
          <p:cNvPr id="3" name="Slide Number Placeholder 2">
            <a:extLst>
              <a:ext uri="{FF2B5EF4-FFF2-40B4-BE49-F238E27FC236}">
                <a16:creationId xmlns:a16="http://schemas.microsoft.com/office/drawing/2014/main" id="{F4832B35-3393-12DE-B6E2-6065A655712E}"/>
              </a:ext>
            </a:extLst>
          </p:cNvPr>
          <p:cNvSpPr>
            <a:spLocks noGrp="1"/>
          </p:cNvSpPr>
          <p:nvPr>
            <p:ph type="sldNum" sz="quarter" idx="7"/>
          </p:nvPr>
        </p:nvSpPr>
        <p:spPr/>
        <p:txBody>
          <a:bodyPr/>
          <a:lstStyle/>
          <a:p>
            <a:pPr marL="38100">
              <a:lnSpc>
                <a:spcPts val="1664"/>
              </a:lnSpc>
            </a:pPr>
            <a:fld id="{81D60167-4931-47E6-BA6A-407CBD079E47}" type="slidenum">
              <a:rPr lang="en-US" smtClean="0"/>
              <a:t>30</a:t>
            </a:fld>
            <a:endParaRPr lang="en-US"/>
          </a:p>
        </p:txBody>
      </p:sp>
      <p:sp>
        <p:nvSpPr>
          <p:cNvPr id="4" name="Slide Number Placeholder 1">
            <a:extLst>
              <a:ext uri="{FF2B5EF4-FFF2-40B4-BE49-F238E27FC236}">
                <a16:creationId xmlns:a16="http://schemas.microsoft.com/office/drawing/2014/main" id="{69BF4838-BF9A-2E24-10DC-8DEEC75D8247}"/>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30</a:t>
            </a:fld>
            <a:endParaRPr lang="en-US" dirty="0">
              <a:solidFill>
                <a:schemeClr val="tx1"/>
              </a:solidFill>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16745" y="585235"/>
            <a:ext cx="3916318" cy="1311720"/>
          </a:xfrm>
          <a:prstGeom prst="rect">
            <a:avLst/>
          </a:prstGeom>
        </p:spPr>
      </p:pic>
      <p:pic>
        <p:nvPicPr>
          <p:cNvPr id="3" name="object 3"/>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398771" y="868580"/>
            <a:ext cx="4105174" cy="1296634"/>
          </a:xfrm>
          <a:prstGeom prst="rect">
            <a:avLst/>
          </a:prstGeom>
        </p:spPr>
      </p:pic>
      <p:pic>
        <p:nvPicPr>
          <p:cNvPr id="4" name="object 4"/>
          <p:cNvPicPr/>
          <p:nvPr/>
        </p:nvPicPr>
        <p:blipFill>
          <a:blip r:embed="rId6"/>
          <a:stretch>
            <a:fillRect/>
          </a:stretch>
        </p:blipFill>
        <p:spPr>
          <a:xfrm>
            <a:off x="4984622" y="386741"/>
            <a:ext cx="2854395" cy="139537"/>
          </a:xfrm>
          <a:prstGeom prst="rect">
            <a:avLst/>
          </a:prstGeom>
        </p:spPr>
      </p:pic>
      <p:pic>
        <p:nvPicPr>
          <p:cNvPr id="5" name="object 5"/>
          <p:cNvPicPr/>
          <p:nvPr/>
        </p:nvPicPr>
        <p:blipFill>
          <a:blip r:embed="rId7"/>
          <a:stretch>
            <a:fillRect/>
          </a:stretch>
        </p:blipFill>
        <p:spPr>
          <a:xfrm>
            <a:off x="1524000" y="2315221"/>
            <a:ext cx="1571640" cy="278178"/>
          </a:xfrm>
          <a:prstGeom prst="rect">
            <a:avLst/>
          </a:prstGeom>
        </p:spPr>
      </p:pic>
      <p:pic>
        <p:nvPicPr>
          <p:cNvPr id="6" name="object 6"/>
          <p:cNvPicPr/>
          <p:nvPr/>
        </p:nvPicPr>
        <p:blipFill>
          <a:blip r:embed="rId8"/>
          <a:stretch>
            <a:fillRect/>
          </a:stretch>
        </p:blipFill>
        <p:spPr>
          <a:xfrm>
            <a:off x="5543550" y="2364735"/>
            <a:ext cx="1819336" cy="247654"/>
          </a:xfrm>
          <a:prstGeom prst="rect">
            <a:avLst/>
          </a:prstGeom>
        </p:spPr>
      </p:pic>
      <p:sp>
        <p:nvSpPr>
          <p:cNvPr id="7" name="object 7"/>
          <p:cNvSpPr txBox="1"/>
          <p:nvPr/>
        </p:nvSpPr>
        <p:spPr>
          <a:xfrm>
            <a:off x="459740" y="2836926"/>
            <a:ext cx="8302625" cy="3204210"/>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51355" algn="just">
              <a:lnSpc>
                <a:spcPct val="100000"/>
              </a:lnSpc>
              <a:spcBef>
                <a:spcPts val="105"/>
              </a:spcBef>
            </a:pPr>
            <a:r>
              <a:rPr sz="2000" b="1" spc="-5">
                <a:latin typeface="Times New Roman"/>
                <a:cs typeface="Times New Roman"/>
              </a:rPr>
              <a:t>Figure</a:t>
            </a:r>
            <a:r>
              <a:rPr sz="2000" b="1" spc="-20">
                <a:latin typeface="Times New Roman"/>
                <a:cs typeface="Times New Roman"/>
              </a:rPr>
              <a:t> </a:t>
            </a:r>
            <a:r>
              <a:rPr sz="2000" b="1">
                <a:latin typeface="Times New Roman"/>
                <a:cs typeface="Times New Roman"/>
              </a:rPr>
              <a:t>2:</a:t>
            </a:r>
            <a:r>
              <a:rPr sz="2000" b="1" spc="-15">
                <a:latin typeface="Times New Roman"/>
                <a:cs typeface="Times New Roman"/>
              </a:rPr>
              <a:t> </a:t>
            </a:r>
            <a:r>
              <a:rPr sz="2000" spc="-5">
                <a:latin typeface="Times New Roman"/>
                <a:cs typeface="Times New Roman"/>
              </a:rPr>
              <a:t>Cable</a:t>
            </a:r>
            <a:r>
              <a:rPr sz="2000" spc="-15">
                <a:latin typeface="Times New Roman"/>
                <a:cs typeface="Times New Roman"/>
              </a:rPr>
              <a:t> </a:t>
            </a:r>
            <a:r>
              <a:rPr sz="2000">
                <a:latin typeface="Times New Roman"/>
                <a:cs typeface="Times New Roman"/>
              </a:rPr>
              <a:t>and</a:t>
            </a:r>
            <a:r>
              <a:rPr sz="2000" spc="-125">
                <a:latin typeface="Times New Roman"/>
                <a:cs typeface="Times New Roman"/>
              </a:rPr>
              <a:t> </a:t>
            </a:r>
            <a:r>
              <a:rPr sz="2000">
                <a:latin typeface="Times New Roman"/>
                <a:cs typeface="Times New Roman"/>
              </a:rPr>
              <a:t>Arch</a:t>
            </a:r>
            <a:r>
              <a:rPr sz="2000" spc="-25">
                <a:latin typeface="Times New Roman"/>
                <a:cs typeface="Times New Roman"/>
              </a:rPr>
              <a:t> </a:t>
            </a:r>
            <a:r>
              <a:rPr sz="2000">
                <a:latin typeface="Times New Roman"/>
                <a:cs typeface="Times New Roman"/>
              </a:rPr>
              <a:t>structure</a:t>
            </a:r>
          </a:p>
          <a:p>
            <a:pPr marL="355600" marR="5715" indent="-342900" algn="just">
              <a:lnSpc>
                <a:spcPct val="150000"/>
              </a:lnSpc>
              <a:spcBef>
                <a:spcPts val="1019"/>
              </a:spcBef>
              <a:buFont typeface="Arial MT"/>
              <a:buChar char="•"/>
              <a:tabLst>
                <a:tab pos="355600" algn="l"/>
              </a:tabLst>
            </a:pPr>
            <a:r>
              <a:rPr sz="2000">
                <a:latin typeface="Times New Roman"/>
                <a:cs typeface="Times New Roman"/>
              </a:rPr>
              <a:t>Since</a:t>
            </a:r>
            <a:r>
              <a:rPr sz="2000" spc="5">
                <a:latin typeface="Times New Roman"/>
                <a:cs typeface="Times New Roman"/>
              </a:rPr>
              <a:t> </a:t>
            </a:r>
            <a:r>
              <a:rPr sz="2000" spc="-5">
                <a:latin typeface="Times New Roman"/>
                <a:cs typeface="Times New Roman"/>
              </a:rPr>
              <a:t>in</a:t>
            </a:r>
            <a:r>
              <a:rPr sz="2000">
                <a:latin typeface="Times New Roman"/>
                <a:cs typeface="Times New Roman"/>
              </a:rPr>
              <a:t> </a:t>
            </a:r>
            <a:r>
              <a:rPr sz="2000" spc="-5">
                <a:latin typeface="Times New Roman"/>
                <a:cs typeface="Times New Roman"/>
              </a:rPr>
              <a:t>practice,</a:t>
            </a:r>
            <a:r>
              <a:rPr sz="2000">
                <a:latin typeface="Times New Roman"/>
                <a:cs typeface="Times New Roman"/>
              </a:rPr>
              <a:t> </a:t>
            </a:r>
            <a:r>
              <a:rPr sz="2000" spc="-5">
                <a:latin typeface="Times New Roman"/>
                <a:cs typeface="Times New Roman"/>
              </a:rPr>
              <a:t>the</a:t>
            </a:r>
            <a:r>
              <a:rPr sz="2000">
                <a:latin typeface="Times New Roman"/>
                <a:cs typeface="Times New Roman"/>
              </a:rPr>
              <a:t> </a:t>
            </a:r>
            <a:r>
              <a:rPr sz="2000" spc="-5">
                <a:latin typeface="Times New Roman"/>
                <a:cs typeface="Times New Roman"/>
              </a:rPr>
              <a:t>actual</a:t>
            </a:r>
            <a:r>
              <a:rPr sz="2000">
                <a:latin typeface="Times New Roman"/>
                <a:cs typeface="Times New Roman"/>
              </a:rPr>
              <a:t> </a:t>
            </a:r>
            <a:r>
              <a:rPr sz="2000" spc="-5">
                <a:latin typeface="Times New Roman"/>
                <a:cs typeface="Times New Roman"/>
              </a:rPr>
              <a:t>shape</a:t>
            </a:r>
            <a:r>
              <a:rPr sz="2000">
                <a:latin typeface="Times New Roman"/>
                <a:cs typeface="Times New Roman"/>
              </a:rPr>
              <a:t> </a:t>
            </a:r>
            <a:r>
              <a:rPr sz="2000" spc="-5">
                <a:latin typeface="Times New Roman"/>
                <a:cs typeface="Times New Roman"/>
              </a:rPr>
              <a:t>of</a:t>
            </a:r>
            <a:r>
              <a:rPr sz="2000">
                <a:latin typeface="Times New Roman"/>
                <a:cs typeface="Times New Roman"/>
              </a:rPr>
              <a:t> </a:t>
            </a:r>
            <a:r>
              <a:rPr sz="2000" spc="-5">
                <a:latin typeface="Times New Roman"/>
                <a:cs typeface="Times New Roman"/>
              </a:rPr>
              <a:t>the</a:t>
            </a:r>
            <a:r>
              <a:rPr sz="2000">
                <a:latin typeface="Times New Roman"/>
                <a:cs typeface="Times New Roman"/>
              </a:rPr>
              <a:t> </a:t>
            </a:r>
            <a:r>
              <a:rPr sz="2000" spc="-5">
                <a:latin typeface="Times New Roman"/>
                <a:cs typeface="Times New Roman"/>
              </a:rPr>
              <a:t>arch</a:t>
            </a:r>
            <a:r>
              <a:rPr sz="2000">
                <a:latin typeface="Times New Roman"/>
                <a:cs typeface="Times New Roman"/>
              </a:rPr>
              <a:t> </a:t>
            </a:r>
            <a:r>
              <a:rPr sz="2000" spc="-10">
                <a:latin typeface="Times New Roman"/>
                <a:cs typeface="Times New Roman"/>
              </a:rPr>
              <a:t>differs</a:t>
            </a:r>
            <a:r>
              <a:rPr sz="2000" spc="-5">
                <a:latin typeface="Times New Roman"/>
                <a:cs typeface="Times New Roman"/>
              </a:rPr>
              <a:t> </a:t>
            </a:r>
            <a:r>
              <a:rPr sz="2000">
                <a:latin typeface="Times New Roman"/>
                <a:cs typeface="Times New Roman"/>
              </a:rPr>
              <a:t>from</a:t>
            </a:r>
            <a:r>
              <a:rPr sz="2000" spc="5">
                <a:latin typeface="Times New Roman"/>
                <a:cs typeface="Times New Roman"/>
              </a:rPr>
              <a:t> </a:t>
            </a:r>
            <a:r>
              <a:rPr sz="2000">
                <a:latin typeface="Times New Roman"/>
                <a:cs typeface="Times New Roman"/>
              </a:rPr>
              <a:t>the</a:t>
            </a:r>
            <a:r>
              <a:rPr sz="2000" spc="5">
                <a:latin typeface="Times New Roman"/>
                <a:cs typeface="Times New Roman"/>
              </a:rPr>
              <a:t> </a:t>
            </a:r>
            <a:r>
              <a:rPr sz="2000" spc="-5">
                <a:latin typeface="Times New Roman"/>
                <a:cs typeface="Times New Roman"/>
              </a:rPr>
              <a:t>inverted </a:t>
            </a:r>
            <a:r>
              <a:rPr sz="2000">
                <a:latin typeface="Times New Roman"/>
                <a:cs typeface="Times New Roman"/>
              </a:rPr>
              <a:t> </a:t>
            </a:r>
            <a:r>
              <a:rPr sz="2000" spc="-5">
                <a:latin typeface="Times New Roman"/>
                <a:cs typeface="Times New Roman"/>
              </a:rPr>
              <a:t>funicular shape </a:t>
            </a:r>
            <a:r>
              <a:rPr sz="2000">
                <a:latin typeface="Times New Roman"/>
                <a:cs typeface="Times New Roman"/>
              </a:rPr>
              <a:t>or </a:t>
            </a:r>
            <a:r>
              <a:rPr sz="2000" spc="-5">
                <a:latin typeface="Times New Roman"/>
                <a:cs typeface="Times New Roman"/>
              </a:rPr>
              <a:t>the loading </a:t>
            </a:r>
            <a:r>
              <a:rPr sz="2000" spc="-10">
                <a:latin typeface="Times New Roman"/>
                <a:cs typeface="Times New Roman"/>
              </a:rPr>
              <a:t>differs </a:t>
            </a:r>
            <a:r>
              <a:rPr sz="2000">
                <a:latin typeface="Times New Roman"/>
                <a:cs typeface="Times New Roman"/>
              </a:rPr>
              <a:t>from the one for </a:t>
            </a:r>
            <a:r>
              <a:rPr sz="2000" spc="-5">
                <a:latin typeface="Times New Roman"/>
                <a:cs typeface="Times New Roman"/>
              </a:rPr>
              <a:t>which the arch is an </a:t>
            </a:r>
            <a:r>
              <a:rPr sz="2000">
                <a:latin typeface="Times New Roman"/>
                <a:cs typeface="Times New Roman"/>
              </a:rPr>
              <a:t> inverted</a:t>
            </a:r>
            <a:r>
              <a:rPr sz="2000" spc="-45">
                <a:latin typeface="Times New Roman"/>
                <a:cs typeface="Times New Roman"/>
              </a:rPr>
              <a:t> </a:t>
            </a:r>
            <a:r>
              <a:rPr sz="2000" spc="-10">
                <a:latin typeface="Times New Roman"/>
                <a:cs typeface="Times New Roman"/>
              </a:rPr>
              <a:t>funicular.</a:t>
            </a:r>
            <a:endParaRPr sz="2000">
              <a:latin typeface="Times New Roman"/>
              <a:cs typeface="Times New Roman"/>
            </a:endParaRPr>
          </a:p>
          <a:p>
            <a:pPr marL="355600" indent="-342900" algn="just">
              <a:lnSpc>
                <a:spcPct val="100000"/>
              </a:lnSpc>
              <a:spcBef>
                <a:spcPts val="1200"/>
              </a:spcBef>
              <a:buFont typeface="Arial MT"/>
              <a:buChar char="•"/>
              <a:tabLst>
                <a:tab pos="355600" algn="l"/>
              </a:tabLst>
            </a:pPr>
            <a:r>
              <a:rPr sz="2000">
                <a:latin typeface="Times New Roman"/>
                <a:cs typeface="Times New Roman"/>
              </a:rPr>
              <a:t>Arches</a:t>
            </a:r>
            <a:r>
              <a:rPr sz="2000" spc="-20">
                <a:latin typeface="Times New Roman"/>
                <a:cs typeface="Times New Roman"/>
              </a:rPr>
              <a:t> </a:t>
            </a:r>
            <a:r>
              <a:rPr sz="2000">
                <a:latin typeface="Times New Roman"/>
                <a:cs typeface="Times New Roman"/>
              </a:rPr>
              <a:t>are</a:t>
            </a:r>
            <a:r>
              <a:rPr sz="2000" spc="-25">
                <a:latin typeface="Times New Roman"/>
                <a:cs typeface="Times New Roman"/>
              </a:rPr>
              <a:t> </a:t>
            </a:r>
            <a:r>
              <a:rPr sz="2000">
                <a:latin typeface="Times New Roman"/>
                <a:cs typeface="Times New Roman"/>
              </a:rPr>
              <a:t>also</a:t>
            </a:r>
            <a:r>
              <a:rPr sz="2000" spc="-5">
                <a:latin typeface="Times New Roman"/>
                <a:cs typeface="Times New Roman"/>
              </a:rPr>
              <a:t> </a:t>
            </a:r>
            <a:r>
              <a:rPr sz="2000">
                <a:latin typeface="Times New Roman"/>
                <a:cs typeface="Times New Roman"/>
              </a:rPr>
              <a:t>subjected</a:t>
            </a:r>
            <a:r>
              <a:rPr sz="2000" spc="-35">
                <a:latin typeface="Times New Roman"/>
                <a:cs typeface="Times New Roman"/>
              </a:rPr>
              <a:t> </a:t>
            </a:r>
            <a:r>
              <a:rPr sz="2000" spc="-5">
                <a:latin typeface="Times New Roman"/>
                <a:cs typeface="Times New Roman"/>
              </a:rPr>
              <a:t>to</a:t>
            </a:r>
            <a:r>
              <a:rPr sz="2000" spc="-15">
                <a:latin typeface="Times New Roman"/>
                <a:cs typeface="Times New Roman"/>
              </a:rPr>
              <a:t> </a:t>
            </a:r>
            <a:r>
              <a:rPr sz="2000">
                <a:latin typeface="Times New Roman"/>
                <a:cs typeface="Times New Roman"/>
              </a:rPr>
              <a:t>bending</a:t>
            </a:r>
            <a:r>
              <a:rPr sz="2000" spc="-40">
                <a:latin typeface="Times New Roman"/>
                <a:cs typeface="Times New Roman"/>
              </a:rPr>
              <a:t> </a:t>
            </a:r>
            <a:r>
              <a:rPr sz="2000" spc="-5">
                <a:latin typeface="Times New Roman"/>
                <a:cs typeface="Times New Roman"/>
              </a:rPr>
              <a:t>moment</a:t>
            </a:r>
            <a:r>
              <a:rPr sz="2000" spc="10">
                <a:latin typeface="Times New Roman"/>
                <a:cs typeface="Times New Roman"/>
              </a:rPr>
              <a:t> </a:t>
            </a:r>
            <a:r>
              <a:rPr sz="2000" spc="-5">
                <a:latin typeface="Times New Roman"/>
                <a:cs typeface="Times New Roman"/>
              </a:rPr>
              <a:t>in </a:t>
            </a:r>
            <a:r>
              <a:rPr sz="2000">
                <a:latin typeface="Times New Roman"/>
                <a:cs typeface="Times New Roman"/>
              </a:rPr>
              <a:t>addition</a:t>
            </a:r>
            <a:r>
              <a:rPr sz="2000" spc="-35">
                <a:latin typeface="Times New Roman"/>
                <a:cs typeface="Times New Roman"/>
              </a:rPr>
              <a:t> </a:t>
            </a:r>
            <a:r>
              <a:rPr sz="2000" spc="-5">
                <a:latin typeface="Times New Roman"/>
                <a:cs typeface="Times New Roman"/>
              </a:rPr>
              <a:t>to </a:t>
            </a:r>
            <a:r>
              <a:rPr sz="2000">
                <a:latin typeface="Times New Roman"/>
                <a:cs typeface="Times New Roman"/>
              </a:rPr>
              <a:t>compression.</a:t>
            </a:r>
          </a:p>
          <a:p>
            <a:pPr marL="355600" marR="5080" indent="-342900" algn="just">
              <a:lnSpc>
                <a:spcPct val="150000"/>
              </a:lnSpc>
              <a:buFont typeface="Arial MT"/>
              <a:buChar char="•"/>
              <a:tabLst>
                <a:tab pos="355600" algn="l"/>
              </a:tabLst>
            </a:pPr>
            <a:r>
              <a:rPr sz="2000">
                <a:latin typeface="Times New Roman"/>
                <a:cs typeface="Times New Roman"/>
              </a:rPr>
              <a:t>As</a:t>
            </a:r>
            <a:r>
              <a:rPr sz="2000" spc="5">
                <a:latin typeface="Times New Roman"/>
                <a:cs typeface="Times New Roman"/>
              </a:rPr>
              <a:t> </a:t>
            </a:r>
            <a:r>
              <a:rPr sz="2000" spc="-5">
                <a:latin typeface="Times New Roman"/>
                <a:cs typeface="Times New Roman"/>
              </a:rPr>
              <a:t>arches</a:t>
            </a:r>
            <a:r>
              <a:rPr sz="2000">
                <a:latin typeface="Times New Roman"/>
                <a:cs typeface="Times New Roman"/>
              </a:rPr>
              <a:t> </a:t>
            </a:r>
            <a:r>
              <a:rPr sz="2000" spc="-5">
                <a:latin typeface="Times New Roman"/>
                <a:cs typeface="Times New Roman"/>
              </a:rPr>
              <a:t>are</a:t>
            </a:r>
            <a:r>
              <a:rPr sz="2000">
                <a:latin typeface="Times New Roman"/>
                <a:cs typeface="Times New Roman"/>
              </a:rPr>
              <a:t> </a:t>
            </a:r>
            <a:r>
              <a:rPr sz="2000" spc="-5">
                <a:latin typeface="Times New Roman"/>
                <a:cs typeface="Times New Roman"/>
              </a:rPr>
              <a:t>subjected</a:t>
            </a:r>
            <a:r>
              <a:rPr sz="2000">
                <a:latin typeface="Times New Roman"/>
                <a:cs typeface="Times New Roman"/>
              </a:rPr>
              <a:t> </a:t>
            </a:r>
            <a:r>
              <a:rPr sz="2000" spc="-5">
                <a:latin typeface="Times New Roman"/>
                <a:cs typeface="Times New Roman"/>
              </a:rPr>
              <a:t>to</a:t>
            </a:r>
            <a:r>
              <a:rPr sz="2000">
                <a:latin typeface="Times New Roman"/>
                <a:cs typeface="Times New Roman"/>
              </a:rPr>
              <a:t> </a:t>
            </a:r>
            <a:r>
              <a:rPr sz="2000" spc="-5">
                <a:latin typeface="Times New Roman"/>
                <a:cs typeface="Times New Roman"/>
              </a:rPr>
              <a:t>compression,</a:t>
            </a:r>
            <a:r>
              <a:rPr sz="2000">
                <a:latin typeface="Times New Roman"/>
                <a:cs typeface="Times New Roman"/>
              </a:rPr>
              <a:t> </a:t>
            </a:r>
            <a:r>
              <a:rPr sz="2000" spc="-5">
                <a:latin typeface="Times New Roman"/>
                <a:cs typeface="Times New Roman"/>
              </a:rPr>
              <a:t>it</a:t>
            </a:r>
            <a:r>
              <a:rPr sz="2000">
                <a:latin typeface="Times New Roman"/>
                <a:cs typeface="Times New Roman"/>
              </a:rPr>
              <a:t> </a:t>
            </a:r>
            <a:r>
              <a:rPr sz="2000" spc="-5">
                <a:latin typeface="Times New Roman"/>
                <a:cs typeface="Times New Roman"/>
              </a:rPr>
              <a:t>must</a:t>
            </a:r>
            <a:r>
              <a:rPr sz="2000">
                <a:latin typeface="Times New Roman"/>
                <a:cs typeface="Times New Roman"/>
              </a:rPr>
              <a:t> be</a:t>
            </a:r>
            <a:r>
              <a:rPr sz="2000" spc="5">
                <a:latin typeface="Times New Roman"/>
                <a:cs typeface="Times New Roman"/>
              </a:rPr>
              <a:t> </a:t>
            </a:r>
            <a:r>
              <a:rPr sz="2000" spc="-5">
                <a:latin typeface="Times New Roman"/>
                <a:cs typeface="Times New Roman"/>
              </a:rPr>
              <a:t>designed</a:t>
            </a:r>
            <a:r>
              <a:rPr sz="2000" spc="490">
                <a:latin typeface="Times New Roman"/>
                <a:cs typeface="Times New Roman"/>
              </a:rPr>
              <a:t> </a:t>
            </a:r>
            <a:r>
              <a:rPr sz="2000" spc="-5">
                <a:latin typeface="Times New Roman"/>
                <a:cs typeface="Times New Roman"/>
              </a:rPr>
              <a:t>to</a:t>
            </a:r>
            <a:r>
              <a:rPr sz="2000" spc="490">
                <a:latin typeface="Times New Roman"/>
                <a:cs typeface="Times New Roman"/>
              </a:rPr>
              <a:t> </a:t>
            </a:r>
            <a:r>
              <a:rPr sz="2000" spc="-5">
                <a:latin typeface="Times New Roman"/>
                <a:cs typeface="Times New Roman"/>
              </a:rPr>
              <a:t>resist </a:t>
            </a:r>
            <a:r>
              <a:rPr sz="2000">
                <a:latin typeface="Times New Roman"/>
                <a:cs typeface="Times New Roman"/>
              </a:rPr>
              <a:t> buckling.</a:t>
            </a:r>
          </a:p>
        </p:txBody>
      </p:sp>
      <p:sp>
        <p:nvSpPr>
          <p:cNvPr id="8" name="Slide Number Placeholder 7">
            <a:extLst>
              <a:ext uri="{FF2B5EF4-FFF2-40B4-BE49-F238E27FC236}">
                <a16:creationId xmlns:a16="http://schemas.microsoft.com/office/drawing/2014/main" id="{79859CD3-D4EA-DBDA-C3BF-4DC271A07470}"/>
              </a:ext>
            </a:extLst>
          </p:cNvPr>
          <p:cNvSpPr>
            <a:spLocks noGrp="1"/>
          </p:cNvSpPr>
          <p:nvPr>
            <p:ph type="sldNum" sz="quarter" idx="7"/>
          </p:nvPr>
        </p:nvSpPr>
        <p:spPr/>
        <p:txBody>
          <a:bodyPr/>
          <a:lstStyle/>
          <a:p>
            <a:pPr marL="38100">
              <a:lnSpc>
                <a:spcPts val="1664"/>
              </a:lnSpc>
            </a:pPr>
            <a:fld id="{81D60167-4931-47E6-BA6A-407CBD079E47}" type="slidenum">
              <a:rPr lang="en-US" smtClean="0"/>
              <a:t>31</a:t>
            </a:fld>
            <a:endParaRPr lang="en-US"/>
          </a:p>
        </p:txBody>
      </p:sp>
      <p:sp>
        <p:nvSpPr>
          <p:cNvPr id="9" name="Slide Number Placeholder 1">
            <a:extLst>
              <a:ext uri="{FF2B5EF4-FFF2-40B4-BE49-F238E27FC236}">
                <a16:creationId xmlns:a16="http://schemas.microsoft.com/office/drawing/2014/main" id="{38ADAB5A-7A27-CB8C-12BC-6728ED747166}"/>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31</a:t>
            </a:fld>
            <a:endParaRPr lang="en-US" dirty="0">
              <a:solidFill>
                <a:schemeClr val="tx1"/>
              </a:solidFill>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33400" y="291200"/>
            <a:ext cx="4052264" cy="2967263"/>
          </a:xfrm>
          <a:prstGeom prst="rect">
            <a:avLst/>
          </a:prstGeom>
        </p:spPr>
      </p:pic>
      <p:pic>
        <p:nvPicPr>
          <p:cNvPr id="3" name="object 3"/>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009582" y="342358"/>
            <a:ext cx="3239234" cy="3001014"/>
          </a:xfrm>
          <a:prstGeom prst="rect">
            <a:avLst/>
          </a:prstGeom>
        </p:spPr>
      </p:pic>
      <p:sp>
        <p:nvSpPr>
          <p:cNvPr id="4" name="object 4"/>
          <p:cNvSpPr txBox="1"/>
          <p:nvPr/>
        </p:nvSpPr>
        <p:spPr>
          <a:xfrm>
            <a:off x="383540" y="3443985"/>
            <a:ext cx="8379459" cy="2474595"/>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6300">
              <a:lnSpc>
                <a:spcPct val="100000"/>
              </a:lnSpc>
              <a:spcBef>
                <a:spcPts val="105"/>
              </a:spcBef>
            </a:pPr>
            <a:r>
              <a:rPr sz="2000" b="1" spc="-5">
                <a:latin typeface="Times New Roman"/>
                <a:cs typeface="Times New Roman"/>
              </a:rPr>
              <a:t>Figure</a:t>
            </a:r>
            <a:r>
              <a:rPr sz="2000" b="1" spc="-20">
                <a:latin typeface="Times New Roman"/>
                <a:cs typeface="Times New Roman"/>
              </a:rPr>
              <a:t> </a:t>
            </a:r>
            <a:r>
              <a:rPr sz="2000" b="1">
                <a:latin typeface="Times New Roman"/>
                <a:cs typeface="Times New Roman"/>
              </a:rPr>
              <a:t>3:</a:t>
            </a:r>
            <a:r>
              <a:rPr sz="2000" b="1" spc="-25">
                <a:latin typeface="Times New Roman"/>
                <a:cs typeface="Times New Roman"/>
              </a:rPr>
              <a:t> </a:t>
            </a:r>
            <a:r>
              <a:rPr sz="2000" b="1">
                <a:latin typeface="Times New Roman"/>
                <a:cs typeface="Times New Roman"/>
              </a:rPr>
              <a:t>(a)</a:t>
            </a:r>
            <a:r>
              <a:rPr sz="2000" b="1" spc="-30">
                <a:latin typeface="Times New Roman"/>
                <a:cs typeface="Times New Roman"/>
              </a:rPr>
              <a:t> </a:t>
            </a:r>
            <a:r>
              <a:rPr sz="2000">
                <a:latin typeface="Times New Roman"/>
                <a:cs typeface="Times New Roman"/>
              </a:rPr>
              <a:t>Arch</a:t>
            </a:r>
            <a:r>
              <a:rPr sz="2000" spc="-25">
                <a:latin typeface="Times New Roman"/>
                <a:cs typeface="Times New Roman"/>
              </a:rPr>
              <a:t> </a:t>
            </a:r>
            <a:r>
              <a:rPr sz="2000" b="1">
                <a:latin typeface="Times New Roman"/>
                <a:cs typeface="Times New Roman"/>
              </a:rPr>
              <a:t>(b)</a:t>
            </a:r>
            <a:r>
              <a:rPr sz="2000" b="1" spc="-20">
                <a:latin typeface="Times New Roman"/>
                <a:cs typeface="Times New Roman"/>
              </a:rPr>
              <a:t> </a:t>
            </a:r>
            <a:r>
              <a:rPr sz="2000" spc="-5">
                <a:latin typeface="Times New Roman"/>
                <a:cs typeface="Times New Roman"/>
              </a:rPr>
              <a:t>Beam</a:t>
            </a:r>
            <a:endParaRPr sz="2000">
              <a:latin typeface="Times New Roman"/>
              <a:cs typeface="Times New Roman"/>
            </a:endParaRPr>
          </a:p>
          <a:p>
            <a:pPr>
              <a:lnSpc>
                <a:spcPct val="100000"/>
              </a:lnSpc>
            </a:pPr>
            <a:endParaRPr sz="2150">
              <a:latin typeface="Times New Roman"/>
              <a:cs typeface="Times New Roman"/>
            </a:endParaRPr>
          </a:p>
          <a:p>
            <a:pPr marL="355600" marR="6985" indent="-342900" algn="just">
              <a:lnSpc>
                <a:spcPct val="100000"/>
              </a:lnSpc>
              <a:buFont typeface="Arial MT"/>
              <a:buChar char="•"/>
              <a:tabLst>
                <a:tab pos="355600" algn="l"/>
              </a:tabLst>
            </a:pPr>
            <a:r>
              <a:rPr sz="2000">
                <a:latin typeface="Times New Roman"/>
                <a:cs typeface="Times New Roman"/>
              </a:rPr>
              <a:t>A </a:t>
            </a:r>
            <a:r>
              <a:rPr sz="2000" spc="-5">
                <a:latin typeface="Times New Roman"/>
                <a:cs typeface="Times New Roman"/>
              </a:rPr>
              <a:t>structure </a:t>
            </a:r>
            <a:r>
              <a:rPr sz="2000" spc="-10">
                <a:latin typeface="Times New Roman"/>
                <a:cs typeface="Times New Roman"/>
              </a:rPr>
              <a:t>is </a:t>
            </a:r>
            <a:r>
              <a:rPr sz="2000" spc="-5">
                <a:latin typeface="Times New Roman"/>
                <a:cs typeface="Times New Roman"/>
              </a:rPr>
              <a:t>classified as an arch </a:t>
            </a:r>
            <a:r>
              <a:rPr sz="2000">
                <a:latin typeface="Times New Roman"/>
                <a:cs typeface="Times New Roman"/>
              </a:rPr>
              <a:t>not </a:t>
            </a:r>
            <a:r>
              <a:rPr sz="2000" spc="-5">
                <a:latin typeface="Times New Roman"/>
                <a:cs typeface="Times New Roman"/>
              </a:rPr>
              <a:t>based on its shape </a:t>
            </a:r>
            <a:r>
              <a:rPr sz="2000">
                <a:latin typeface="Times New Roman"/>
                <a:cs typeface="Times New Roman"/>
              </a:rPr>
              <a:t>but </a:t>
            </a:r>
            <a:r>
              <a:rPr sz="2000" spc="-5">
                <a:latin typeface="Times New Roman"/>
                <a:cs typeface="Times New Roman"/>
              </a:rPr>
              <a:t>the way it </a:t>
            </a:r>
            <a:r>
              <a:rPr sz="2000">
                <a:latin typeface="Times New Roman"/>
                <a:cs typeface="Times New Roman"/>
              </a:rPr>
              <a:t> supports</a:t>
            </a:r>
            <a:r>
              <a:rPr sz="2000" spc="-40">
                <a:latin typeface="Times New Roman"/>
                <a:cs typeface="Times New Roman"/>
              </a:rPr>
              <a:t> </a:t>
            </a:r>
            <a:r>
              <a:rPr sz="2000">
                <a:latin typeface="Times New Roman"/>
                <a:cs typeface="Times New Roman"/>
              </a:rPr>
              <a:t>the</a:t>
            </a:r>
            <a:r>
              <a:rPr sz="2000" spc="-10">
                <a:latin typeface="Times New Roman"/>
                <a:cs typeface="Times New Roman"/>
              </a:rPr>
              <a:t> </a:t>
            </a:r>
            <a:r>
              <a:rPr sz="2000" spc="-5">
                <a:latin typeface="Times New Roman"/>
                <a:cs typeface="Times New Roman"/>
              </a:rPr>
              <a:t>lateral</a:t>
            </a:r>
            <a:r>
              <a:rPr sz="2000" spc="-20">
                <a:latin typeface="Times New Roman"/>
                <a:cs typeface="Times New Roman"/>
              </a:rPr>
              <a:t> </a:t>
            </a:r>
            <a:r>
              <a:rPr sz="2000">
                <a:latin typeface="Times New Roman"/>
                <a:cs typeface="Times New Roman"/>
              </a:rPr>
              <a:t>load.</a:t>
            </a:r>
            <a:r>
              <a:rPr sz="2000" spc="-125">
                <a:latin typeface="Times New Roman"/>
                <a:cs typeface="Times New Roman"/>
              </a:rPr>
              <a:t> </a:t>
            </a:r>
            <a:r>
              <a:rPr sz="2000">
                <a:latin typeface="Times New Roman"/>
                <a:cs typeface="Times New Roman"/>
              </a:rPr>
              <a:t>Arches</a:t>
            </a:r>
            <a:r>
              <a:rPr sz="2000" spc="-25">
                <a:latin typeface="Times New Roman"/>
                <a:cs typeface="Times New Roman"/>
              </a:rPr>
              <a:t> </a:t>
            </a:r>
            <a:r>
              <a:rPr sz="2000">
                <a:latin typeface="Times New Roman"/>
                <a:cs typeface="Times New Roman"/>
              </a:rPr>
              <a:t>support</a:t>
            </a:r>
            <a:r>
              <a:rPr sz="2000" spc="-40">
                <a:latin typeface="Times New Roman"/>
                <a:cs typeface="Times New Roman"/>
              </a:rPr>
              <a:t> </a:t>
            </a:r>
            <a:r>
              <a:rPr sz="2000">
                <a:latin typeface="Times New Roman"/>
                <a:cs typeface="Times New Roman"/>
              </a:rPr>
              <a:t>load</a:t>
            </a:r>
            <a:r>
              <a:rPr sz="2000" spc="-10">
                <a:latin typeface="Times New Roman"/>
                <a:cs typeface="Times New Roman"/>
              </a:rPr>
              <a:t> </a:t>
            </a:r>
            <a:r>
              <a:rPr sz="2000" spc="-5">
                <a:latin typeface="Times New Roman"/>
                <a:cs typeface="Times New Roman"/>
              </a:rPr>
              <a:t>primarily</a:t>
            </a:r>
            <a:r>
              <a:rPr sz="2000" spc="-15">
                <a:latin typeface="Times New Roman"/>
                <a:cs typeface="Times New Roman"/>
              </a:rPr>
              <a:t> </a:t>
            </a:r>
            <a:r>
              <a:rPr sz="2000" spc="-5">
                <a:latin typeface="Times New Roman"/>
                <a:cs typeface="Times New Roman"/>
              </a:rPr>
              <a:t>in</a:t>
            </a:r>
            <a:r>
              <a:rPr sz="2000" spc="-15">
                <a:latin typeface="Times New Roman"/>
                <a:cs typeface="Times New Roman"/>
              </a:rPr>
              <a:t> </a:t>
            </a:r>
            <a:r>
              <a:rPr sz="2000">
                <a:latin typeface="Times New Roman"/>
                <a:cs typeface="Times New Roman"/>
              </a:rPr>
              <a:t>compression.</a:t>
            </a:r>
          </a:p>
          <a:p>
            <a:pPr>
              <a:lnSpc>
                <a:spcPct val="100000"/>
              </a:lnSpc>
              <a:spcBef>
                <a:spcPts val="45"/>
              </a:spcBef>
              <a:buFont typeface="Arial MT"/>
              <a:buChar char="•"/>
            </a:pPr>
            <a:endParaRPr sz="2050">
              <a:latin typeface="Times New Roman"/>
              <a:cs typeface="Times New Roman"/>
            </a:endParaRPr>
          </a:p>
          <a:p>
            <a:pPr marL="355600" marR="5080" indent="-342900" algn="just">
              <a:lnSpc>
                <a:spcPct val="100000"/>
              </a:lnSpc>
              <a:spcBef>
                <a:spcPts val="5"/>
              </a:spcBef>
              <a:buFont typeface="Arial MT"/>
              <a:buChar char="•"/>
              <a:tabLst>
                <a:tab pos="355600" algn="l"/>
              </a:tabLst>
            </a:pPr>
            <a:r>
              <a:rPr sz="2000" spc="-5">
                <a:latin typeface="Times New Roman"/>
                <a:cs typeface="Times New Roman"/>
              </a:rPr>
              <a:t>For example in Figure 3(b), no horizontal reaction is developed. Consequently </a:t>
            </a:r>
            <a:r>
              <a:rPr sz="2000">
                <a:latin typeface="Times New Roman"/>
                <a:cs typeface="Times New Roman"/>
              </a:rPr>
              <a:t> </a:t>
            </a:r>
            <a:r>
              <a:rPr sz="2000" spc="-5">
                <a:latin typeface="Times New Roman"/>
                <a:cs typeface="Times New Roman"/>
              </a:rPr>
              <a:t>bending </a:t>
            </a:r>
            <a:r>
              <a:rPr sz="2000" spc="-10">
                <a:latin typeface="Times New Roman"/>
                <a:cs typeface="Times New Roman"/>
              </a:rPr>
              <a:t>moment </a:t>
            </a:r>
            <a:r>
              <a:rPr sz="2000" spc="-5">
                <a:latin typeface="Times New Roman"/>
                <a:cs typeface="Times New Roman"/>
              </a:rPr>
              <a:t>is </a:t>
            </a:r>
            <a:r>
              <a:rPr sz="2000" spc="5">
                <a:latin typeface="Times New Roman"/>
                <a:cs typeface="Times New Roman"/>
              </a:rPr>
              <a:t>not </a:t>
            </a:r>
            <a:r>
              <a:rPr sz="2000">
                <a:latin typeface="Times New Roman"/>
                <a:cs typeface="Times New Roman"/>
              </a:rPr>
              <a:t>reduced. It </a:t>
            </a:r>
            <a:r>
              <a:rPr sz="2000" spc="-5">
                <a:latin typeface="Times New Roman"/>
                <a:cs typeface="Times New Roman"/>
              </a:rPr>
              <a:t>is important to appreciate the point that the </a:t>
            </a:r>
            <a:r>
              <a:rPr sz="2000">
                <a:latin typeface="Times New Roman"/>
                <a:cs typeface="Times New Roman"/>
              </a:rPr>
              <a:t> </a:t>
            </a:r>
            <a:r>
              <a:rPr sz="2000" spc="-5">
                <a:latin typeface="Times New Roman"/>
                <a:cs typeface="Times New Roman"/>
              </a:rPr>
              <a:t>definition</a:t>
            </a:r>
            <a:r>
              <a:rPr sz="2000" spc="-35">
                <a:latin typeface="Times New Roman"/>
                <a:cs typeface="Times New Roman"/>
              </a:rPr>
              <a:t> </a:t>
            </a:r>
            <a:r>
              <a:rPr sz="2000">
                <a:latin typeface="Times New Roman"/>
                <a:cs typeface="Times New Roman"/>
              </a:rPr>
              <a:t>of</a:t>
            </a:r>
            <a:r>
              <a:rPr sz="2000" spc="-5">
                <a:latin typeface="Times New Roman"/>
                <a:cs typeface="Times New Roman"/>
              </a:rPr>
              <a:t> an </a:t>
            </a:r>
            <a:r>
              <a:rPr sz="2000">
                <a:latin typeface="Times New Roman"/>
                <a:cs typeface="Times New Roman"/>
              </a:rPr>
              <a:t>arch</a:t>
            </a:r>
            <a:r>
              <a:rPr sz="2000" spc="-10">
                <a:latin typeface="Times New Roman"/>
                <a:cs typeface="Times New Roman"/>
              </a:rPr>
              <a:t> </a:t>
            </a:r>
            <a:r>
              <a:rPr sz="2000" spc="-5">
                <a:latin typeface="Times New Roman"/>
                <a:cs typeface="Times New Roman"/>
              </a:rPr>
              <a:t>is </a:t>
            </a:r>
            <a:r>
              <a:rPr sz="2000">
                <a:latin typeface="Times New Roman"/>
                <a:cs typeface="Times New Roman"/>
              </a:rPr>
              <a:t>a structural</a:t>
            </a:r>
            <a:r>
              <a:rPr sz="2000" spc="-55">
                <a:latin typeface="Times New Roman"/>
                <a:cs typeface="Times New Roman"/>
              </a:rPr>
              <a:t> </a:t>
            </a:r>
            <a:r>
              <a:rPr sz="2000">
                <a:latin typeface="Times New Roman"/>
                <a:cs typeface="Times New Roman"/>
              </a:rPr>
              <a:t>one,</a:t>
            </a:r>
            <a:r>
              <a:rPr sz="2000" spc="-15">
                <a:latin typeface="Times New Roman"/>
                <a:cs typeface="Times New Roman"/>
              </a:rPr>
              <a:t> </a:t>
            </a:r>
            <a:r>
              <a:rPr sz="2000" spc="5">
                <a:latin typeface="Times New Roman"/>
                <a:cs typeface="Times New Roman"/>
              </a:rPr>
              <a:t>not</a:t>
            </a:r>
            <a:r>
              <a:rPr sz="2000" spc="-20">
                <a:latin typeface="Times New Roman"/>
                <a:cs typeface="Times New Roman"/>
              </a:rPr>
              <a:t> </a:t>
            </a:r>
            <a:r>
              <a:rPr sz="2000" spc="-5">
                <a:latin typeface="Times New Roman"/>
                <a:cs typeface="Times New Roman"/>
              </a:rPr>
              <a:t>geometrical.</a:t>
            </a:r>
            <a:endParaRPr sz="2000">
              <a:latin typeface="Times New Roman"/>
              <a:cs typeface="Times New Roman"/>
            </a:endParaRPr>
          </a:p>
        </p:txBody>
      </p:sp>
      <p:sp>
        <p:nvSpPr>
          <p:cNvPr id="5" name="Slide Number Placeholder 4">
            <a:extLst>
              <a:ext uri="{FF2B5EF4-FFF2-40B4-BE49-F238E27FC236}">
                <a16:creationId xmlns:a16="http://schemas.microsoft.com/office/drawing/2014/main" id="{E91B2F0A-9C94-5F75-B4B3-73D71AB1D4B7}"/>
              </a:ext>
            </a:extLst>
          </p:cNvPr>
          <p:cNvSpPr>
            <a:spLocks noGrp="1"/>
          </p:cNvSpPr>
          <p:nvPr>
            <p:ph type="sldNum" sz="quarter" idx="7"/>
          </p:nvPr>
        </p:nvSpPr>
        <p:spPr/>
        <p:txBody>
          <a:bodyPr/>
          <a:lstStyle/>
          <a:p>
            <a:pPr marL="38100">
              <a:lnSpc>
                <a:spcPts val="1664"/>
              </a:lnSpc>
            </a:pPr>
            <a:fld id="{81D60167-4931-47E6-BA6A-407CBD079E47}" type="slidenum">
              <a:rPr lang="en-US" smtClean="0"/>
              <a:t>32</a:t>
            </a:fld>
            <a:endParaRPr lang="en-US"/>
          </a:p>
        </p:txBody>
      </p:sp>
      <p:sp>
        <p:nvSpPr>
          <p:cNvPr id="6" name="Slide Number Placeholder 1">
            <a:extLst>
              <a:ext uri="{FF2B5EF4-FFF2-40B4-BE49-F238E27FC236}">
                <a16:creationId xmlns:a16="http://schemas.microsoft.com/office/drawing/2014/main" id="{58FC37D3-9D16-4BCF-51D0-C2EC8C5C19C8}"/>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32</a:t>
            </a:fld>
            <a:endParaRPr lang="en-US" dirty="0">
              <a:solidFill>
                <a:schemeClr val="tx1"/>
              </a:solidFill>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09168" y="6314643"/>
            <a:ext cx="130175" cy="23939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400">
                <a:solidFill>
                  <a:srgbClr val="FFFFFF"/>
                </a:solidFill>
                <a:latin typeface="Franklin Gothic Medium"/>
                <a:cs typeface="Franklin Gothic Medium"/>
              </a:rPr>
              <a:t>6</a:t>
            </a:r>
            <a:endParaRPr sz="1400">
              <a:latin typeface="Franklin Gothic Medium"/>
              <a:cs typeface="Franklin Gothic Medium"/>
            </a:endParaRPr>
          </a:p>
        </p:txBody>
      </p:sp>
      <p:sp>
        <p:nvSpPr>
          <p:cNvPr id="5" name="object 5"/>
          <p:cNvSpPr txBox="1"/>
          <p:nvPr/>
        </p:nvSpPr>
        <p:spPr>
          <a:xfrm>
            <a:off x="889508" y="350875"/>
            <a:ext cx="7797165" cy="299783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6385" marR="5080" indent="-274320">
              <a:lnSpc>
                <a:spcPct val="150000"/>
              </a:lnSpc>
              <a:spcBef>
                <a:spcPts val="100"/>
              </a:spcBef>
              <a:buClr>
                <a:srgbClr val="D24717"/>
              </a:buClr>
              <a:buSzPct val="85000"/>
              <a:buFont typeface="Segoe UI Symbol"/>
              <a:buChar char="⚫"/>
              <a:tabLst>
                <a:tab pos="286385" algn="l"/>
                <a:tab pos="287020" algn="l"/>
                <a:tab pos="1394460" algn="l"/>
                <a:tab pos="2085339" algn="l"/>
                <a:tab pos="3526790" algn="l"/>
                <a:tab pos="4301490" algn="l"/>
              </a:tabLst>
            </a:pPr>
            <a:r>
              <a:rPr sz="2000">
                <a:latin typeface="Times New Roman"/>
                <a:cs typeface="Times New Roman"/>
              </a:rPr>
              <a:t>For</a:t>
            </a:r>
            <a:r>
              <a:rPr sz="2000" spc="505">
                <a:latin typeface="Times New Roman"/>
                <a:cs typeface="Times New Roman"/>
              </a:rPr>
              <a:t> </a:t>
            </a:r>
            <a:r>
              <a:rPr sz="2000" spc="-15">
                <a:latin typeface="Times New Roman"/>
                <a:cs typeface="Times New Roman"/>
              </a:rPr>
              <a:t>large	</a:t>
            </a:r>
            <a:r>
              <a:rPr sz="2000" spc="-5">
                <a:latin typeface="Times New Roman"/>
                <a:cs typeface="Times New Roman"/>
              </a:rPr>
              <a:t>spans	like</a:t>
            </a:r>
            <a:r>
              <a:rPr sz="2000" spc="495">
                <a:latin typeface="Times New Roman"/>
                <a:cs typeface="Times New Roman"/>
              </a:rPr>
              <a:t> </a:t>
            </a:r>
            <a:r>
              <a:rPr sz="2000" spc="-5">
                <a:latin typeface="Times New Roman"/>
                <a:cs typeface="Times New Roman"/>
              </a:rPr>
              <a:t>bridges,	arches	are</a:t>
            </a:r>
            <a:r>
              <a:rPr sz="2000" spc="484">
                <a:latin typeface="Times New Roman"/>
                <a:cs typeface="Times New Roman"/>
              </a:rPr>
              <a:t> </a:t>
            </a:r>
            <a:r>
              <a:rPr sz="2000" spc="-5">
                <a:latin typeface="Times New Roman"/>
                <a:cs typeface="Times New Roman"/>
              </a:rPr>
              <a:t>provided</a:t>
            </a:r>
            <a:r>
              <a:rPr sz="2000">
                <a:latin typeface="Times New Roman"/>
                <a:cs typeface="Times New Roman"/>
              </a:rPr>
              <a:t> </a:t>
            </a:r>
            <a:r>
              <a:rPr sz="2000" spc="-5">
                <a:latin typeface="Times New Roman"/>
                <a:cs typeface="Times New Roman"/>
              </a:rPr>
              <a:t>in</a:t>
            </a:r>
            <a:r>
              <a:rPr sz="2000" spc="484">
                <a:latin typeface="Times New Roman"/>
                <a:cs typeface="Times New Roman"/>
              </a:rPr>
              <a:t> </a:t>
            </a:r>
            <a:r>
              <a:rPr sz="2000" spc="-5">
                <a:latin typeface="Times New Roman"/>
                <a:cs typeface="Times New Roman"/>
              </a:rPr>
              <a:t>stead</a:t>
            </a:r>
            <a:r>
              <a:rPr sz="2000" spc="480">
                <a:latin typeface="Times New Roman"/>
                <a:cs typeface="Times New Roman"/>
              </a:rPr>
              <a:t> </a:t>
            </a:r>
            <a:r>
              <a:rPr sz="2000">
                <a:latin typeface="Times New Roman"/>
                <a:cs typeface="Times New Roman"/>
              </a:rPr>
              <a:t>of</a:t>
            </a:r>
            <a:r>
              <a:rPr sz="2000" spc="484">
                <a:latin typeface="Times New Roman"/>
                <a:cs typeface="Times New Roman"/>
              </a:rPr>
              <a:t> </a:t>
            </a:r>
            <a:r>
              <a:rPr sz="2000" spc="-5">
                <a:latin typeface="Times New Roman"/>
                <a:cs typeface="Times New Roman"/>
              </a:rPr>
              <a:t>beams. </a:t>
            </a:r>
            <a:r>
              <a:rPr sz="2000" spc="-484">
                <a:latin typeface="Times New Roman"/>
                <a:cs typeface="Times New Roman"/>
              </a:rPr>
              <a:t> </a:t>
            </a:r>
            <a:r>
              <a:rPr sz="2000">
                <a:latin typeface="Times New Roman"/>
                <a:cs typeface="Times New Roman"/>
              </a:rPr>
              <a:t>Arches</a:t>
            </a:r>
            <a:r>
              <a:rPr sz="2000" spc="-20">
                <a:latin typeface="Times New Roman"/>
                <a:cs typeface="Times New Roman"/>
              </a:rPr>
              <a:t> </a:t>
            </a:r>
            <a:r>
              <a:rPr sz="2000">
                <a:latin typeface="Times New Roman"/>
                <a:cs typeface="Times New Roman"/>
              </a:rPr>
              <a:t>are</a:t>
            </a:r>
            <a:r>
              <a:rPr sz="2000" spc="-20">
                <a:latin typeface="Times New Roman"/>
                <a:cs typeface="Times New Roman"/>
              </a:rPr>
              <a:t> </a:t>
            </a:r>
            <a:r>
              <a:rPr sz="2000">
                <a:latin typeface="Times New Roman"/>
                <a:cs typeface="Times New Roman"/>
              </a:rPr>
              <a:t>curved</a:t>
            </a:r>
            <a:r>
              <a:rPr sz="2000" spc="-20">
                <a:latin typeface="Times New Roman"/>
                <a:cs typeface="Times New Roman"/>
              </a:rPr>
              <a:t> </a:t>
            </a:r>
            <a:r>
              <a:rPr sz="2000" spc="-5">
                <a:latin typeface="Times New Roman"/>
                <a:cs typeface="Times New Roman"/>
              </a:rPr>
              <a:t>beams</a:t>
            </a:r>
            <a:r>
              <a:rPr sz="2000">
                <a:latin typeface="Times New Roman"/>
                <a:cs typeface="Times New Roman"/>
              </a:rPr>
              <a:t> that</a:t>
            </a:r>
            <a:r>
              <a:rPr sz="2000" spc="-30">
                <a:latin typeface="Times New Roman"/>
                <a:cs typeface="Times New Roman"/>
              </a:rPr>
              <a:t> </a:t>
            </a:r>
            <a:r>
              <a:rPr sz="2000">
                <a:latin typeface="Times New Roman"/>
                <a:cs typeface="Times New Roman"/>
              </a:rPr>
              <a:t>transfer</a:t>
            </a:r>
            <a:r>
              <a:rPr sz="2000" spc="-40">
                <a:latin typeface="Times New Roman"/>
                <a:cs typeface="Times New Roman"/>
              </a:rPr>
              <a:t> </a:t>
            </a:r>
            <a:r>
              <a:rPr sz="2000">
                <a:latin typeface="Times New Roman"/>
                <a:cs typeface="Times New Roman"/>
              </a:rPr>
              <a:t>loads</a:t>
            </a:r>
            <a:r>
              <a:rPr sz="2000" spc="-15">
                <a:latin typeface="Times New Roman"/>
                <a:cs typeface="Times New Roman"/>
              </a:rPr>
              <a:t> </a:t>
            </a:r>
            <a:r>
              <a:rPr sz="2000" spc="-5">
                <a:latin typeface="Times New Roman"/>
                <a:cs typeface="Times New Roman"/>
              </a:rPr>
              <a:t>to </a:t>
            </a:r>
            <a:r>
              <a:rPr sz="2000">
                <a:latin typeface="Times New Roman"/>
                <a:cs typeface="Times New Roman"/>
              </a:rPr>
              <a:t>their</a:t>
            </a:r>
            <a:r>
              <a:rPr sz="2000" spc="-20">
                <a:latin typeface="Times New Roman"/>
                <a:cs typeface="Times New Roman"/>
              </a:rPr>
              <a:t> </a:t>
            </a:r>
            <a:r>
              <a:rPr sz="2000">
                <a:latin typeface="Times New Roman"/>
                <a:cs typeface="Times New Roman"/>
              </a:rPr>
              <a:t>planes.</a:t>
            </a:r>
          </a:p>
          <a:p>
            <a:pPr marL="286385" marR="5080" indent="-274320">
              <a:lnSpc>
                <a:spcPct val="150000"/>
              </a:lnSpc>
              <a:spcBef>
                <a:spcPts val="600"/>
              </a:spcBef>
              <a:buClr>
                <a:srgbClr val="D24717"/>
              </a:buClr>
              <a:buSzPct val="85000"/>
              <a:buFont typeface="Segoe UI Symbol"/>
              <a:buChar char="⚫"/>
              <a:tabLst>
                <a:tab pos="286385" algn="l"/>
                <a:tab pos="287020" algn="l"/>
              </a:tabLst>
            </a:pPr>
            <a:r>
              <a:rPr sz="2000">
                <a:latin typeface="Times New Roman"/>
                <a:cs typeface="Times New Roman"/>
              </a:rPr>
              <a:t>Arches</a:t>
            </a:r>
            <a:r>
              <a:rPr sz="2000" spc="295">
                <a:latin typeface="Times New Roman"/>
                <a:cs typeface="Times New Roman"/>
              </a:rPr>
              <a:t> </a:t>
            </a:r>
            <a:r>
              <a:rPr sz="2000" spc="-5">
                <a:latin typeface="Times New Roman"/>
                <a:cs typeface="Times New Roman"/>
              </a:rPr>
              <a:t>transfer</a:t>
            </a:r>
            <a:r>
              <a:rPr sz="2000" spc="300">
                <a:latin typeface="Times New Roman"/>
                <a:cs typeface="Times New Roman"/>
              </a:rPr>
              <a:t> </a:t>
            </a:r>
            <a:r>
              <a:rPr sz="2000" spc="-5">
                <a:latin typeface="Times New Roman"/>
                <a:cs typeface="Times New Roman"/>
              </a:rPr>
              <a:t>loads</a:t>
            </a:r>
            <a:r>
              <a:rPr sz="2000" spc="295">
                <a:latin typeface="Times New Roman"/>
                <a:cs typeface="Times New Roman"/>
              </a:rPr>
              <a:t> </a:t>
            </a:r>
            <a:r>
              <a:rPr sz="2000" spc="-10">
                <a:latin typeface="Times New Roman"/>
                <a:cs typeface="Times New Roman"/>
              </a:rPr>
              <a:t>to</a:t>
            </a:r>
            <a:r>
              <a:rPr sz="2000" spc="295">
                <a:latin typeface="Times New Roman"/>
                <a:cs typeface="Times New Roman"/>
              </a:rPr>
              <a:t> </a:t>
            </a:r>
            <a:r>
              <a:rPr sz="2000" spc="-5">
                <a:latin typeface="Times New Roman"/>
                <a:cs typeface="Times New Roman"/>
              </a:rPr>
              <a:t>abutments</a:t>
            </a:r>
            <a:r>
              <a:rPr sz="2000" spc="305">
                <a:latin typeface="Times New Roman"/>
                <a:cs typeface="Times New Roman"/>
              </a:rPr>
              <a:t> </a:t>
            </a:r>
            <a:r>
              <a:rPr sz="2000" spc="-5">
                <a:latin typeface="Times New Roman"/>
                <a:cs typeface="Times New Roman"/>
              </a:rPr>
              <a:t>at</a:t>
            </a:r>
            <a:r>
              <a:rPr sz="2000" spc="290">
                <a:latin typeface="Times New Roman"/>
                <a:cs typeface="Times New Roman"/>
              </a:rPr>
              <a:t> </a:t>
            </a:r>
            <a:r>
              <a:rPr sz="2000" spc="-5">
                <a:latin typeface="Times New Roman"/>
                <a:cs typeface="Times New Roman"/>
              </a:rPr>
              <a:t>springing</a:t>
            </a:r>
            <a:r>
              <a:rPr sz="2000" spc="305">
                <a:latin typeface="Times New Roman"/>
                <a:cs typeface="Times New Roman"/>
              </a:rPr>
              <a:t> </a:t>
            </a:r>
            <a:r>
              <a:rPr sz="2000" spc="-5">
                <a:latin typeface="Times New Roman"/>
                <a:cs typeface="Times New Roman"/>
              </a:rPr>
              <a:t>points.</a:t>
            </a:r>
            <a:r>
              <a:rPr sz="2000" spc="295">
                <a:latin typeface="Times New Roman"/>
                <a:cs typeface="Times New Roman"/>
              </a:rPr>
              <a:t> </a:t>
            </a:r>
            <a:r>
              <a:rPr sz="2000" spc="-5">
                <a:latin typeface="Times New Roman"/>
                <a:cs typeface="Times New Roman"/>
              </a:rPr>
              <a:t>Hinges</a:t>
            </a:r>
            <a:r>
              <a:rPr sz="2000" spc="295">
                <a:latin typeface="Times New Roman"/>
                <a:cs typeface="Times New Roman"/>
              </a:rPr>
              <a:t> </a:t>
            </a:r>
            <a:r>
              <a:rPr sz="2000" spc="-10">
                <a:latin typeface="Times New Roman"/>
                <a:cs typeface="Times New Roman"/>
              </a:rPr>
              <a:t>may</a:t>
            </a:r>
            <a:r>
              <a:rPr sz="2000" spc="300">
                <a:latin typeface="Times New Roman"/>
                <a:cs typeface="Times New Roman"/>
              </a:rPr>
              <a:t> </a:t>
            </a:r>
            <a:r>
              <a:rPr sz="2000" spc="5">
                <a:latin typeface="Times New Roman"/>
                <a:cs typeface="Times New Roman"/>
              </a:rPr>
              <a:t>be </a:t>
            </a:r>
            <a:r>
              <a:rPr sz="2000" spc="-484">
                <a:latin typeface="Times New Roman"/>
                <a:cs typeface="Times New Roman"/>
              </a:rPr>
              <a:t> </a:t>
            </a:r>
            <a:r>
              <a:rPr sz="2000">
                <a:latin typeface="Times New Roman"/>
                <a:cs typeface="Times New Roman"/>
              </a:rPr>
              <a:t>provided</a:t>
            </a:r>
            <a:r>
              <a:rPr sz="2000" spc="-40">
                <a:latin typeface="Times New Roman"/>
                <a:cs typeface="Times New Roman"/>
              </a:rPr>
              <a:t> </a:t>
            </a:r>
            <a:r>
              <a:rPr sz="2000" spc="-5">
                <a:latin typeface="Times New Roman"/>
                <a:cs typeface="Times New Roman"/>
              </a:rPr>
              <a:t>at </a:t>
            </a:r>
            <a:r>
              <a:rPr sz="2000">
                <a:latin typeface="Times New Roman"/>
                <a:cs typeface="Times New Roman"/>
              </a:rPr>
              <a:t>springing</a:t>
            </a:r>
            <a:r>
              <a:rPr sz="2000" spc="-35">
                <a:latin typeface="Times New Roman"/>
                <a:cs typeface="Times New Roman"/>
              </a:rPr>
              <a:t> </a:t>
            </a:r>
            <a:r>
              <a:rPr sz="2000">
                <a:latin typeface="Times New Roman"/>
                <a:cs typeface="Times New Roman"/>
              </a:rPr>
              <a:t>points.</a:t>
            </a:r>
          </a:p>
          <a:p>
            <a:pPr marL="287020" indent="-274320">
              <a:lnSpc>
                <a:spcPct val="100000"/>
              </a:lnSpc>
              <a:spcBef>
                <a:spcPts val="1800"/>
              </a:spcBef>
              <a:buClr>
                <a:srgbClr val="D24717"/>
              </a:buClr>
              <a:buSzPct val="85000"/>
              <a:buFont typeface="Segoe UI Symbol"/>
              <a:buChar char="⚫"/>
              <a:tabLst>
                <a:tab pos="286385" algn="l"/>
                <a:tab pos="287020" algn="l"/>
              </a:tabLst>
            </a:pPr>
            <a:r>
              <a:rPr sz="2000">
                <a:latin typeface="Times New Roman"/>
                <a:cs typeface="Times New Roman"/>
              </a:rPr>
              <a:t>The</a:t>
            </a:r>
            <a:r>
              <a:rPr sz="2000" spc="-15">
                <a:latin typeface="Times New Roman"/>
                <a:cs typeface="Times New Roman"/>
              </a:rPr>
              <a:t> </a:t>
            </a:r>
            <a:r>
              <a:rPr sz="2000">
                <a:latin typeface="Times New Roman"/>
                <a:cs typeface="Times New Roman"/>
              </a:rPr>
              <a:t>top</a:t>
            </a:r>
            <a:r>
              <a:rPr sz="2000" spc="-20">
                <a:latin typeface="Times New Roman"/>
                <a:cs typeface="Times New Roman"/>
              </a:rPr>
              <a:t> </a:t>
            </a:r>
            <a:r>
              <a:rPr sz="2000" spc="-5">
                <a:latin typeface="Times New Roman"/>
                <a:cs typeface="Times New Roman"/>
              </a:rPr>
              <a:t>most </a:t>
            </a:r>
            <a:r>
              <a:rPr sz="2000">
                <a:latin typeface="Times New Roman"/>
                <a:cs typeface="Times New Roman"/>
              </a:rPr>
              <a:t>point</a:t>
            </a:r>
            <a:r>
              <a:rPr sz="2000" spc="-40">
                <a:latin typeface="Times New Roman"/>
                <a:cs typeface="Times New Roman"/>
              </a:rPr>
              <a:t> </a:t>
            </a:r>
            <a:r>
              <a:rPr sz="2000" spc="-5">
                <a:latin typeface="Times New Roman"/>
                <a:cs typeface="Times New Roman"/>
              </a:rPr>
              <a:t>is</a:t>
            </a:r>
            <a:r>
              <a:rPr sz="2000" spc="-15">
                <a:latin typeface="Times New Roman"/>
                <a:cs typeface="Times New Roman"/>
              </a:rPr>
              <a:t> </a:t>
            </a:r>
            <a:r>
              <a:rPr sz="2000" spc="-5">
                <a:latin typeface="Times New Roman"/>
                <a:cs typeface="Times New Roman"/>
              </a:rPr>
              <a:t>called</a:t>
            </a:r>
            <a:r>
              <a:rPr sz="2000" spc="-10">
                <a:latin typeface="Times New Roman"/>
                <a:cs typeface="Times New Roman"/>
              </a:rPr>
              <a:t> </a:t>
            </a:r>
            <a:r>
              <a:rPr sz="2000" spc="5">
                <a:solidFill>
                  <a:srgbClr val="FF0000"/>
                </a:solidFill>
                <a:latin typeface="Times New Roman"/>
                <a:cs typeface="Times New Roman"/>
              </a:rPr>
              <a:t>crown.</a:t>
            </a:r>
            <a:endParaRPr sz="2000">
              <a:latin typeface="Times New Roman"/>
              <a:cs typeface="Times New Roman"/>
            </a:endParaRPr>
          </a:p>
          <a:p>
            <a:pPr marL="287020" indent="-274320">
              <a:lnSpc>
                <a:spcPct val="100000"/>
              </a:lnSpc>
              <a:spcBef>
                <a:spcPts val="1800"/>
              </a:spcBef>
              <a:buClr>
                <a:srgbClr val="D24717"/>
              </a:buClr>
              <a:buSzPct val="85000"/>
              <a:buFont typeface="Segoe UI Symbol"/>
              <a:buChar char="⚫"/>
              <a:tabLst>
                <a:tab pos="286385" algn="l"/>
                <a:tab pos="287020" algn="l"/>
              </a:tabLst>
            </a:pPr>
            <a:r>
              <a:rPr sz="2000">
                <a:latin typeface="Times New Roman"/>
                <a:cs typeface="Times New Roman"/>
              </a:rPr>
              <a:t>The</a:t>
            </a:r>
            <a:r>
              <a:rPr sz="2000" spc="-5">
                <a:latin typeface="Times New Roman"/>
                <a:cs typeface="Times New Roman"/>
              </a:rPr>
              <a:t> </a:t>
            </a:r>
            <a:r>
              <a:rPr sz="2000">
                <a:latin typeface="Times New Roman"/>
                <a:cs typeface="Times New Roman"/>
              </a:rPr>
              <a:t>height</a:t>
            </a:r>
            <a:r>
              <a:rPr sz="2000" spc="-30">
                <a:latin typeface="Times New Roman"/>
                <a:cs typeface="Times New Roman"/>
              </a:rPr>
              <a:t> </a:t>
            </a:r>
            <a:r>
              <a:rPr sz="2000">
                <a:latin typeface="Times New Roman"/>
                <a:cs typeface="Times New Roman"/>
              </a:rPr>
              <a:t>of the</a:t>
            </a:r>
            <a:r>
              <a:rPr sz="2000" spc="-20">
                <a:latin typeface="Times New Roman"/>
                <a:cs typeface="Times New Roman"/>
              </a:rPr>
              <a:t> </a:t>
            </a:r>
            <a:r>
              <a:rPr sz="2000">
                <a:latin typeface="Times New Roman"/>
                <a:cs typeface="Times New Roman"/>
              </a:rPr>
              <a:t>crown</a:t>
            </a:r>
            <a:r>
              <a:rPr sz="2000" spc="-5">
                <a:latin typeface="Times New Roman"/>
                <a:cs typeface="Times New Roman"/>
              </a:rPr>
              <a:t> </a:t>
            </a:r>
            <a:r>
              <a:rPr sz="2000">
                <a:latin typeface="Times New Roman"/>
                <a:cs typeface="Times New Roman"/>
              </a:rPr>
              <a:t>above</a:t>
            </a:r>
            <a:r>
              <a:rPr sz="2000" spc="-25">
                <a:latin typeface="Times New Roman"/>
                <a:cs typeface="Times New Roman"/>
              </a:rPr>
              <a:t> </a:t>
            </a:r>
            <a:r>
              <a:rPr sz="2000">
                <a:latin typeface="Times New Roman"/>
                <a:cs typeface="Times New Roman"/>
              </a:rPr>
              <a:t>support</a:t>
            </a:r>
            <a:r>
              <a:rPr sz="2000" spc="-30">
                <a:latin typeface="Times New Roman"/>
                <a:cs typeface="Times New Roman"/>
              </a:rPr>
              <a:t> </a:t>
            </a:r>
            <a:r>
              <a:rPr sz="2000" spc="-5">
                <a:latin typeface="Times New Roman"/>
                <a:cs typeface="Times New Roman"/>
              </a:rPr>
              <a:t>level</a:t>
            </a:r>
            <a:r>
              <a:rPr sz="2000" spc="-25">
                <a:latin typeface="Times New Roman"/>
                <a:cs typeface="Times New Roman"/>
              </a:rPr>
              <a:t> </a:t>
            </a:r>
            <a:r>
              <a:rPr sz="2000" spc="-5">
                <a:latin typeface="Times New Roman"/>
                <a:cs typeface="Times New Roman"/>
              </a:rPr>
              <a:t>is</a:t>
            </a:r>
            <a:r>
              <a:rPr sz="2000" spc="5">
                <a:latin typeface="Times New Roman"/>
                <a:cs typeface="Times New Roman"/>
              </a:rPr>
              <a:t> </a:t>
            </a:r>
            <a:r>
              <a:rPr sz="2000" spc="-5">
                <a:latin typeface="Times New Roman"/>
                <a:cs typeface="Times New Roman"/>
              </a:rPr>
              <a:t>called</a:t>
            </a:r>
            <a:r>
              <a:rPr sz="2000" spc="-10">
                <a:latin typeface="Times New Roman"/>
                <a:cs typeface="Times New Roman"/>
              </a:rPr>
              <a:t> </a:t>
            </a:r>
            <a:r>
              <a:rPr sz="2000">
                <a:solidFill>
                  <a:srgbClr val="FF0000"/>
                </a:solidFill>
                <a:latin typeface="Times New Roman"/>
                <a:cs typeface="Times New Roman"/>
              </a:rPr>
              <a:t>rise</a:t>
            </a:r>
            <a:r>
              <a:rPr sz="2000">
                <a:latin typeface="Times New Roman"/>
                <a:cs typeface="Times New Roman"/>
              </a:rPr>
              <a:t>.</a:t>
            </a:r>
          </a:p>
        </p:txBody>
      </p:sp>
      <p:pic>
        <p:nvPicPr>
          <p:cNvPr id="6" name="object 6"/>
          <p:cNvPicPr/>
          <p:nvPr/>
        </p:nvPicPr>
        <p:blipFill>
          <a:blip r:embed="rId2"/>
          <a:stretch>
            <a:fillRect/>
          </a:stretch>
        </p:blipFill>
        <p:spPr>
          <a:xfrm>
            <a:off x="838200" y="3657536"/>
            <a:ext cx="7363042" cy="2446720"/>
          </a:xfrm>
          <a:prstGeom prst="rect">
            <a:avLst/>
          </a:prstGeom>
        </p:spPr>
      </p:pic>
      <p:sp>
        <p:nvSpPr>
          <p:cNvPr id="7" name="object 7"/>
          <p:cNvSpPr txBox="1"/>
          <p:nvPr/>
        </p:nvSpPr>
        <p:spPr>
          <a:xfrm>
            <a:off x="2974975" y="6123838"/>
            <a:ext cx="3149600" cy="33083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2000" b="1" spc="-5">
                <a:latin typeface="Times New Roman"/>
                <a:cs typeface="Times New Roman"/>
              </a:rPr>
              <a:t>Figure</a:t>
            </a:r>
            <a:r>
              <a:rPr sz="2000" b="1" spc="-20">
                <a:latin typeface="Times New Roman"/>
                <a:cs typeface="Times New Roman"/>
              </a:rPr>
              <a:t> </a:t>
            </a:r>
            <a:r>
              <a:rPr sz="2000" b="1">
                <a:latin typeface="Times New Roman"/>
                <a:cs typeface="Times New Roman"/>
              </a:rPr>
              <a:t>4:</a:t>
            </a:r>
            <a:r>
              <a:rPr sz="2000" b="1" spc="-20">
                <a:latin typeface="Times New Roman"/>
                <a:cs typeface="Times New Roman"/>
              </a:rPr>
              <a:t> </a:t>
            </a:r>
            <a:r>
              <a:rPr sz="2000" spc="-25">
                <a:latin typeface="Times New Roman"/>
                <a:cs typeface="Times New Roman"/>
              </a:rPr>
              <a:t>Typical </a:t>
            </a:r>
            <a:r>
              <a:rPr sz="2000">
                <a:latin typeface="Times New Roman"/>
                <a:cs typeface="Times New Roman"/>
              </a:rPr>
              <a:t>arch</a:t>
            </a:r>
            <a:r>
              <a:rPr sz="2000" spc="-25">
                <a:latin typeface="Times New Roman"/>
                <a:cs typeface="Times New Roman"/>
              </a:rPr>
              <a:t> </a:t>
            </a:r>
            <a:r>
              <a:rPr sz="2000">
                <a:latin typeface="Times New Roman"/>
                <a:cs typeface="Times New Roman"/>
              </a:rPr>
              <a:t>bridges</a:t>
            </a:r>
          </a:p>
        </p:txBody>
      </p:sp>
      <p:sp>
        <p:nvSpPr>
          <p:cNvPr id="2" name="Slide Number Placeholder 1">
            <a:extLst>
              <a:ext uri="{FF2B5EF4-FFF2-40B4-BE49-F238E27FC236}">
                <a16:creationId xmlns:a16="http://schemas.microsoft.com/office/drawing/2014/main" id="{D8F6B5C1-2083-43B4-8BA1-4F62B7E20674}"/>
              </a:ext>
            </a:extLst>
          </p:cNvPr>
          <p:cNvSpPr>
            <a:spLocks noGrp="1"/>
          </p:cNvSpPr>
          <p:nvPr>
            <p:ph type="sldNum" sz="quarter" idx="7"/>
          </p:nvPr>
        </p:nvSpPr>
        <p:spPr/>
        <p:txBody>
          <a:bodyPr/>
          <a:lstStyle/>
          <a:p>
            <a:pPr marL="38100">
              <a:lnSpc>
                <a:spcPts val="1664"/>
              </a:lnSpc>
            </a:pPr>
            <a:fld id="{81D60167-4931-47E6-BA6A-407CBD079E47}" type="slidenum">
              <a:rPr lang="en-US" smtClean="0"/>
              <a:t>33</a:t>
            </a:fld>
            <a:endParaRPr lang="en-US"/>
          </a:p>
        </p:txBody>
      </p:sp>
      <p:sp>
        <p:nvSpPr>
          <p:cNvPr id="3" name="Slide Number Placeholder 1">
            <a:extLst>
              <a:ext uri="{FF2B5EF4-FFF2-40B4-BE49-F238E27FC236}">
                <a16:creationId xmlns:a16="http://schemas.microsoft.com/office/drawing/2014/main" id="{07D900BC-2E78-4DC7-709C-F28A1011EA42}"/>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33</a:t>
            </a:fld>
            <a:endParaRPr lang="en-US" dirty="0">
              <a:solidFill>
                <a:schemeClr val="tx1"/>
              </a:solidFill>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09168" y="6314643"/>
            <a:ext cx="130175" cy="23939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400">
                <a:solidFill>
                  <a:srgbClr val="FFFFFF"/>
                </a:solidFill>
                <a:latin typeface="Franklin Gothic Medium"/>
                <a:cs typeface="Franklin Gothic Medium"/>
              </a:rPr>
              <a:t>7</a:t>
            </a:r>
            <a:endParaRPr sz="1400">
              <a:latin typeface="Franklin Gothic Medium"/>
              <a:cs typeface="Franklin Gothic Medium"/>
            </a:endParaRPr>
          </a:p>
        </p:txBody>
      </p:sp>
      <p:sp>
        <p:nvSpPr>
          <p:cNvPr id="5" name="object 5"/>
          <p:cNvSpPr txBox="1"/>
          <p:nvPr/>
        </p:nvSpPr>
        <p:spPr>
          <a:xfrm>
            <a:off x="383540" y="479806"/>
            <a:ext cx="8303895" cy="2693670"/>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7020" indent="-274320">
              <a:lnSpc>
                <a:spcPct val="100000"/>
              </a:lnSpc>
              <a:spcBef>
                <a:spcPts val="105"/>
              </a:spcBef>
              <a:buClr>
                <a:srgbClr val="D24717"/>
              </a:buClr>
              <a:buSzPct val="85000"/>
              <a:buFont typeface="Segoe UI Symbol"/>
              <a:buChar char="⚫"/>
              <a:tabLst>
                <a:tab pos="286385" algn="l"/>
                <a:tab pos="287020" algn="l"/>
              </a:tabLst>
            </a:pPr>
            <a:r>
              <a:rPr sz="2000" spc="5">
                <a:latin typeface="Times New Roman"/>
                <a:cs typeface="Times New Roman"/>
              </a:rPr>
              <a:t>Due</a:t>
            </a:r>
            <a:r>
              <a:rPr sz="2000" spc="-10">
                <a:latin typeface="Times New Roman"/>
                <a:cs typeface="Times New Roman"/>
              </a:rPr>
              <a:t> </a:t>
            </a:r>
            <a:r>
              <a:rPr sz="2000" spc="-5">
                <a:latin typeface="Times New Roman"/>
                <a:cs typeface="Times New Roman"/>
              </a:rPr>
              <a:t>to </a:t>
            </a:r>
            <a:r>
              <a:rPr sz="2000">
                <a:latin typeface="Times New Roman"/>
                <a:cs typeface="Times New Roman"/>
              </a:rPr>
              <a:t>curved</a:t>
            </a:r>
            <a:r>
              <a:rPr sz="2000" spc="-30">
                <a:latin typeface="Times New Roman"/>
                <a:cs typeface="Times New Roman"/>
              </a:rPr>
              <a:t> </a:t>
            </a:r>
            <a:r>
              <a:rPr sz="2000">
                <a:latin typeface="Times New Roman"/>
                <a:cs typeface="Times New Roman"/>
              </a:rPr>
              <a:t>nature</a:t>
            </a:r>
            <a:r>
              <a:rPr sz="2000" spc="-20">
                <a:latin typeface="Times New Roman"/>
                <a:cs typeface="Times New Roman"/>
              </a:rPr>
              <a:t> </a:t>
            </a:r>
            <a:r>
              <a:rPr sz="2000">
                <a:latin typeface="Times New Roman"/>
                <a:cs typeface="Times New Roman"/>
              </a:rPr>
              <a:t>of</a:t>
            </a:r>
            <a:r>
              <a:rPr sz="2000" spc="-20">
                <a:latin typeface="Times New Roman"/>
                <a:cs typeface="Times New Roman"/>
              </a:rPr>
              <a:t> </a:t>
            </a:r>
            <a:r>
              <a:rPr sz="2000">
                <a:latin typeface="Times New Roman"/>
                <a:cs typeface="Times New Roman"/>
              </a:rPr>
              <a:t>arches,</a:t>
            </a:r>
            <a:r>
              <a:rPr sz="2000" spc="-25">
                <a:latin typeface="Times New Roman"/>
                <a:cs typeface="Times New Roman"/>
              </a:rPr>
              <a:t> </a:t>
            </a:r>
            <a:r>
              <a:rPr sz="2000">
                <a:latin typeface="Times New Roman"/>
                <a:cs typeface="Times New Roman"/>
              </a:rPr>
              <a:t>they</a:t>
            </a:r>
            <a:r>
              <a:rPr sz="2000" spc="-15">
                <a:latin typeface="Times New Roman"/>
                <a:cs typeface="Times New Roman"/>
              </a:rPr>
              <a:t> </a:t>
            </a:r>
            <a:r>
              <a:rPr sz="2000">
                <a:latin typeface="Times New Roman"/>
                <a:cs typeface="Times New Roman"/>
              </a:rPr>
              <a:t>give rise</a:t>
            </a:r>
            <a:r>
              <a:rPr sz="2000" spc="-25">
                <a:latin typeface="Times New Roman"/>
                <a:cs typeface="Times New Roman"/>
              </a:rPr>
              <a:t> </a:t>
            </a:r>
            <a:r>
              <a:rPr sz="2000" spc="-5">
                <a:latin typeface="Times New Roman"/>
                <a:cs typeface="Times New Roman"/>
              </a:rPr>
              <a:t>to </a:t>
            </a:r>
            <a:r>
              <a:rPr sz="2000">
                <a:latin typeface="Times New Roman"/>
                <a:cs typeface="Times New Roman"/>
              </a:rPr>
              <a:t>horizontal</a:t>
            </a:r>
            <a:r>
              <a:rPr sz="2000" spc="-40">
                <a:latin typeface="Times New Roman"/>
                <a:cs typeface="Times New Roman"/>
              </a:rPr>
              <a:t> </a:t>
            </a:r>
            <a:r>
              <a:rPr sz="2000">
                <a:latin typeface="Times New Roman"/>
                <a:cs typeface="Times New Roman"/>
              </a:rPr>
              <a:t>forces.</a:t>
            </a:r>
          </a:p>
          <a:p>
            <a:pPr marL="287020" indent="-274320">
              <a:lnSpc>
                <a:spcPct val="100000"/>
              </a:lnSpc>
              <a:spcBef>
                <a:spcPts val="1560"/>
              </a:spcBef>
              <a:buClr>
                <a:srgbClr val="D24717"/>
              </a:buClr>
              <a:buSzPct val="85000"/>
              <a:buFont typeface="Segoe UI Symbol"/>
              <a:buChar char="⚫"/>
              <a:tabLst>
                <a:tab pos="286385" algn="l"/>
                <a:tab pos="287020" algn="l"/>
              </a:tabLst>
            </a:pPr>
            <a:r>
              <a:rPr sz="2000">
                <a:latin typeface="Times New Roman"/>
                <a:cs typeface="Times New Roman"/>
              </a:rPr>
              <a:t>Abutments</a:t>
            </a:r>
            <a:r>
              <a:rPr sz="2000" spc="-25">
                <a:latin typeface="Times New Roman"/>
                <a:cs typeface="Times New Roman"/>
              </a:rPr>
              <a:t> </a:t>
            </a:r>
            <a:r>
              <a:rPr sz="2000">
                <a:latin typeface="Times New Roman"/>
                <a:cs typeface="Times New Roman"/>
              </a:rPr>
              <a:t>are</a:t>
            </a:r>
            <a:r>
              <a:rPr sz="2000" spc="-15">
                <a:latin typeface="Times New Roman"/>
                <a:cs typeface="Times New Roman"/>
              </a:rPr>
              <a:t> </a:t>
            </a:r>
            <a:r>
              <a:rPr sz="2000">
                <a:latin typeface="Times New Roman"/>
                <a:cs typeface="Times New Roman"/>
              </a:rPr>
              <a:t>designed</a:t>
            </a:r>
            <a:r>
              <a:rPr sz="2000" spc="-35">
                <a:latin typeface="Times New Roman"/>
                <a:cs typeface="Times New Roman"/>
              </a:rPr>
              <a:t> </a:t>
            </a:r>
            <a:r>
              <a:rPr sz="2000">
                <a:latin typeface="Times New Roman"/>
                <a:cs typeface="Times New Roman"/>
              </a:rPr>
              <a:t>for</a:t>
            </a:r>
            <a:r>
              <a:rPr sz="2000" spc="-30">
                <a:latin typeface="Times New Roman"/>
                <a:cs typeface="Times New Roman"/>
              </a:rPr>
              <a:t> </a:t>
            </a:r>
            <a:r>
              <a:rPr sz="2000">
                <a:latin typeface="Times New Roman"/>
                <a:cs typeface="Times New Roman"/>
              </a:rPr>
              <a:t>horizontal</a:t>
            </a:r>
            <a:r>
              <a:rPr sz="2000" spc="-45">
                <a:latin typeface="Times New Roman"/>
                <a:cs typeface="Times New Roman"/>
              </a:rPr>
              <a:t> </a:t>
            </a:r>
            <a:r>
              <a:rPr sz="2000">
                <a:latin typeface="Times New Roman"/>
                <a:cs typeface="Times New Roman"/>
              </a:rPr>
              <a:t>forces</a:t>
            </a:r>
            <a:r>
              <a:rPr sz="2000" spc="-35">
                <a:latin typeface="Times New Roman"/>
                <a:cs typeface="Times New Roman"/>
              </a:rPr>
              <a:t> </a:t>
            </a:r>
            <a:r>
              <a:rPr sz="2000">
                <a:latin typeface="Times New Roman"/>
                <a:cs typeface="Times New Roman"/>
              </a:rPr>
              <a:t>also.</a:t>
            </a:r>
          </a:p>
          <a:p>
            <a:pPr marL="286385" marR="6350" indent="-274320">
              <a:lnSpc>
                <a:spcPct val="140000"/>
              </a:lnSpc>
              <a:spcBef>
                <a:spcPts val="595"/>
              </a:spcBef>
              <a:buClr>
                <a:srgbClr val="D24717"/>
              </a:buClr>
              <a:buSzPct val="85000"/>
              <a:buFont typeface="Segoe UI Symbol"/>
              <a:buChar char="⚫"/>
              <a:tabLst>
                <a:tab pos="286385" algn="l"/>
                <a:tab pos="287020" algn="l"/>
              </a:tabLst>
            </a:pPr>
            <a:r>
              <a:rPr sz="2000" spc="5">
                <a:latin typeface="Times New Roman"/>
                <a:cs typeface="Times New Roman"/>
              </a:rPr>
              <a:t>Any</a:t>
            </a:r>
            <a:r>
              <a:rPr sz="2000" spc="65">
                <a:latin typeface="Times New Roman"/>
                <a:cs typeface="Times New Roman"/>
              </a:rPr>
              <a:t> </a:t>
            </a:r>
            <a:r>
              <a:rPr sz="2000" spc="-5">
                <a:latin typeface="Times New Roman"/>
                <a:cs typeface="Times New Roman"/>
              </a:rPr>
              <a:t>section</a:t>
            </a:r>
            <a:r>
              <a:rPr sz="2000" spc="75">
                <a:latin typeface="Times New Roman"/>
                <a:cs typeface="Times New Roman"/>
              </a:rPr>
              <a:t> </a:t>
            </a:r>
            <a:r>
              <a:rPr sz="2000" spc="-10">
                <a:latin typeface="Times New Roman"/>
                <a:cs typeface="Times New Roman"/>
              </a:rPr>
              <a:t>in</a:t>
            </a:r>
            <a:r>
              <a:rPr sz="2000" spc="60">
                <a:latin typeface="Times New Roman"/>
                <a:cs typeface="Times New Roman"/>
              </a:rPr>
              <a:t> </a:t>
            </a:r>
            <a:r>
              <a:rPr sz="2000">
                <a:latin typeface="Times New Roman"/>
                <a:cs typeface="Times New Roman"/>
              </a:rPr>
              <a:t>the</a:t>
            </a:r>
            <a:r>
              <a:rPr sz="2000" spc="55">
                <a:latin typeface="Times New Roman"/>
                <a:cs typeface="Times New Roman"/>
              </a:rPr>
              <a:t> </a:t>
            </a:r>
            <a:r>
              <a:rPr sz="2000" spc="-5">
                <a:latin typeface="Times New Roman"/>
                <a:cs typeface="Times New Roman"/>
              </a:rPr>
              <a:t>arch</a:t>
            </a:r>
            <a:r>
              <a:rPr sz="2000" spc="75">
                <a:latin typeface="Times New Roman"/>
                <a:cs typeface="Times New Roman"/>
              </a:rPr>
              <a:t> </a:t>
            </a:r>
            <a:r>
              <a:rPr sz="2000" spc="-10">
                <a:latin typeface="Times New Roman"/>
                <a:cs typeface="Times New Roman"/>
              </a:rPr>
              <a:t>is</a:t>
            </a:r>
            <a:r>
              <a:rPr sz="2000" spc="55">
                <a:latin typeface="Times New Roman"/>
                <a:cs typeface="Times New Roman"/>
              </a:rPr>
              <a:t> </a:t>
            </a:r>
            <a:r>
              <a:rPr sz="2000" spc="-5">
                <a:latin typeface="Times New Roman"/>
                <a:cs typeface="Times New Roman"/>
              </a:rPr>
              <a:t>subjected</a:t>
            </a:r>
            <a:r>
              <a:rPr sz="2000" spc="65">
                <a:latin typeface="Times New Roman"/>
                <a:cs typeface="Times New Roman"/>
              </a:rPr>
              <a:t> </a:t>
            </a:r>
            <a:r>
              <a:rPr sz="2000" spc="-5">
                <a:latin typeface="Times New Roman"/>
                <a:cs typeface="Times New Roman"/>
              </a:rPr>
              <a:t>to</a:t>
            </a:r>
            <a:r>
              <a:rPr sz="2000" spc="60">
                <a:latin typeface="Times New Roman"/>
                <a:cs typeface="Times New Roman"/>
              </a:rPr>
              <a:t> </a:t>
            </a:r>
            <a:r>
              <a:rPr sz="2000" spc="-5">
                <a:latin typeface="Times New Roman"/>
                <a:cs typeface="Times New Roman"/>
              </a:rPr>
              <a:t>normal</a:t>
            </a:r>
            <a:r>
              <a:rPr sz="2000" spc="60">
                <a:latin typeface="Times New Roman"/>
                <a:cs typeface="Times New Roman"/>
              </a:rPr>
              <a:t> </a:t>
            </a:r>
            <a:r>
              <a:rPr sz="2000" spc="-5">
                <a:latin typeface="Times New Roman"/>
                <a:cs typeface="Times New Roman"/>
              </a:rPr>
              <a:t>thrust,</a:t>
            </a:r>
            <a:r>
              <a:rPr sz="2000" spc="65">
                <a:latin typeface="Times New Roman"/>
                <a:cs typeface="Times New Roman"/>
              </a:rPr>
              <a:t> </a:t>
            </a:r>
            <a:r>
              <a:rPr sz="2000" spc="-5">
                <a:latin typeface="Times New Roman"/>
                <a:cs typeface="Times New Roman"/>
              </a:rPr>
              <a:t>radial</a:t>
            </a:r>
            <a:r>
              <a:rPr sz="2000" spc="50">
                <a:latin typeface="Times New Roman"/>
                <a:cs typeface="Times New Roman"/>
              </a:rPr>
              <a:t> </a:t>
            </a:r>
            <a:r>
              <a:rPr sz="2000" spc="-5">
                <a:latin typeface="Times New Roman"/>
                <a:cs typeface="Times New Roman"/>
              </a:rPr>
              <a:t>shear</a:t>
            </a:r>
            <a:r>
              <a:rPr sz="2000" spc="60">
                <a:latin typeface="Times New Roman"/>
                <a:cs typeface="Times New Roman"/>
              </a:rPr>
              <a:t> </a:t>
            </a:r>
            <a:r>
              <a:rPr sz="2000" spc="-5">
                <a:latin typeface="Times New Roman"/>
                <a:cs typeface="Times New Roman"/>
              </a:rPr>
              <a:t>and</a:t>
            </a:r>
            <a:r>
              <a:rPr sz="2000" spc="60">
                <a:latin typeface="Times New Roman"/>
                <a:cs typeface="Times New Roman"/>
              </a:rPr>
              <a:t> </a:t>
            </a:r>
            <a:r>
              <a:rPr sz="2000" spc="-5">
                <a:latin typeface="Times New Roman"/>
                <a:cs typeface="Times New Roman"/>
              </a:rPr>
              <a:t>bending </a:t>
            </a:r>
            <a:r>
              <a:rPr sz="2000" spc="-484">
                <a:latin typeface="Times New Roman"/>
                <a:cs typeface="Times New Roman"/>
              </a:rPr>
              <a:t> </a:t>
            </a:r>
            <a:r>
              <a:rPr sz="2000" spc="-5">
                <a:latin typeface="Times New Roman"/>
                <a:cs typeface="Times New Roman"/>
              </a:rPr>
              <a:t>moment.</a:t>
            </a:r>
            <a:endParaRPr sz="2000">
              <a:latin typeface="Times New Roman"/>
              <a:cs typeface="Times New Roman"/>
            </a:endParaRPr>
          </a:p>
          <a:p>
            <a:pPr marL="286385" marR="5080" indent="-274320">
              <a:lnSpc>
                <a:spcPct val="140000"/>
              </a:lnSpc>
              <a:spcBef>
                <a:spcPts val="605"/>
              </a:spcBef>
              <a:buClr>
                <a:srgbClr val="D24717"/>
              </a:buClr>
              <a:buSzPct val="85000"/>
              <a:buFont typeface="Segoe UI Symbol"/>
              <a:buChar char="⚫"/>
              <a:tabLst>
                <a:tab pos="286385" algn="l"/>
                <a:tab pos="287020" algn="l"/>
              </a:tabLst>
            </a:pPr>
            <a:r>
              <a:rPr sz="2000">
                <a:latin typeface="Times New Roman"/>
                <a:cs typeface="Times New Roman"/>
              </a:rPr>
              <a:t>Loads</a:t>
            </a:r>
            <a:r>
              <a:rPr sz="2000" spc="434">
                <a:latin typeface="Times New Roman"/>
                <a:cs typeface="Times New Roman"/>
              </a:rPr>
              <a:t> </a:t>
            </a:r>
            <a:r>
              <a:rPr sz="2000" spc="-10">
                <a:latin typeface="Times New Roman"/>
                <a:cs typeface="Times New Roman"/>
              </a:rPr>
              <a:t>in</a:t>
            </a:r>
            <a:r>
              <a:rPr sz="2000" spc="434">
                <a:latin typeface="Times New Roman"/>
                <a:cs typeface="Times New Roman"/>
              </a:rPr>
              <a:t> </a:t>
            </a:r>
            <a:r>
              <a:rPr sz="2000" spc="-5">
                <a:latin typeface="Times New Roman"/>
                <a:cs typeface="Times New Roman"/>
              </a:rPr>
              <a:t>the</a:t>
            </a:r>
            <a:r>
              <a:rPr sz="2000" spc="420">
                <a:latin typeface="Times New Roman"/>
                <a:cs typeface="Times New Roman"/>
              </a:rPr>
              <a:t> </a:t>
            </a:r>
            <a:r>
              <a:rPr sz="2000">
                <a:latin typeface="Times New Roman"/>
                <a:cs typeface="Times New Roman"/>
              </a:rPr>
              <a:t>arches</a:t>
            </a:r>
            <a:r>
              <a:rPr sz="2000" spc="434">
                <a:latin typeface="Times New Roman"/>
                <a:cs typeface="Times New Roman"/>
              </a:rPr>
              <a:t> </a:t>
            </a:r>
            <a:r>
              <a:rPr sz="2000" spc="-5">
                <a:latin typeface="Times New Roman"/>
                <a:cs typeface="Times New Roman"/>
              </a:rPr>
              <a:t>partly</a:t>
            </a:r>
            <a:r>
              <a:rPr sz="2000" spc="415">
                <a:latin typeface="Times New Roman"/>
                <a:cs typeface="Times New Roman"/>
              </a:rPr>
              <a:t> </a:t>
            </a:r>
            <a:r>
              <a:rPr sz="2000" spc="-5">
                <a:latin typeface="Times New Roman"/>
                <a:cs typeface="Times New Roman"/>
              </a:rPr>
              <a:t>transferred</a:t>
            </a:r>
            <a:r>
              <a:rPr sz="2000" spc="434">
                <a:latin typeface="Times New Roman"/>
                <a:cs typeface="Times New Roman"/>
              </a:rPr>
              <a:t> </a:t>
            </a:r>
            <a:r>
              <a:rPr sz="2000">
                <a:latin typeface="Times New Roman"/>
                <a:cs typeface="Times New Roman"/>
              </a:rPr>
              <a:t>by</a:t>
            </a:r>
            <a:r>
              <a:rPr sz="2000" spc="420">
                <a:latin typeface="Times New Roman"/>
                <a:cs typeface="Times New Roman"/>
              </a:rPr>
              <a:t> </a:t>
            </a:r>
            <a:r>
              <a:rPr sz="2000">
                <a:latin typeface="Times New Roman"/>
                <a:cs typeface="Times New Roman"/>
              </a:rPr>
              <a:t>axial</a:t>
            </a:r>
            <a:r>
              <a:rPr sz="2000" spc="415">
                <a:latin typeface="Times New Roman"/>
                <a:cs typeface="Times New Roman"/>
              </a:rPr>
              <a:t> </a:t>
            </a:r>
            <a:r>
              <a:rPr sz="2000" spc="-5">
                <a:latin typeface="Times New Roman"/>
                <a:cs typeface="Times New Roman"/>
              </a:rPr>
              <a:t>compression</a:t>
            </a:r>
            <a:r>
              <a:rPr sz="2000" spc="445">
                <a:latin typeface="Times New Roman"/>
                <a:cs typeface="Times New Roman"/>
              </a:rPr>
              <a:t> </a:t>
            </a:r>
            <a:r>
              <a:rPr sz="2000" spc="-5">
                <a:latin typeface="Times New Roman"/>
                <a:cs typeface="Times New Roman"/>
              </a:rPr>
              <a:t>and</a:t>
            </a:r>
            <a:r>
              <a:rPr sz="2000" spc="425">
                <a:latin typeface="Times New Roman"/>
                <a:cs typeface="Times New Roman"/>
              </a:rPr>
              <a:t> </a:t>
            </a:r>
            <a:r>
              <a:rPr sz="2000" spc="-5">
                <a:latin typeface="Times New Roman"/>
                <a:cs typeface="Times New Roman"/>
              </a:rPr>
              <a:t>partly</a:t>
            </a:r>
            <a:r>
              <a:rPr sz="2000" spc="430">
                <a:latin typeface="Times New Roman"/>
                <a:cs typeface="Times New Roman"/>
              </a:rPr>
              <a:t> </a:t>
            </a:r>
            <a:r>
              <a:rPr sz="2000" spc="5">
                <a:latin typeface="Times New Roman"/>
                <a:cs typeface="Times New Roman"/>
              </a:rPr>
              <a:t>by </a:t>
            </a:r>
            <a:r>
              <a:rPr sz="2000" spc="-484">
                <a:latin typeface="Times New Roman"/>
                <a:cs typeface="Times New Roman"/>
              </a:rPr>
              <a:t> </a:t>
            </a:r>
            <a:r>
              <a:rPr sz="2000">
                <a:latin typeface="Times New Roman"/>
                <a:cs typeface="Times New Roman"/>
              </a:rPr>
              <a:t>flexure.</a:t>
            </a:r>
          </a:p>
        </p:txBody>
      </p:sp>
      <p:pic>
        <p:nvPicPr>
          <p:cNvPr id="6" name="object 6"/>
          <p:cNvPicPr/>
          <p:nvPr/>
        </p:nvPicPr>
        <p:blipFill>
          <a:blip r:embed="rId2"/>
          <a:stretch>
            <a:fillRect/>
          </a:stretch>
        </p:blipFill>
        <p:spPr>
          <a:xfrm>
            <a:off x="2819400" y="3200343"/>
            <a:ext cx="4054329" cy="2819456"/>
          </a:xfrm>
          <a:prstGeom prst="rect">
            <a:avLst/>
          </a:prstGeom>
        </p:spPr>
      </p:pic>
      <p:sp>
        <p:nvSpPr>
          <p:cNvPr id="7" name="object 7"/>
          <p:cNvSpPr txBox="1"/>
          <p:nvPr/>
        </p:nvSpPr>
        <p:spPr>
          <a:xfrm>
            <a:off x="2746375" y="6232042"/>
            <a:ext cx="4491355" cy="33083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2000" b="1" spc="-5">
                <a:latin typeface="Times New Roman"/>
                <a:cs typeface="Times New Roman"/>
              </a:rPr>
              <a:t>Figure</a:t>
            </a:r>
            <a:r>
              <a:rPr sz="2000" b="1" spc="-20">
                <a:latin typeface="Times New Roman"/>
                <a:cs typeface="Times New Roman"/>
              </a:rPr>
              <a:t> </a:t>
            </a:r>
            <a:r>
              <a:rPr sz="2000" b="1">
                <a:latin typeface="Times New Roman"/>
                <a:cs typeface="Times New Roman"/>
              </a:rPr>
              <a:t>5:</a:t>
            </a:r>
            <a:r>
              <a:rPr sz="2000" b="1" spc="-15">
                <a:latin typeface="Times New Roman"/>
                <a:cs typeface="Times New Roman"/>
              </a:rPr>
              <a:t> </a:t>
            </a:r>
            <a:r>
              <a:rPr sz="2000">
                <a:latin typeface="Times New Roman"/>
                <a:cs typeface="Times New Roman"/>
              </a:rPr>
              <a:t>Arch</a:t>
            </a:r>
            <a:r>
              <a:rPr sz="2000" spc="-20">
                <a:latin typeface="Times New Roman"/>
                <a:cs typeface="Times New Roman"/>
              </a:rPr>
              <a:t> </a:t>
            </a:r>
            <a:r>
              <a:rPr sz="2000">
                <a:latin typeface="Times New Roman"/>
                <a:cs typeface="Times New Roman"/>
              </a:rPr>
              <a:t>with</a:t>
            </a:r>
            <a:r>
              <a:rPr sz="2000" spc="-25">
                <a:latin typeface="Times New Roman"/>
                <a:cs typeface="Times New Roman"/>
              </a:rPr>
              <a:t> </a:t>
            </a:r>
            <a:r>
              <a:rPr sz="2000">
                <a:latin typeface="Times New Roman"/>
                <a:cs typeface="Times New Roman"/>
              </a:rPr>
              <a:t>section</a:t>
            </a:r>
            <a:r>
              <a:rPr sz="2000" spc="-25">
                <a:latin typeface="Times New Roman"/>
                <a:cs typeface="Times New Roman"/>
              </a:rPr>
              <a:t> </a:t>
            </a:r>
            <a:r>
              <a:rPr sz="2000">
                <a:latin typeface="Times New Roman"/>
                <a:cs typeface="Times New Roman"/>
              </a:rPr>
              <a:t>showing</a:t>
            </a:r>
            <a:r>
              <a:rPr sz="2000" spc="-45">
                <a:latin typeface="Times New Roman"/>
                <a:cs typeface="Times New Roman"/>
              </a:rPr>
              <a:t> </a:t>
            </a:r>
            <a:r>
              <a:rPr sz="2000">
                <a:latin typeface="Times New Roman"/>
                <a:cs typeface="Times New Roman"/>
              </a:rPr>
              <a:t>forces</a:t>
            </a:r>
          </a:p>
        </p:txBody>
      </p:sp>
      <p:sp>
        <p:nvSpPr>
          <p:cNvPr id="2" name="Slide Number Placeholder 1">
            <a:extLst>
              <a:ext uri="{FF2B5EF4-FFF2-40B4-BE49-F238E27FC236}">
                <a16:creationId xmlns:a16="http://schemas.microsoft.com/office/drawing/2014/main" id="{5F5F7D0C-6FFC-2274-0915-50E2BF0B573C}"/>
              </a:ext>
            </a:extLst>
          </p:cNvPr>
          <p:cNvSpPr>
            <a:spLocks noGrp="1"/>
          </p:cNvSpPr>
          <p:nvPr>
            <p:ph type="sldNum" sz="quarter" idx="7"/>
          </p:nvPr>
        </p:nvSpPr>
        <p:spPr/>
        <p:txBody>
          <a:bodyPr/>
          <a:lstStyle/>
          <a:p>
            <a:pPr marL="38100">
              <a:lnSpc>
                <a:spcPts val="1664"/>
              </a:lnSpc>
            </a:pPr>
            <a:fld id="{81D60167-4931-47E6-BA6A-407CBD079E47}" type="slidenum">
              <a:rPr lang="en-US" smtClean="0"/>
              <a:t>34</a:t>
            </a:fld>
            <a:endParaRPr lang="en-US"/>
          </a:p>
        </p:txBody>
      </p:sp>
      <p:sp>
        <p:nvSpPr>
          <p:cNvPr id="3" name="Slide Number Placeholder 1">
            <a:extLst>
              <a:ext uri="{FF2B5EF4-FFF2-40B4-BE49-F238E27FC236}">
                <a16:creationId xmlns:a16="http://schemas.microsoft.com/office/drawing/2014/main" id="{03B91499-D911-EA0F-844B-29271FBFC0AB}"/>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34</a:t>
            </a:fld>
            <a:endParaRPr lang="en-US" dirty="0">
              <a:solidFill>
                <a:schemeClr val="tx1"/>
              </a:solidFill>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218948"/>
            <a:ext cx="2419985" cy="452120"/>
          </a:xfrm>
          <a:prstGeom prst="rect">
            <a:avLst/>
          </a:prstGeom>
        </p:spPr>
        <p:txBody>
          <a:bodyPr vert="horz" wrap="square" lIns="0" tIns="12065" rIns="0" bIns="0" rtlCol="0">
            <a:spAutoFit/>
          </a:bodyPr>
          <a:lstStyle/>
          <a:p>
            <a:pPr marL="12700">
              <a:lnSpc>
                <a:spcPct val="100000"/>
              </a:lnSpc>
              <a:spcBef>
                <a:spcPts val="95"/>
              </a:spcBef>
            </a:pPr>
            <a:r>
              <a:rPr spc="-215"/>
              <a:t>T</a:t>
            </a:r>
            <a:r>
              <a:rPr spc="-5"/>
              <a:t>y</a:t>
            </a:r>
            <a:r>
              <a:t>p</a:t>
            </a:r>
            <a:r>
              <a:rPr spc="-5"/>
              <a:t>es of</a:t>
            </a:r>
            <a:r>
              <a:rPr spc="-155"/>
              <a:t> </a:t>
            </a:r>
            <a:r>
              <a:rPr spc="-5"/>
              <a:t>A</a:t>
            </a:r>
            <a:r>
              <a:rPr spc="-65"/>
              <a:t>r</a:t>
            </a:r>
            <a:r>
              <a:rPr spc="-5"/>
              <a:t>ches</a:t>
            </a:r>
          </a:p>
        </p:txBody>
      </p:sp>
      <p:sp>
        <p:nvSpPr>
          <p:cNvPr id="3" name="object 3"/>
          <p:cNvSpPr txBox="1"/>
          <p:nvPr/>
        </p:nvSpPr>
        <p:spPr>
          <a:xfrm>
            <a:off x="612140" y="1112265"/>
            <a:ext cx="8302625" cy="4486275"/>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2000" dirty="0">
                <a:latin typeface="Times New Roman"/>
                <a:cs typeface="Times New Roman"/>
              </a:rPr>
              <a:t>There</a:t>
            </a:r>
            <a:r>
              <a:rPr sz="2000" spc="-25" dirty="0">
                <a:latin typeface="Times New Roman"/>
                <a:cs typeface="Times New Roman"/>
              </a:rPr>
              <a:t> </a:t>
            </a:r>
            <a:r>
              <a:rPr sz="2000" dirty="0">
                <a:latin typeface="Times New Roman"/>
                <a:cs typeface="Times New Roman"/>
              </a:rPr>
              <a:t>are</a:t>
            </a:r>
            <a:r>
              <a:rPr sz="2000" spc="-5" dirty="0">
                <a:latin typeface="Times New Roman"/>
                <a:cs typeface="Times New Roman"/>
              </a:rPr>
              <a:t> mainly</a:t>
            </a:r>
            <a:r>
              <a:rPr sz="2000" spc="5" dirty="0">
                <a:latin typeface="Times New Roman"/>
                <a:cs typeface="Times New Roman"/>
              </a:rPr>
              <a:t> </a:t>
            </a:r>
            <a:r>
              <a:rPr sz="2000" dirty="0">
                <a:latin typeface="Times New Roman"/>
                <a:cs typeface="Times New Roman"/>
              </a:rPr>
              <a:t>three</a:t>
            </a:r>
            <a:r>
              <a:rPr sz="2000" spc="-20" dirty="0">
                <a:latin typeface="Times New Roman"/>
                <a:cs typeface="Times New Roman"/>
              </a:rPr>
              <a:t> </a:t>
            </a:r>
            <a:r>
              <a:rPr sz="2000" spc="-5" dirty="0">
                <a:latin typeface="Times New Roman"/>
                <a:cs typeface="Times New Roman"/>
              </a:rPr>
              <a:t>types</a:t>
            </a:r>
            <a:r>
              <a:rPr sz="2000" spc="5" dirty="0">
                <a:latin typeface="Times New Roman"/>
                <a:cs typeface="Times New Roman"/>
              </a:rPr>
              <a:t> </a:t>
            </a:r>
            <a:r>
              <a:rPr sz="2000" dirty="0">
                <a:latin typeface="Times New Roman"/>
                <a:cs typeface="Times New Roman"/>
              </a:rPr>
              <a:t>of</a:t>
            </a:r>
            <a:r>
              <a:rPr sz="2000" spc="-10" dirty="0">
                <a:latin typeface="Times New Roman"/>
                <a:cs typeface="Times New Roman"/>
              </a:rPr>
              <a:t> </a:t>
            </a:r>
            <a:r>
              <a:rPr sz="2000" dirty="0">
                <a:latin typeface="Times New Roman"/>
                <a:cs typeface="Times New Roman"/>
              </a:rPr>
              <a:t>arches</a:t>
            </a:r>
            <a:r>
              <a:rPr sz="2000" spc="-25" dirty="0">
                <a:latin typeface="Times New Roman"/>
                <a:cs typeface="Times New Roman"/>
              </a:rPr>
              <a:t> </a:t>
            </a:r>
            <a:r>
              <a:rPr sz="2000" dirty="0">
                <a:latin typeface="Times New Roman"/>
                <a:cs typeface="Times New Roman"/>
              </a:rPr>
              <a:t>that</a:t>
            </a:r>
            <a:r>
              <a:rPr sz="2000" spc="-20" dirty="0">
                <a:latin typeface="Times New Roman"/>
                <a:cs typeface="Times New Roman"/>
              </a:rPr>
              <a:t> </a:t>
            </a:r>
            <a:r>
              <a:rPr sz="2000" dirty="0">
                <a:latin typeface="Times New Roman"/>
                <a:cs typeface="Times New Roman"/>
              </a:rPr>
              <a:t>are</a:t>
            </a:r>
            <a:r>
              <a:rPr sz="2000" spc="-5" dirty="0">
                <a:latin typeface="Times New Roman"/>
                <a:cs typeface="Times New Roman"/>
              </a:rPr>
              <a:t> commonly</a:t>
            </a:r>
            <a:r>
              <a:rPr sz="2000" spc="-10" dirty="0">
                <a:latin typeface="Times New Roman"/>
                <a:cs typeface="Times New Roman"/>
              </a:rPr>
              <a:t> </a:t>
            </a:r>
            <a:r>
              <a:rPr sz="2000" dirty="0">
                <a:latin typeface="Times New Roman"/>
                <a:cs typeface="Times New Roman"/>
              </a:rPr>
              <a:t>used</a:t>
            </a:r>
            <a:r>
              <a:rPr sz="2000" spc="-10" dirty="0">
                <a:latin typeface="Times New Roman"/>
                <a:cs typeface="Times New Roman"/>
              </a:rPr>
              <a:t> </a:t>
            </a:r>
            <a:r>
              <a:rPr sz="2000" dirty="0">
                <a:latin typeface="Times New Roman"/>
                <a:cs typeface="Times New Roman"/>
              </a:rPr>
              <a:t>in</a:t>
            </a:r>
            <a:r>
              <a:rPr sz="2000" spc="-5" dirty="0">
                <a:latin typeface="Times New Roman"/>
                <a:cs typeface="Times New Roman"/>
              </a:rPr>
              <a:t> practice:</a:t>
            </a:r>
            <a:endParaRPr sz="2000" dirty="0">
              <a:latin typeface="Times New Roman"/>
              <a:cs typeface="Times New Roman"/>
            </a:endParaRPr>
          </a:p>
          <a:p>
            <a:pPr marL="287020" indent="-274320">
              <a:lnSpc>
                <a:spcPct val="100000"/>
              </a:lnSpc>
              <a:spcBef>
                <a:spcPts val="1800"/>
              </a:spcBef>
              <a:buClr>
                <a:srgbClr val="D24717"/>
              </a:buClr>
              <a:buSzPct val="85000"/>
              <a:buFont typeface="Segoe UI Symbol"/>
              <a:buChar char="⚫"/>
              <a:tabLst>
                <a:tab pos="286385" algn="l"/>
                <a:tab pos="287020" algn="l"/>
              </a:tabLst>
            </a:pPr>
            <a:r>
              <a:rPr sz="2000" dirty="0">
                <a:solidFill>
                  <a:srgbClr val="FF0000"/>
                </a:solidFill>
                <a:latin typeface="Times New Roman"/>
                <a:cs typeface="Times New Roman"/>
              </a:rPr>
              <a:t>Three</a:t>
            </a:r>
            <a:r>
              <a:rPr sz="2000" spc="-45" dirty="0">
                <a:solidFill>
                  <a:srgbClr val="FF0000"/>
                </a:solidFill>
                <a:latin typeface="Times New Roman"/>
                <a:cs typeface="Times New Roman"/>
              </a:rPr>
              <a:t> </a:t>
            </a:r>
            <a:r>
              <a:rPr sz="2000" dirty="0">
                <a:solidFill>
                  <a:srgbClr val="FF0000"/>
                </a:solidFill>
                <a:latin typeface="Times New Roman"/>
                <a:cs typeface="Times New Roman"/>
              </a:rPr>
              <a:t>hinged</a:t>
            </a:r>
            <a:r>
              <a:rPr sz="2000" spc="-45" dirty="0">
                <a:solidFill>
                  <a:srgbClr val="FF0000"/>
                </a:solidFill>
                <a:latin typeface="Times New Roman"/>
                <a:cs typeface="Times New Roman"/>
              </a:rPr>
              <a:t> </a:t>
            </a:r>
            <a:r>
              <a:rPr sz="2000" dirty="0">
                <a:solidFill>
                  <a:srgbClr val="FF0000"/>
                </a:solidFill>
                <a:latin typeface="Times New Roman"/>
                <a:cs typeface="Times New Roman"/>
              </a:rPr>
              <a:t>arch,</a:t>
            </a:r>
            <a:endParaRPr sz="2000" dirty="0">
              <a:latin typeface="Times New Roman"/>
              <a:cs typeface="Times New Roman"/>
            </a:endParaRPr>
          </a:p>
          <a:p>
            <a:pPr marL="287020" indent="-274320">
              <a:lnSpc>
                <a:spcPct val="100000"/>
              </a:lnSpc>
              <a:spcBef>
                <a:spcPts val="1800"/>
              </a:spcBef>
              <a:buClr>
                <a:srgbClr val="D24717"/>
              </a:buClr>
              <a:buSzPct val="85000"/>
              <a:buFont typeface="Segoe UI Symbol"/>
              <a:buChar char="⚫"/>
              <a:tabLst>
                <a:tab pos="286385" algn="l"/>
                <a:tab pos="287020" algn="l"/>
              </a:tabLst>
            </a:pPr>
            <a:r>
              <a:rPr sz="2000" spc="-15" dirty="0">
                <a:solidFill>
                  <a:srgbClr val="FF0000"/>
                </a:solidFill>
                <a:latin typeface="Times New Roman"/>
                <a:cs typeface="Times New Roman"/>
              </a:rPr>
              <a:t>Two-hinged</a:t>
            </a:r>
            <a:r>
              <a:rPr sz="2000" spc="-65" dirty="0">
                <a:solidFill>
                  <a:srgbClr val="FF0000"/>
                </a:solidFill>
                <a:latin typeface="Times New Roman"/>
                <a:cs typeface="Times New Roman"/>
              </a:rPr>
              <a:t> </a:t>
            </a:r>
            <a:r>
              <a:rPr sz="2000" dirty="0">
                <a:solidFill>
                  <a:srgbClr val="FF0000"/>
                </a:solidFill>
                <a:latin typeface="Times New Roman"/>
                <a:cs typeface="Times New Roman"/>
              </a:rPr>
              <a:t>arch</a:t>
            </a:r>
            <a:endParaRPr sz="2000" dirty="0">
              <a:latin typeface="Times New Roman"/>
              <a:cs typeface="Times New Roman"/>
            </a:endParaRPr>
          </a:p>
          <a:p>
            <a:pPr marL="287020" indent="-274320">
              <a:lnSpc>
                <a:spcPct val="100000"/>
              </a:lnSpc>
              <a:spcBef>
                <a:spcPts val="1800"/>
              </a:spcBef>
              <a:buClr>
                <a:srgbClr val="D24717"/>
              </a:buClr>
              <a:buSzPct val="85000"/>
              <a:buFont typeface="Segoe UI Symbol"/>
              <a:buChar char="⚫"/>
              <a:tabLst>
                <a:tab pos="286385" algn="l"/>
                <a:tab pos="287020" algn="l"/>
              </a:tabLst>
            </a:pPr>
            <a:r>
              <a:rPr sz="2000" dirty="0">
                <a:solidFill>
                  <a:srgbClr val="FF0000"/>
                </a:solidFill>
                <a:latin typeface="Times New Roman"/>
                <a:cs typeface="Times New Roman"/>
              </a:rPr>
              <a:t>Fixed-fixed</a:t>
            </a:r>
            <a:r>
              <a:rPr sz="2000" spc="-50" dirty="0">
                <a:solidFill>
                  <a:srgbClr val="FF0000"/>
                </a:solidFill>
                <a:latin typeface="Times New Roman"/>
                <a:cs typeface="Times New Roman"/>
              </a:rPr>
              <a:t> </a:t>
            </a:r>
            <a:r>
              <a:rPr sz="2000" dirty="0">
                <a:solidFill>
                  <a:srgbClr val="FF0000"/>
                </a:solidFill>
                <a:latin typeface="Times New Roman"/>
                <a:cs typeface="Times New Roman"/>
              </a:rPr>
              <a:t>arch</a:t>
            </a:r>
            <a:r>
              <a:rPr sz="2000" spc="-25" dirty="0">
                <a:solidFill>
                  <a:srgbClr val="FF0000"/>
                </a:solidFill>
                <a:latin typeface="Times New Roman"/>
                <a:cs typeface="Times New Roman"/>
              </a:rPr>
              <a:t> </a:t>
            </a:r>
            <a:r>
              <a:rPr sz="2000" dirty="0">
                <a:solidFill>
                  <a:srgbClr val="FF0000"/>
                </a:solidFill>
                <a:latin typeface="Times New Roman"/>
                <a:cs typeface="Times New Roman"/>
              </a:rPr>
              <a:t>or</a:t>
            </a:r>
            <a:r>
              <a:rPr sz="2000" spc="-20" dirty="0">
                <a:solidFill>
                  <a:srgbClr val="FF0000"/>
                </a:solidFill>
                <a:latin typeface="Times New Roman"/>
                <a:cs typeface="Times New Roman"/>
              </a:rPr>
              <a:t> </a:t>
            </a:r>
            <a:r>
              <a:rPr sz="2000" dirty="0" err="1">
                <a:solidFill>
                  <a:srgbClr val="FF0000"/>
                </a:solidFill>
                <a:latin typeface="Times New Roman"/>
                <a:cs typeface="Times New Roman"/>
              </a:rPr>
              <a:t>Hingeless</a:t>
            </a:r>
            <a:r>
              <a:rPr sz="2000" spc="-45" dirty="0">
                <a:solidFill>
                  <a:srgbClr val="FF0000"/>
                </a:solidFill>
                <a:latin typeface="Times New Roman"/>
                <a:cs typeface="Times New Roman"/>
              </a:rPr>
              <a:t> </a:t>
            </a:r>
            <a:r>
              <a:rPr sz="2000" dirty="0">
                <a:solidFill>
                  <a:srgbClr val="FF0000"/>
                </a:solidFill>
                <a:latin typeface="Times New Roman"/>
                <a:cs typeface="Times New Roman"/>
              </a:rPr>
              <a:t>arch</a:t>
            </a:r>
            <a:endParaRPr sz="2000" dirty="0">
              <a:latin typeface="Times New Roman"/>
              <a:cs typeface="Times New Roman"/>
            </a:endParaRPr>
          </a:p>
          <a:p>
            <a:pPr>
              <a:lnSpc>
                <a:spcPct val="100000"/>
              </a:lnSpc>
              <a:buClr>
                <a:srgbClr val="D24717"/>
              </a:buClr>
              <a:buFont typeface="Segoe UI Symbol"/>
              <a:buChar char="⚫"/>
            </a:pPr>
            <a:endParaRPr sz="2200" dirty="0">
              <a:latin typeface="Times New Roman"/>
              <a:cs typeface="Times New Roman"/>
            </a:endParaRPr>
          </a:p>
          <a:p>
            <a:pPr>
              <a:lnSpc>
                <a:spcPct val="100000"/>
              </a:lnSpc>
              <a:spcBef>
                <a:spcPts val="30"/>
              </a:spcBef>
              <a:buClr>
                <a:srgbClr val="D24717"/>
              </a:buClr>
              <a:buFont typeface="Segoe UI Symbol"/>
              <a:buChar char="⚫"/>
            </a:pPr>
            <a:endParaRPr sz="1700" dirty="0">
              <a:latin typeface="Times New Roman"/>
              <a:cs typeface="Times New Roman"/>
            </a:endParaRPr>
          </a:p>
          <a:p>
            <a:pPr marL="287020" indent="-274320">
              <a:lnSpc>
                <a:spcPct val="100000"/>
              </a:lnSpc>
              <a:buClr>
                <a:srgbClr val="D24717"/>
              </a:buClr>
              <a:buSzPct val="85000"/>
              <a:buFont typeface="Segoe UI Symbol"/>
              <a:buChar char="⚫"/>
              <a:tabLst>
                <a:tab pos="286385" algn="l"/>
                <a:tab pos="287020" algn="l"/>
              </a:tabLst>
            </a:pPr>
            <a:r>
              <a:rPr sz="2000" spc="-5" dirty="0">
                <a:latin typeface="Times New Roman"/>
                <a:cs typeface="Times New Roman"/>
              </a:rPr>
              <a:t>Three-hinged</a:t>
            </a:r>
            <a:r>
              <a:rPr sz="2000" spc="35" dirty="0">
                <a:latin typeface="Times New Roman"/>
                <a:cs typeface="Times New Roman"/>
              </a:rPr>
              <a:t> </a:t>
            </a:r>
            <a:r>
              <a:rPr sz="2000" spc="-5" dirty="0">
                <a:latin typeface="Times New Roman"/>
                <a:cs typeface="Times New Roman"/>
              </a:rPr>
              <a:t>arch</a:t>
            </a:r>
            <a:r>
              <a:rPr sz="2000" spc="35" dirty="0">
                <a:latin typeface="Times New Roman"/>
                <a:cs typeface="Times New Roman"/>
              </a:rPr>
              <a:t> </a:t>
            </a:r>
            <a:r>
              <a:rPr sz="2000" spc="-5" dirty="0">
                <a:latin typeface="Times New Roman"/>
                <a:cs typeface="Times New Roman"/>
              </a:rPr>
              <a:t>is</a:t>
            </a:r>
            <a:r>
              <a:rPr sz="2000" spc="35" dirty="0">
                <a:latin typeface="Times New Roman"/>
                <a:cs typeface="Times New Roman"/>
              </a:rPr>
              <a:t> </a:t>
            </a:r>
            <a:r>
              <a:rPr sz="2000" spc="-5" dirty="0">
                <a:latin typeface="Times New Roman"/>
                <a:cs typeface="Times New Roman"/>
              </a:rPr>
              <a:t>statically</a:t>
            </a:r>
            <a:r>
              <a:rPr sz="2000" spc="5" dirty="0">
                <a:latin typeface="Times New Roman"/>
                <a:cs typeface="Times New Roman"/>
              </a:rPr>
              <a:t> </a:t>
            </a:r>
            <a:r>
              <a:rPr sz="2000" spc="-5" dirty="0">
                <a:latin typeface="Times New Roman"/>
                <a:cs typeface="Times New Roman"/>
              </a:rPr>
              <a:t>determinate</a:t>
            </a:r>
            <a:r>
              <a:rPr sz="2000" spc="35" dirty="0">
                <a:latin typeface="Times New Roman"/>
                <a:cs typeface="Times New Roman"/>
              </a:rPr>
              <a:t> </a:t>
            </a:r>
            <a:r>
              <a:rPr sz="2000" spc="-5" dirty="0">
                <a:latin typeface="Times New Roman"/>
                <a:cs typeface="Times New Roman"/>
              </a:rPr>
              <a:t>structure</a:t>
            </a:r>
            <a:r>
              <a:rPr sz="2000" spc="30" dirty="0">
                <a:latin typeface="Times New Roman"/>
                <a:cs typeface="Times New Roman"/>
              </a:rPr>
              <a:t> </a:t>
            </a:r>
            <a:r>
              <a:rPr sz="2000" spc="-5" dirty="0">
                <a:latin typeface="Times New Roman"/>
                <a:cs typeface="Times New Roman"/>
              </a:rPr>
              <a:t>and</a:t>
            </a:r>
            <a:r>
              <a:rPr sz="2000" spc="30" dirty="0">
                <a:latin typeface="Times New Roman"/>
                <a:cs typeface="Times New Roman"/>
              </a:rPr>
              <a:t> </a:t>
            </a:r>
            <a:r>
              <a:rPr sz="2000" spc="-5" dirty="0">
                <a:latin typeface="Times New Roman"/>
                <a:cs typeface="Times New Roman"/>
              </a:rPr>
              <a:t>its</a:t>
            </a:r>
            <a:r>
              <a:rPr sz="2000" spc="25" dirty="0">
                <a:latin typeface="Times New Roman"/>
                <a:cs typeface="Times New Roman"/>
              </a:rPr>
              <a:t> </a:t>
            </a:r>
            <a:r>
              <a:rPr sz="2000" spc="-5" dirty="0">
                <a:latin typeface="Times New Roman"/>
                <a:cs typeface="Times New Roman"/>
              </a:rPr>
              <a:t>reactions</a:t>
            </a:r>
            <a:r>
              <a:rPr sz="2000" spc="35" dirty="0">
                <a:latin typeface="Times New Roman"/>
                <a:cs typeface="Times New Roman"/>
              </a:rPr>
              <a:t> </a:t>
            </a:r>
            <a:r>
              <a:rPr sz="2000" dirty="0">
                <a:latin typeface="Times New Roman"/>
                <a:cs typeface="Times New Roman"/>
              </a:rPr>
              <a:t>/</a:t>
            </a:r>
            <a:r>
              <a:rPr sz="2000" spc="30" dirty="0">
                <a:latin typeface="Times New Roman"/>
                <a:cs typeface="Times New Roman"/>
              </a:rPr>
              <a:t> </a:t>
            </a:r>
            <a:r>
              <a:rPr sz="2000" spc="-5" dirty="0">
                <a:latin typeface="Times New Roman"/>
                <a:cs typeface="Times New Roman"/>
              </a:rPr>
              <a:t>internal</a:t>
            </a:r>
            <a:endParaRPr sz="2000" dirty="0">
              <a:latin typeface="Times New Roman"/>
              <a:cs typeface="Times New Roman"/>
            </a:endParaRPr>
          </a:p>
          <a:p>
            <a:pPr marL="286385">
              <a:lnSpc>
                <a:spcPct val="100000"/>
              </a:lnSpc>
            </a:pPr>
            <a:r>
              <a:rPr sz="2000" dirty="0">
                <a:latin typeface="Times New Roman"/>
                <a:cs typeface="Times New Roman"/>
              </a:rPr>
              <a:t>forces</a:t>
            </a:r>
            <a:r>
              <a:rPr sz="2000" spc="-30" dirty="0">
                <a:latin typeface="Times New Roman"/>
                <a:cs typeface="Times New Roman"/>
              </a:rPr>
              <a:t> </a:t>
            </a:r>
            <a:r>
              <a:rPr sz="2000" dirty="0">
                <a:latin typeface="Times New Roman"/>
                <a:cs typeface="Times New Roman"/>
              </a:rPr>
              <a:t>are</a:t>
            </a:r>
            <a:r>
              <a:rPr sz="2000" spc="-5" dirty="0">
                <a:latin typeface="Times New Roman"/>
                <a:cs typeface="Times New Roman"/>
              </a:rPr>
              <a:t> </a:t>
            </a:r>
            <a:r>
              <a:rPr sz="2000" dirty="0">
                <a:latin typeface="Times New Roman"/>
                <a:cs typeface="Times New Roman"/>
              </a:rPr>
              <a:t>evaluated</a:t>
            </a:r>
            <a:r>
              <a:rPr sz="2000" spc="-30" dirty="0">
                <a:latin typeface="Times New Roman"/>
                <a:cs typeface="Times New Roman"/>
              </a:rPr>
              <a:t> </a:t>
            </a:r>
            <a:r>
              <a:rPr sz="2000" dirty="0">
                <a:latin typeface="Times New Roman"/>
                <a:cs typeface="Times New Roman"/>
              </a:rPr>
              <a:t>by</a:t>
            </a:r>
            <a:r>
              <a:rPr sz="2000" spc="-10" dirty="0">
                <a:latin typeface="Times New Roman"/>
                <a:cs typeface="Times New Roman"/>
              </a:rPr>
              <a:t> </a:t>
            </a:r>
            <a:r>
              <a:rPr sz="2000" spc="-5" dirty="0">
                <a:latin typeface="Times New Roman"/>
                <a:cs typeface="Times New Roman"/>
              </a:rPr>
              <a:t>static </a:t>
            </a:r>
            <a:r>
              <a:rPr sz="2000" dirty="0">
                <a:latin typeface="Times New Roman"/>
                <a:cs typeface="Times New Roman"/>
              </a:rPr>
              <a:t>equations</a:t>
            </a:r>
            <a:r>
              <a:rPr sz="2000" spc="-40" dirty="0">
                <a:latin typeface="Times New Roman"/>
                <a:cs typeface="Times New Roman"/>
              </a:rPr>
              <a:t> </a:t>
            </a:r>
            <a:r>
              <a:rPr sz="2000" dirty="0">
                <a:latin typeface="Times New Roman"/>
                <a:cs typeface="Times New Roman"/>
              </a:rPr>
              <a:t>of</a:t>
            </a:r>
            <a:r>
              <a:rPr sz="2000" spc="-15" dirty="0">
                <a:latin typeface="Times New Roman"/>
                <a:cs typeface="Times New Roman"/>
              </a:rPr>
              <a:t> </a:t>
            </a:r>
            <a:r>
              <a:rPr sz="2000" spc="-5" dirty="0">
                <a:latin typeface="Times New Roman"/>
                <a:cs typeface="Times New Roman"/>
              </a:rPr>
              <a:t>equilibrium.</a:t>
            </a:r>
            <a:endParaRPr sz="2000" dirty="0">
              <a:latin typeface="Times New Roman"/>
              <a:cs typeface="Times New Roman"/>
            </a:endParaRPr>
          </a:p>
          <a:p>
            <a:pPr>
              <a:lnSpc>
                <a:spcPct val="100000"/>
              </a:lnSpc>
              <a:spcBef>
                <a:spcPts val="35"/>
              </a:spcBef>
            </a:pPr>
            <a:endParaRPr sz="3100" dirty="0">
              <a:latin typeface="Times New Roman"/>
              <a:cs typeface="Times New Roman"/>
            </a:endParaRPr>
          </a:p>
          <a:p>
            <a:pPr marL="286385" marR="5080" indent="-274320" algn="just">
              <a:lnSpc>
                <a:spcPct val="100000"/>
              </a:lnSpc>
              <a:buClr>
                <a:srgbClr val="D24717"/>
              </a:buClr>
              <a:buSzPct val="85000"/>
              <a:buFont typeface="Segoe UI Symbol"/>
              <a:buChar char="⚫"/>
              <a:tabLst>
                <a:tab pos="287020" algn="l"/>
              </a:tabLst>
            </a:pPr>
            <a:r>
              <a:rPr sz="2000" spc="-15" dirty="0">
                <a:latin typeface="Times New Roman"/>
                <a:cs typeface="Times New Roman"/>
              </a:rPr>
              <a:t>Two-hinged </a:t>
            </a:r>
            <a:r>
              <a:rPr sz="2000" spc="-5" dirty="0">
                <a:latin typeface="Times New Roman"/>
                <a:cs typeface="Times New Roman"/>
              </a:rPr>
              <a:t>arch and fixed-fixed arch are statically indeterminate structures. </a:t>
            </a:r>
            <a:r>
              <a:rPr sz="2000" dirty="0">
                <a:latin typeface="Times New Roman"/>
                <a:cs typeface="Times New Roman"/>
              </a:rPr>
              <a:t> The </a:t>
            </a:r>
            <a:r>
              <a:rPr sz="2000" spc="-5" dirty="0">
                <a:latin typeface="Times New Roman"/>
                <a:cs typeface="Times New Roman"/>
              </a:rPr>
              <a:t>indeterminate reactions </a:t>
            </a:r>
            <a:r>
              <a:rPr sz="2000" dirty="0">
                <a:latin typeface="Times New Roman"/>
                <a:cs typeface="Times New Roman"/>
              </a:rPr>
              <a:t>are </a:t>
            </a:r>
            <a:r>
              <a:rPr sz="2000" spc="-5" dirty="0">
                <a:latin typeface="Times New Roman"/>
                <a:cs typeface="Times New Roman"/>
              </a:rPr>
              <a:t>determined </a:t>
            </a:r>
            <a:r>
              <a:rPr sz="2000" dirty="0">
                <a:latin typeface="Times New Roman"/>
                <a:cs typeface="Times New Roman"/>
              </a:rPr>
              <a:t>by the </a:t>
            </a:r>
            <a:r>
              <a:rPr sz="2000" spc="-5" dirty="0">
                <a:latin typeface="Times New Roman"/>
                <a:cs typeface="Times New Roman"/>
              </a:rPr>
              <a:t>method </a:t>
            </a:r>
            <a:r>
              <a:rPr sz="2000" dirty="0">
                <a:latin typeface="Times New Roman"/>
                <a:cs typeface="Times New Roman"/>
              </a:rPr>
              <a:t>of </a:t>
            </a:r>
            <a:r>
              <a:rPr sz="2000" spc="-5" dirty="0">
                <a:latin typeface="Times New Roman"/>
                <a:cs typeface="Times New Roman"/>
              </a:rPr>
              <a:t>least </a:t>
            </a:r>
            <a:r>
              <a:rPr sz="2000" dirty="0">
                <a:latin typeface="Times New Roman"/>
                <a:cs typeface="Times New Roman"/>
              </a:rPr>
              <a:t>work or by </a:t>
            </a:r>
            <a:r>
              <a:rPr sz="2000" spc="5" dirty="0">
                <a:latin typeface="Times New Roman"/>
                <a:cs typeface="Times New Roman"/>
              </a:rPr>
              <a:t> </a:t>
            </a:r>
            <a:r>
              <a:rPr sz="2000" dirty="0">
                <a:latin typeface="Times New Roman"/>
                <a:cs typeface="Times New Roman"/>
              </a:rPr>
              <a:t>the</a:t>
            </a:r>
            <a:r>
              <a:rPr sz="2000" spc="-15" dirty="0">
                <a:latin typeface="Times New Roman"/>
                <a:cs typeface="Times New Roman"/>
              </a:rPr>
              <a:t> </a:t>
            </a:r>
            <a:r>
              <a:rPr sz="2000" dirty="0">
                <a:latin typeface="Times New Roman"/>
                <a:cs typeface="Times New Roman"/>
              </a:rPr>
              <a:t>flexibility</a:t>
            </a:r>
            <a:r>
              <a:rPr sz="2000" spc="-45" dirty="0">
                <a:latin typeface="Times New Roman"/>
                <a:cs typeface="Times New Roman"/>
              </a:rPr>
              <a:t> </a:t>
            </a:r>
            <a:r>
              <a:rPr sz="2000" spc="-5" dirty="0">
                <a:latin typeface="Times New Roman"/>
                <a:cs typeface="Times New Roman"/>
              </a:rPr>
              <a:t>matrix</a:t>
            </a:r>
            <a:r>
              <a:rPr sz="2000" dirty="0">
                <a:latin typeface="Times New Roman"/>
                <a:cs typeface="Times New Roman"/>
              </a:rPr>
              <a:t> </a:t>
            </a:r>
            <a:r>
              <a:rPr sz="2000" spc="-5" dirty="0">
                <a:latin typeface="Times New Roman"/>
                <a:cs typeface="Times New Roman"/>
              </a:rPr>
              <a:t>method.</a:t>
            </a:r>
            <a:endParaRPr sz="2000" dirty="0">
              <a:latin typeface="Times New Roman"/>
              <a:cs typeface="Times New Roman"/>
            </a:endParaRPr>
          </a:p>
        </p:txBody>
      </p:sp>
      <p:sp>
        <p:nvSpPr>
          <p:cNvPr id="6" name="object 6"/>
          <p:cNvSpPr txBox="1"/>
          <p:nvPr/>
        </p:nvSpPr>
        <p:spPr>
          <a:xfrm>
            <a:off x="309168" y="6314643"/>
            <a:ext cx="130175" cy="23939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400">
                <a:solidFill>
                  <a:srgbClr val="FFFFFF"/>
                </a:solidFill>
                <a:latin typeface="Franklin Gothic Medium"/>
                <a:cs typeface="Franklin Gothic Medium"/>
              </a:rPr>
              <a:t>8</a:t>
            </a:r>
            <a:endParaRPr sz="1400">
              <a:latin typeface="Franklin Gothic Medium"/>
              <a:cs typeface="Franklin Gothic Medium"/>
            </a:endParaRPr>
          </a:p>
        </p:txBody>
      </p:sp>
      <p:sp>
        <p:nvSpPr>
          <p:cNvPr id="4" name="Slide Number Placeholder 3">
            <a:extLst>
              <a:ext uri="{FF2B5EF4-FFF2-40B4-BE49-F238E27FC236}">
                <a16:creationId xmlns:a16="http://schemas.microsoft.com/office/drawing/2014/main" id="{EE6BE695-1DFF-5CE4-07F5-51657A973F8A}"/>
              </a:ext>
            </a:extLst>
          </p:cNvPr>
          <p:cNvSpPr>
            <a:spLocks noGrp="1"/>
          </p:cNvSpPr>
          <p:nvPr>
            <p:ph type="sldNum" sz="quarter" idx="7"/>
          </p:nvPr>
        </p:nvSpPr>
        <p:spPr/>
        <p:txBody>
          <a:bodyPr/>
          <a:lstStyle/>
          <a:p>
            <a:pPr marL="38100">
              <a:lnSpc>
                <a:spcPts val="1664"/>
              </a:lnSpc>
            </a:pPr>
            <a:fld id="{81D60167-4931-47E6-BA6A-407CBD079E47}" type="slidenum">
              <a:rPr lang="en-US" smtClean="0"/>
              <a:t>35</a:t>
            </a:fld>
            <a:endParaRPr lang="en-US"/>
          </a:p>
        </p:txBody>
      </p:sp>
      <p:sp>
        <p:nvSpPr>
          <p:cNvPr id="5" name="Slide Number Placeholder 1">
            <a:extLst>
              <a:ext uri="{FF2B5EF4-FFF2-40B4-BE49-F238E27FC236}">
                <a16:creationId xmlns:a16="http://schemas.microsoft.com/office/drawing/2014/main" id="{BBA1160E-8C67-6BC6-78C2-373A6F219989}"/>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35</a:t>
            </a:fld>
            <a:endParaRPr lang="en-US" dirty="0">
              <a:solidFill>
                <a:schemeClr val="tx1"/>
              </a:solidFill>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a:biLevel thresh="75000"/>
          </a:blip>
          <a:stretch>
            <a:fillRect/>
          </a:stretch>
        </p:blipFill>
        <p:spPr>
          <a:xfrm>
            <a:off x="515366" y="296082"/>
            <a:ext cx="3916360" cy="2967384"/>
          </a:xfrm>
          <a:prstGeom prst="rect">
            <a:avLst/>
          </a:prstGeom>
        </p:spPr>
      </p:pic>
      <p:grpSp>
        <p:nvGrpSpPr>
          <p:cNvPr id="3" name="object 3"/>
          <p:cNvGrpSpPr/>
          <p:nvPr/>
        </p:nvGrpSpPr>
        <p:grpSpPr>
          <a:xfrm>
            <a:off x="2392933" y="438608"/>
            <a:ext cx="6107430" cy="5695950"/>
            <a:chOff x="2392933" y="438608"/>
            <a:chExt cx="6107430" cy="5695950"/>
          </a:xfrm>
        </p:grpSpPr>
        <p:pic>
          <p:nvPicPr>
            <p:cNvPr id="4" name="object 4"/>
            <p:cNvPicPr/>
            <p:nvPr/>
          </p:nvPicPr>
          <p:blipFill>
            <a:blip r:embed="rId3">
              <a:biLevel thresh="75000"/>
            </a:blip>
            <a:stretch>
              <a:fillRect/>
            </a:stretch>
          </p:blipFill>
          <p:spPr>
            <a:xfrm>
              <a:off x="4537329" y="438608"/>
              <a:ext cx="3962566" cy="2972429"/>
            </a:xfrm>
            <a:prstGeom prst="rect">
              <a:avLst/>
            </a:prstGeom>
          </p:spPr>
        </p:pic>
        <p:pic>
          <p:nvPicPr>
            <p:cNvPr id="5" name="object 5"/>
            <p:cNvPicPr/>
            <p:nvPr/>
          </p:nvPicPr>
          <p:blipFill>
            <a:blip r:embed="rId4">
              <a:biLevel thresh="75000"/>
            </a:blip>
            <a:stretch>
              <a:fillRect/>
            </a:stretch>
          </p:blipFill>
          <p:spPr>
            <a:xfrm>
              <a:off x="2392933" y="3352794"/>
              <a:ext cx="4191176" cy="2781305"/>
            </a:xfrm>
            <a:prstGeom prst="rect">
              <a:avLst/>
            </a:prstGeom>
          </p:spPr>
        </p:pic>
      </p:grpSp>
      <p:sp>
        <p:nvSpPr>
          <p:cNvPr id="6" name="object 6"/>
          <p:cNvSpPr txBox="1"/>
          <p:nvPr/>
        </p:nvSpPr>
        <p:spPr>
          <a:xfrm>
            <a:off x="1145844" y="3378834"/>
            <a:ext cx="2108835" cy="2997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800" b="1">
                <a:latin typeface="Times New Roman"/>
                <a:cs typeface="Times New Roman"/>
              </a:rPr>
              <a:t>a)</a:t>
            </a:r>
            <a:r>
              <a:rPr sz="1800" b="1" spc="-30">
                <a:latin typeface="Times New Roman"/>
                <a:cs typeface="Times New Roman"/>
              </a:rPr>
              <a:t> </a:t>
            </a:r>
            <a:r>
              <a:rPr sz="1800">
                <a:latin typeface="Times New Roman"/>
                <a:cs typeface="Times New Roman"/>
              </a:rPr>
              <a:t>Three</a:t>
            </a:r>
            <a:r>
              <a:rPr sz="1800" spc="-20">
                <a:latin typeface="Times New Roman"/>
                <a:cs typeface="Times New Roman"/>
              </a:rPr>
              <a:t> </a:t>
            </a:r>
            <a:r>
              <a:rPr sz="1800">
                <a:latin typeface="Times New Roman"/>
                <a:cs typeface="Times New Roman"/>
              </a:rPr>
              <a:t>–</a:t>
            </a:r>
            <a:r>
              <a:rPr sz="1800" spc="-30">
                <a:latin typeface="Times New Roman"/>
                <a:cs typeface="Times New Roman"/>
              </a:rPr>
              <a:t> </a:t>
            </a:r>
            <a:r>
              <a:rPr sz="1800">
                <a:latin typeface="Times New Roman"/>
                <a:cs typeface="Times New Roman"/>
              </a:rPr>
              <a:t>hinged</a:t>
            </a:r>
            <a:r>
              <a:rPr sz="1800" spc="-30">
                <a:latin typeface="Times New Roman"/>
                <a:cs typeface="Times New Roman"/>
              </a:rPr>
              <a:t> </a:t>
            </a:r>
            <a:r>
              <a:rPr sz="1800">
                <a:latin typeface="Times New Roman"/>
                <a:cs typeface="Times New Roman"/>
              </a:rPr>
              <a:t>arch</a:t>
            </a:r>
          </a:p>
        </p:txBody>
      </p:sp>
      <p:sp>
        <p:nvSpPr>
          <p:cNvPr id="7" name="object 7"/>
          <p:cNvSpPr txBox="1"/>
          <p:nvPr/>
        </p:nvSpPr>
        <p:spPr>
          <a:xfrm>
            <a:off x="5489828" y="3378834"/>
            <a:ext cx="1953260" cy="2997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800" b="1" spc="-5">
                <a:latin typeface="Times New Roman"/>
                <a:cs typeface="Times New Roman"/>
              </a:rPr>
              <a:t>b)</a:t>
            </a:r>
            <a:r>
              <a:rPr sz="1800" b="1" spc="-20">
                <a:latin typeface="Times New Roman"/>
                <a:cs typeface="Times New Roman"/>
              </a:rPr>
              <a:t> </a:t>
            </a:r>
            <a:r>
              <a:rPr sz="1800" spc="-45">
                <a:latin typeface="Times New Roman"/>
                <a:cs typeface="Times New Roman"/>
              </a:rPr>
              <a:t>Two</a:t>
            </a:r>
            <a:r>
              <a:rPr sz="1800" spc="-30">
                <a:latin typeface="Times New Roman"/>
                <a:cs typeface="Times New Roman"/>
              </a:rPr>
              <a:t> </a:t>
            </a:r>
            <a:r>
              <a:rPr sz="1800">
                <a:latin typeface="Times New Roman"/>
                <a:cs typeface="Times New Roman"/>
              </a:rPr>
              <a:t>-</a:t>
            </a:r>
            <a:r>
              <a:rPr sz="1800" spc="-25">
                <a:latin typeface="Times New Roman"/>
                <a:cs typeface="Times New Roman"/>
              </a:rPr>
              <a:t> </a:t>
            </a:r>
            <a:r>
              <a:rPr sz="1800">
                <a:latin typeface="Times New Roman"/>
                <a:cs typeface="Times New Roman"/>
              </a:rPr>
              <a:t>hinged</a:t>
            </a:r>
            <a:r>
              <a:rPr sz="1800" spc="-25">
                <a:latin typeface="Times New Roman"/>
                <a:cs typeface="Times New Roman"/>
              </a:rPr>
              <a:t> </a:t>
            </a:r>
            <a:r>
              <a:rPr sz="1800">
                <a:latin typeface="Times New Roman"/>
                <a:cs typeface="Times New Roman"/>
              </a:rPr>
              <a:t>arch</a:t>
            </a:r>
          </a:p>
        </p:txBody>
      </p:sp>
      <p:sp>
        <p:nvSpPr>
          <p:cNvPr id="8" name="object 8"/>
          <p:cNvSpPr txBox="1"/>
          <p:nvPr/>
        </p:nvSpPr>
        <p:spPr>
          <a:xfrm>
            <a:off x="6630161" y="5208270"/>
            <a:ext cx="1981835" cy="2997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800" b="1">
                <a:latin typeface="Times New Roman"/>
                <a:cs typeface="Times New Roman"/>
              </a:rPr>
              <a:t>c)</a:t>
            </a:r>
            <a:r>
              <a:rPr sz="1800" b="1" spc="-30">
                <a:latin typeface="Times New Roman"/>
                <a:cs typeface="Times New Roman"/>
              </a:rPr>
              <a:t> </a:t>
            </a:r>
            <a:r>
              <a:rPr sz="1800">
                <a:latin typeface="Times New Roman"/>
                <a:cs typeface="Times New Roman"/>
              </a:rPr>
              <a:t>Fixed</a:t>
            </a:r>
            <a:r>
              <a:rPr sz="1800" spc="-25">
                <a:latin typeface="Times New Roman"/>
                <a:cs typeface="Times New Roman"/>
              </a:rPr>
              <a:t> </a:t>
            </a:r>
            <a:r>
              <a:rPr sz="1800">
                <a:latin typeface="Times New Roman"/>
                <a:cs typeface="Times New Roman"/>
              </a:rPr>
              <a:t>–</a:t>
            </a:r>
            <a:r>
              <a:rPr sz="1800" spc="-20">
                <a:latin typeface="Times New Roman"/>
                <a:cs typeface="Times New Roman"/>
              </a:rPr>
              <a:t> </a:t>
            </a:r>
            <a:r>
              <a:rPr sz="1800">
                <a:latin typeface="Times New Roman"/>
                <a:cs typeface="Times New Roman"/>
              </a:rPr>
              <a:t>Fixed</a:t>
            </a:r>
            <a:r>
              <a:rPr sz="1800" spc="-20">
                <a:latin typeface="Times New Roman"/>
                <a:cs typeface="Times New Roman"/>
              </a:rPr>
              <a:t> </a:t>
            </a:r>
            <a:r>
              <a:rPr sz="1800">
                <a:latin typeface="Times New Roman"/>
                <a:cs typeface="Times New Roman"/>
              </a:rPr>
              <a:t>arch</a:t>
            </a:r>
          </a:p>
        </p:txBody>
      </p:sp>
      <p:sp>
        <p:nvSpPr>
          <p:cNvPr id="9" name="object 9"/>
          <p:cNvSpPr txBox="1"/>
          <p:nvPr/>
        </p:nvSpPr>
        <p:spPr>
          <a:xfrm>
            <a:off x="3279775" y="6169558"/>
            <a:ext cx="2669540" cy="33083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2000" b="1" spc="-5">
                <a:latin typeface="Times New Roman"/>
                <a:cs typeface="Times New Roman"/>
              </a:rPr>
              <a:t>Figure</a:t>
            </a:r>
            <a:r>
              <a:rPr sz="2000" b="1" spc="-25">
                <a:latin typeface="Times New Roman"/>
                <a:cs typeface="Times New Roman"/>
              </a:rPr>
              <a:t> </a:t>
            </a:r>
            <a:r>
              <a:rPr sz="2000" b="1">
                <a:latin typeface="Times New Roman"/>
                <a:cs typeface="Times New Roman"/>
              </a:rPr>
              <a:t>6:</a:t>
            </a:r>
            <a:r>
              <a:rPr sz="2000" b="1" spc="-25">
                <a:latin typeface="Times New Roman"/>
                <a:cs typeface="Times New Roman"/>
              </a:rPr>
              <a:t> </a:t>
            </a:r>
            <a:r>
              <a:rPr sz="2000" spc="-30">
                <a:latin typeface="Times New Roman"/>
                <a:cs typeface="Times New Roman"/>
              </a:rPr>
              <a:t>Types</a:t>
            </a:r>
            <a:r>
              <a:rPr sz="2000" spc="-25">
                <a:latin typeface="Times New Roman"/>
                <a:cs typeface="Times New Roman"/>
              </a:rPr>
              <a:t> </a:t>
            </a:r>
            <a:r>
              <a:rPr sz="2000">
                <a:latin typeface="Times New Roman"/>
                <a:cs typeface="Times New Roman"/>
              </a:rPr>
              <a:t>of</a:t>
            </a:r>
            <a:r>
              <a:rPr sz="2000" spc="-30">
                <a:latin typeface="Times New Roman"/>
                <a:cs typeface="Times New Roman"/>
              </a:rPr>
              <a:t> </a:t>
            </a:r>
            <a:r>
              <a:rPr sz="2000">
                <a:latin typeface="Times New Roman"/>
                <a:cs typeface="Times New Roman"/>
              </a:rPr>
              <a:t>arches</a:t>
            </a:r>
          </a:p>
        </p:txBody>
      </p:sp>
      <p:sp>
        <p:nvSpPr>
          <p:cNvPr id="12" name="object 12"/>
          <p:cNvSpPr txBox="1"/>
          <p:nvPr/>
        </p:nvSpPr>
        <p:spPr>
          <a:xfrm>
            <a:off x="309168" y="6314643"/>
            <a:ext cx="130175" cy="23939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400">
                <a:solidFill>
                  <a:srgbClr val="FFFFFF"/>
                </a:solidFill>
                <a:latin typeface="Franklin Gothic Medium"/>
                <a:cs typeface="Franklin Gothic Medium"/>
              </a:rPr>
              <a:t>9</a:t>
            </a:r>
            <a:endParaRPr sz="1400">
              <a:latin typeface="Franklin Gothic Medium"/>
              <a:cs typeface="Franklin Gothic Medium"/>
            </a:endParaRPr>
          </a:p>
        </p:txBody>
      </p:sp>
      <p:sp>
        <p:nvSpPr>
          <p:cNvPr id="10" name="Slide Number Placeholder 9">
            <a:extLst>
              <a:ext uri="{FF2B5EF4-FFF2-40B4-BE49-F238E27FC236}">
                <a16:creationId xmlns:a16="http://schemas.microsoft.com/office/drawing/2014/main" id="{062718F7-700C-B797-EFE4-2BDF525ABDF6}"/>
              </a:ext>
            </a:extLst>
          </p:cNvPr>
          <p:cNvSpPr>
            <a:spLocks noGrp="1"/>
          </p:cNvSpPr>
          <p:nvPr>
            <p:ph type="sldNum" sz="quarter" idx="7"/>
          </p:nvPr>
        </p:nvSpPr>
        <p:spPr/>
        <p:txBody>
          <a:bodyPr/>
          <a:lstStyle/>
          <a:p>
            <a:pPr marL="38100">
              <a:lnSpc>
                <a:spcPts val="1664"/>
              </a:lnSpc>
            </a:pPr>
            <a:fld id="{81D60167-4931-47E6-BA6A-407CBD079E47}" type="slidenum">
              <a:rPr lang="en-US" smtClean="0"/>
              <a:t>36</a:t>
            </a:fld>
            <a:endParaRPr lang="en-US"/>
          </a:p>
        </p:txBody>
      </p:sp>
      <p:sp>
        <p:nvSpPr>
          <p:cNvPr id="11" name="Slide Number Placeholder 1">
            <a:extLst>
              <a:ext uri="{FF2B5EF4-FFF2-40B4-BE49-F238E27FC236}">
                <a16:creationId xmlns:a16="http://schemas.microsoft.com/office/drawing/2014/main" id="{3B38116E-26CE-255B-83B9-E11D0C5209C9}"/>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36</a:t>
            </a:fld>
            <a:endParaRPr lang="en-US" dirty="0">
              <a:solidFill>
                <a:schemeClr val="tx1"/>
              </a:solidFill>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A80F0-8CF0-416E-91C6-A4504DF6E9D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1232CDF-BD18-00E0-B43B-77358E7B8F3A}"/>
              </a:ext>
            </a:extLst>
          </p:cNvPr>
          <p:cNvSpPr txBox="1">
            <a:spLocks noGrp="1"/>
          </p:cNvSpPr>
          <p:nvPr>
            <p:ph type="title"/>
          </p:nvPr>
        </p:nvSpPr>
        <p:spPr>
          <a:xfrm>
            <a:off x="0" y="1869600"/>
            <a:ext cx="9144000" cy="3118803"/>
          </a:xfrm>
          <a:prstGeom prst="rect">
            <a:avLst/>
          </a:prstGeom>
          <a:solidFill>
            <a:schemeClr val="tx2">
              <a:lumMod val="20000"/>
              <a:lumOff val="80000"/>
            </a:schemeClr>
          </a:solidFill>
        </p:spPr>
        <p:txBody>
          <a:bodyPr vert="horz" wrap="square" lIns="0" tIns="345440" rIns="0" bIns="0" rtlCol="0">
            <a:spAutoFit/>
          </a:bodyPr>
          <a:lstStyle/>
          <a:p>
            <a:pPr algn="ctr">
              <a:lnSpc>
                <a:spcPct val="100000"/>
              </a:lnSpc>
              <a:spcBef>
                <a:spcPts val="2720"/>
              </a:spcBef>
              <a:tabLst>
                <a:tab pos="2169160" algn="l"/>
                <a:tab pos="3422650" algn="l"/>
              </a:tabLst>
            </a:pPr>
            <a:r>
              <a:rPr lang="en-US" sz="4800" spc="270" dirty="0">
                <a:solidFill>
                  <a:srgbClr val="001F5F"/>
                </a:solidFill>
                <a:latin typeface="Cambria"/>
                <a:cs typeface="Cambria"/>
              </a:rPr>
              <a:t>   ‘</a:t>
            </a:r>
            <a:r>
              <a:rPr sz="4800" spc="270" dirty="0">
                <a:solidFill>
                  <a:srgbClr val="001F5F"/>
                </a:solidFill>
                <a:latin typeface="Cambria"/>
                <a:cs typeface="Cambria"/>
              </a:rPr>
              <a:t>Arches</a:t>
            </a:r>
            <a:r>
              <a:rPr lang="en-US" sz="4800" spc="270" dirty="0">
                <a:solidFill>
                  <a:srgbClr val="001F5F"/>
                </a:solidFill>
                <a:latin typeface="Cambria"/>
                <a:cs typeface="Cambria"/>
              </a:rPr>
              <a:t>'</a:t>
            </a:r>
            <a:r>
              <a:rPr sz="4400" spc="270" dirty="0">
                <a:solidFill>
                  <a:srgbClr val="001F5F"/>
                </a:solidFill>
                <a:latin typeface="Cambria"/>
                <a:cs typeface="Cambria"/>
              </a:rPr>
              <a:t>	</a:t>
            </a:r>
            <a:br>
              <a:rPr lang="en-US" sz="4400" spc="265" dirty="0">
                <a:solidFill>
                  <a:srgbClr val="001F5F"/>
                </a:solidFill>
                <a:latin typeface="Cambria"/>
                <a:cs typeface="Cambria"/>
              </a:rPr>
            </a:br>
            <a:r>
              <a:rPr lang="en-US" sz="4400" spc="265" dirty="0">
                <a:solidFill>
                  <a:srgbClr val="001F5F"/>
                </a:solidFill>
                <a:latin typeface="Cambria"/>
                <a:cs typeface="Cambria"/>
              </a:rPr>
              <a:t>(Three Hinged)</a:t>
            </a:r>
            <a:br>
              <a:rPr lang="en-US" sz="4400" spc="265" dirty="0">
                <a:solidFill>
                  <a:srgbClr val="001F5F"/>
                </a:solidFill>
                <a:latin typeface="Cambria"/>
                <a:cs typeface="Cambria"/>
              </a:rPr>
            </a:br>
            <a:br>
              <a:rPr lang="en-US" sz="4400" spc="265" dirty="0">
                <a:solidFill>
                  <a:srgbClr val="001F5F"/>
                </a:solidFill>
                <a:latin typeface="Cambria"/>
                <a:cs typeface="Cambria"/>
              </a:rPr>
            </a:br>
            <a:r>
              <a:rPr lang="en-US" sz="4400" spc="265" dirty="0">
                <a:solidFill>
                  <a:srgbClr val="001F5F"/>
                </a:solidFill>
                <a:latin typeface="Cambria"/>
                <a:cs typeface="Cambria"/>
              </a:rPr>
              <a:t>(Week 6-8)</a:t>
            </a:r>
            <a:endParaRPr sz="4400" dirty="0">
              <a:latin typeface="Cambria"/>
              <a:cs typeface="Cambria"/>
            </a:endParaRPr>
          </a:p>
        </p:txBody>
      </p:sp>
      <p:sp>
        <p:nvSpPr>
          <p:cNvPr id="3" name="Slide Number Placeholder 2">
            <a:extLst>
              <a:ext uri="{FF2B5EF4-FFF2-40B4-BE49-F238E27FC236}">
                <a16:creationId xmlns:a16="http://schemas.microsoft.com/office/drawing/2014/main" id="{80BDF0BD-AA51-CE64-CF05-C102E9BA561F}"/>
              </a:ext>
            </a:extLst>
          </p:cNvPr>
          <p:cNvSpPr>
            <a:spLocks noGrp="1"/>
          </p:cNvSpPr>
          <p:nvPr>
            <p:ph type="sldNum" sz="quarter" idx="7"/>
          </p:nvPr>
        </p:nvSpPr>
        <p:spPr/>
        <p:txBody>
          <a:bodyPr/>
          <a:lstStyle/>
          <a:p>
            <a:pPr marL="38100">
              <a:lnSpc>
                <a:spcPts val="1664"/>
              </a:lnSpc>
            </a:pPr>
            <a:fld id="{81D60167-4931-47E6-BA6A-407CBD079E47}" type="slidenum">
              <a:rPr lang="en-US" smtClean="0"/>
              <a:t>37</a:t>
            </a:fld>
            <a:endParaRPr lang="en-US"/>
          </a:p>
        </p:txBody>
      </p:sp>
      <p:sp>
        <p:nvSpPr>
          <p:cNvPr id="4" name="Slide Number Placeholder 1">
            <a:extLst>
              <a:ext uri="{FF2B5EF4-FFF2-40B4-BE49-F238E27FC236}">
                <a16:creationId xmlns:a16="http://schemas.microsoft.com/office/drawing/2014/main" id="{4D92B857-D66D-9A59-F797-AC20D7FC9AE3}"/>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37</a:t>
            </a:fld>
            <a:endParaRPr lang="en-US" dirty="0">
              <a:solidFill>
                <a:schemeClr val="tx1"/>
              </a:solidFill>
            </a:endParaRPr>
          </a:p>
        </p:txBody>
      </p:sp>
      <p:pic>
        <p:nvPicPr>
          <p:cNvPr id="5" name="Picture 4">
            <a:extLst>
              <a:ext uri="{FF2B5EF4-FFF2-40B4-BE49-F238E27FC236}">
                <a16:creationId xmlns:a16="http://schemas.microsoft.com/office/drawing/2014/main" id="{7AE94DF7-FE51-CF51-6759-3EAB7EE33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315118"/>
            <a:ext cx="1284316" cy="1554480"/>
          </a:xfrm>
          <a:prstGeom prst="rect">
            <a:avLst/>
          </a:prstGeom>
        </p:spPr>
      </p:pic>
    </p:spTree>
    <p:extLst>
      <p:ext uri="{BB962C8B-B14F-4D97-AF65-F5344CB8AC3E}">
        <p14:creationId xmlns:p14="http://schemas.microsoft.com/office/powerpoint/2010/main" val="33353359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202183"/>
            <a:ext cx="5636260" cy="459100"/>
          </a:xfrm>
          <a:prstGeom prst="rect">
            <a:avLst/>
          </a:prstGeom>
        </p:spPr>
        <p:txBody>
          <a:bodyPr vert="horz" wrap="square" lIns="0" tIns="12700" rIns="0" bIns="0" rtlCol="0">
            <a:spAutoFit/>
          </a:bodyPr>
          <a:lstStyle/>
          <a:p>
            <a:pPr marL="12700">
              <a:lnSpc>
                <a:spcPct val="100000"/>
              </a:lnSpc>
              <a:spcBef>
                <a:spcPts val="100"/>
              </a:spcBef>
            </a:pPr>
            <a:r>
              <a:rPr sz="2900" spc="-5"/>
              <a:t>Introduction</a:t>
            </a:r>
            <a:r>
              <a:rPr lang="en-US" sz="2900" spc="-5"/>
              <a:t> to Three Hinged Arch</a:t>
            </a:r>
            <a:endParaRPr sz="2900"/>
          </a:p>
        </p:txBody>
      </p:sp>
      <p:sp>
        <p:nvSpPr>
          <p:cNvPr id="3" name="object 3"/>
          <p:cNvSpPr txBox="1"/>
          <p:nvPr/>
        </p:nvSpPr>
        <p:spPr>
          <a:xfrm>
            <a:off x="535940" y="811428"/>
            <a:ext cx="8148955" cy="293687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6385" marR="5080" indent="-274320">
              <a:lnSpc>
                <a:spcPct val="150000"/>
              </a:lnSpc>
              <a:spcBef>
                <a:spcPts val="100"/>
              </a:spcBef>
              <a:buClr>
                <a:srgbClr val="D24717"/>
              </a:buClr>
              <a:buSzPct val="84210"/>
              <a:buFont typeface="Segoe UI Symbol"/>
              <a:buChar char="⚫"/>
              <a:tabLst>
                <a:tab pos="286385" algn="l"/>
                <a:tab pos="287020" algn="l"/>
                <a:tab pos="981710" algn="l"/>
                <a:tab pos="1766570" algn="l"/>
                <a:tab pos="2513965" algn="l"/>
                <a:tab pos="2806700" algn="l"/>
                <a:tab pos="3804920" algn="l"/>
                <a:tab pos="5071110" algn="l"/>
                <a:tab pos="6045835" algn="l"/>
                <a:tab pos="6523990" algn="l"/>
                <a:tab pos="6882130" algn="l"/>
                <a:tab pos="7789545" algn="l"/>
              </a:tabLst>
            </a:pPr>
            <a:r>
              <a:rPr sz="1900" spc="-5">
                <a:latin typeface="Times New Roman"/>
                <a:cs typeface="Times New Roman"/>
              </a:rPr>
              <a:t>Th</a:t>
            </a:r>
            <a:r>
              <a:rPr sz="1900">
                <a:latin typeface="Times New Roman"/>
                <a:cs typeface="Times New Roman"/>
              </a:rPr>
              <a:t>r</a:t>
            </a:r>
            <a:r>
              <a:rPr sz="1900" spc="-5">
                <a:latin typeface="Times New Roman"/>
                <a:cs typeface="Times New Roman"/>
              </a:rPr>
              <a:t>ee</a:t>
            </a:r>
            <a:r>
              <a:rPr sz="1900">
                <a:latin typeface="Times New Roman"/>
                <a:cs typeface="Times New Roman"/>
              </a:rPr>
              <a:t>	</a:t>
            </a:r>
            <a:r>
              <a:rPr sz="1900" spc="-5">
                <a:latin typeface="Times New Roman"/>
                <a:cs typeface="Times New Roman"/>
              </a:rPr>
              <a:t>hinged</a:t>
            </a:r>
            <a:r>
              <a:rPr sz="1900">
                <a:latin typeface="Times New Roman"/>
                <a:cs typeface="Times New Roman"/>
              </a:rPr>
              <a:t>	</a:t>
            </a:r>
            <a:r>
              <a:rPr sz="1900" spc="-5">
                <a:latin typeface="Times New Roman"/>
                <a:cs typeface="Times New Roman"/>
              </a:rPr>
              <a:t>arches</a:t>
            </a:r>
            <a:r>
              <a:rPr sz="1900">
                <a:latin typeface="Times New Roman"/>
                <a:cs typeface="Times New Roman"/>
              </a:rPr>
              <a:t>	</a:t>
            </a:r>
            <a:r>
              <a:rPr sz="1900" spc="-5">
                <a:latin typeface="Times New Roman"/>
                <a:cs typeface="Times New Roman"/>
              </a:rPr>
              <a:t>is</a:t>
            </a:r>
            <a:r>
              <a:rPr sz="1900">
                <a:latin typeface="Times New Roman"/>
                <a:cs typeface="Times New Roman"/>
              </a:rPr>
              <a:t>	</a:t>
            </a:r>
            <a:r>
              <a:rPr sz="1900" spc="-5">
                <a:latin typeface="Times New Roman"/>
                <a:cs typeface="Times New Roman"/>
              </a:rPr>
              <a:t>st</a:t>
            </a:r>
            <a:r>
              <a:rPr sz="1900" spc="-25">
                <a:latin typeface="Times New Roman"/>
                <a:cs typeface="Times New Roman"/>
              </a:rPr>
              <a:t>a</a:t>
            </a:r>
            <a:r>
              <a:rPr sz="1900" spc="-5">
                <a:latin typeface="Times New Roman"/>
                <a:cs typeface="Times New Roman"/>
              </a:rPr>
              <a:t>ti</a:t>
            </a:r>
            <a:r>
              <a:rPr sz="1900" spc="-20">
                <a:latin typeface="Times New Roman"/>
                <a:cs typeface="Times New Roman"/>
              </a:rPr>
              <a:t>c</a:t>
            </a:r>
            <a:r>
              <a:rPr sz="1900" spc="-5">
                <a:latin typeface="Times New Roman"/>
                <a:cs typeface="Times New Roman"/>
              </a:rPr>
              <a:t>al</a:t>
            </a:r>
            <a:r>
              <a:rPr sz="1900" spc="-20">
                <a:latin typeface="Times New Roman"/>
                <a:cs typeface="Times New Roman"/>
              </a:rPr>
              <a:t>l</a:t>
            </a:r>
            <a:r>
              <a:rPr sz="1900" spc="-5">
                <a:latin typeface="Times New Roman"/>
                <a:cs typeface="Times New Roman"/>
              </a:rPr>
              <a:t>y</a:t>
            </a:r>
            <a:r>
              <a:rPr sz="1900">
                <a:latin typeface="Times New Roman"/>
                <a:cs typeface="Times New Roman"/>
              </a:rPr>
              <a:t>	</a:t>
            </a:r>
            <a:r>
              <a:rPr sz="1900" spc="-5">
                <a:latin typeface="Times New Roman"/>
                <a:cs typeface="Times New Roman"/>
              </a:rPr>
              <a:t>d</a:t>
            </a:r>
            <a:r>
              <a:rPr sz="1900" spc="-20">
                <a:latin typeface="Times New Roman"/>
                <a:cs typeface="Times New Roman"/>
              </a:rPr>
              <a:t>e</a:t>
            </a:r>
            <a:r>
              <a:rPr sz="1900" spc="-5">
                <a:latin typeface="Times New Roman"/>
                <a:cs typeface="Times New Roman"/>
              </a:rPr>
              <a:t>ter</a:t>
            </a:r>
            <a:r>
              <a:rPr sz="1900" spc="-25">
                <a:latin typeface="Times New Roman"/>
                <a:cs typeface="Times New Roman"/>
              </a:rPr>
              <a:t>m</a:t>
            </a:r>
            <a:r>
              <a:rPr sz="1900" spc="-5">
                <a:latin typeface="Times New Roman"/>
                <a:cs typeface="Times New Roman"/>
              </a:rPr>
              <a:t>ina</a:t>
            </a:r>
            <a:r>
              <a:rPr sz="1900">
                <a:latin typeface="Times New Roman"/>
                <a:cs typeface="Times New Roman"/>
              </a:rPr>
              <a:t>t</a:t>
            </a:r>
            <a:r>
              <a:rPr sz="1900" spc="-5">
                <a:latin typeface="Times New Roman"/>
                <a:cs typeface="Times New Roman"/>
              </a:rPr>
              <a:t>e</a:t>
            </a:r>
            <a:r>
              <a:rPr sz="1900">
                <a:latin typeface="Times New Roman"/>
                <a:cs typeface="Times New Roman"/>
              </a:rPr>
              <a:t>	</a:t>
            </a:r>
            <a:r>
              <a:rPr sz="1900" spc="-5">
                <a:latin typeface="Times New Roman"/>
                <a:cs typeface="Times New Roman"/>
              </a:rPr>
              <a:t>structure</a:t>
            </a:r>
            <a:r>
              <a:rPr sz="1900">
                <a:latin typeface="Times New Roman"/>
                <a:cs typeface="Times New Roman"/>
              </a:rPr>
              <a:t>	</a:t>
            </a:r>
            <a:r>
              <a:rPr sz="1900" spc="-5">
                <a:latin typeface="Times New Roman"/>
                <a:cs typeface="Times New Roman"/>
              </a:rPr>
              <a:t>and</a:t>
            </a:r>
            <a:r>
              <a:rPr sz="1900">
                <a:latin typeface="Times New Roman"/>
                <a:cs typeface="Times New Roman"/>
              </a:rPr>
              <a:t>	</a:t>
            </a:r>
            <a:r>
              <a:rPr sz="1900" spc="-5">
                <a:latin typeface="Times New Roman"/>
                <a:cs typeface="Times New Roman"/>
              </a:rPr>
              <a:t>its</a:t>
            </a:r>
            <a:r>
              <a:rPr sz="1900">
                <a:latin typeface="Times New Roman"/>
                <a:cs typeface="Times New Roman"/>
              </a:rPr>
              <a:t>	</a:t>
            </a:r>
            <a:r>
              <a:rPr sz="1900" spc="-5">
                <a:latin typeface="Times New Roman"/>
                <a:cs typeface="Times New Roman"/>
              </a:rPr>
              <a:t>reac</a:t>
            </a:r>
            <a:r>
              <a:rPr sz="1900" spc="-20">
                <a:latin typeface="Times New Roman"/>
                <a:cs typeface="Times New Roman"/>
              </a:rPr>
              <a:t>t</a:t>
            </a:r>
            <a:r>
              <a:rPr sz="1900" spc="-5">
                <a:latin typeface="Times New Roman"/>
                <a:cs typeface="Times New Roman"/>
              </a:rPr>
              <a:t>ion</a:t>
            </a:r>
            <a:r>
              <a:rPr sz="1900">
                <a:latin typeface="Times New Roman"/>
                <a:cs typeface="Times New Roman"/>
              </a:rPr>
              <a:t>	</a:t>
            </a:r>
            <a:r>
              <a:rPr sz="1900" spc="-20">
                <a:latin typeface="Times New Roman"/>
                <a:cs typeface="Times New Roman"/>
              </a:rPr>
              <a:t>a</a:t>
            </a:r>
            <a:r>
              <a:rPr sz="1900" spc="-5">
                <a:latin typeface="Times New Roman"/>
                <a:cs typeface="Times New Roman"/>
              </a:rPr>
              <a:t>nd  internal forces are evaluated</a:t>
            </a:r>
            <a:r>
              <a:rPr sz="1900" spc="-10">
                <a:latin typeface="Times New Roman"/>
                <a:cs typeface="Times New Roman"/>
              </a:rPr>
              <a:t> </a:t>
            </a:r>
            <a:r>
              <a:rPr sz="1900" spc="-5">
                <a:latin typeface="Times New Roman"/>
                <a:cs typeface="Times New Roman"/>
              </a:rPr>
              <a:t>by</a:t>
            </a:r>
            <a:r>
              <a:rPr sz="1900" spc="5">
                <a:latin typeface="Times New Roman"/>
                <a:cs typeface="Times New Roman"/>
              </a:rPr>
              <a:t> </a:t>
            </a:r>
            <a:r>
              <a:rPr sz="1900" spc="-5">
                <a:latin typeface="Times New Roman"/>
                <a:cs typeface="Times New Roman"/>
              </a:rPr>
              <a:t>static equations of equilibrium.</a:t>
            </a:r>
            <a:endParaRPr sz="1900">
              <a:latin typeface="Times New Roman"/>
              <a:cs typeface="Times New Roman"/>
            </a:endParaRPr>
          </a:p>
          <a:p>
            <a:pPr marL="287020" indent="-274320">
              <a:lnSpc>
                <a:spcPct val="100000"/>
              </a:lnSpc>
              <a:spcBef>
                <a:spcPts val="1739"/>
              </a:spcBef>
              <a:buClr>
                <a:srgbClr val="D24717"/>
              </a:buClr>
              <a:buSzPct val="84210"/>
              <a:buFont typeface="Segoe UI Symbol"/>
              <a:buChar char="⚫"/>
              <a:tabLst>
                <a:tab pos="286385" algn="l"/>
                <a:tab pos="287020" algn="l"/>
              </a:tabLst>
            </a:pPr>
            <a:r>
              <a:rPr sz="1900" spc="-5">
                <a:latin typeface="Times New Roman"/>
                <a:cs typeface="Times New Roman"/>
              </a:rPr>
              <a:t>Arches</a:t>
            </a:r>
            <a:r>
              <a:rPr sz="1900">
                <a:latin typeface="Times New Roman"/>
                <a:cs typeface="Times New Roman"/>
              </a:rPr>
              <a:t> </a:t>
            </a:r>
            <a:r>
              <a:rPr sz="1900" spc="-5">
                <a:latin typeface="Times New Roman"/>
                <a:cs typeface="Times New Roman"/>
              </a:rPr>
              <a:t>transfer</a:t>
            </a:r>
            <a:r>
              <a:rPr sz="1900" spc="15">
                <a:latin typeface="Times New Roman"/>
                <a:cs typeface="Times New Roman"/>
              </a:rPr>
              <a:t> </a:t>
            </a:r>
            <a:r>
              <a:rPr sz="1900" spc="-5">
                <a:latin typeface="Times New Roman"/>
                <a:cs typeface="Times New Roman"/>
              </a:rPr>
              <a:t>loads</a:t>
            </a:r>
            <a:r>
              <a:rPr sz="1900">
                <a:latin typeface="Times New Roman"/>
                <a:cs typeface="Times New Roman"/>
              </a:rPr>
              <a:t> </a:t>
            </a:r>
            <a:r>
              <a:rPr sz="1900" spc="-5">
                <a:latin typeface="Times New Roman"/>
                <a:cs typeface="Times New Roman"/>
              </a:rPr>
              <a:t>to</a:t>
            </a:r>
            <a:r>
              <a:rPr sz="1900" spc="10">
                <a:latin typeface="Times New Roman"/>
                <a:cs typeface="Times New Roman"/>
              </a:rPr>
              <a:t> </a:t>
            </a:r>
            <a:r>
              <a:rPr sz="1900" spc="-5">
                <a:latin typeface="Times New Roman"/>
                <a:cs typeface="Times New Roman"/>
              </a:rPr>
              <a:t>abutments</a:t>
            </a:r>
            <a:r>
              <a:rPr sz="1900" spc="10">
                <a:latin typeface="Times New Roman"/>
                <a:cs typeface="Times New Roman"/>
              </a:rPr>
              <a:t> </a:t>
            </a:r>
            <a:r>
              <a:rPr sz="1900" spc="-5">
                <a:latin typeface="Times New Roman"/>
                <a:cs typeface="Times New Roman"/>
              </a:rPr>
              <a:t>at</a:t>
            </a:r>
            <a:r>
              <a:rPr sz="1900" spc="10">
                <a:latin typeface="Times New Roman"/>
                <a:cs typeface="Times New Roman"/>
              </a:rPr>
              <a:t> </a:t>
            </a:r>
            <a:r>
              <a:rPr sz="1900" spc="-5">
                <a:latin typeface="Times New Roman"/>
                <a:cs typeface="Times New Roman"/>
              </a:rPr>
              <a:t>springing</a:t>
            </a:r>
            <a:r>
              <a:rPr sz="1900" spc="5">
                <a:latin typeface="Times New Roman"/>
                <a:cs typeface="Times New Roman"/>
              </a:rPr>
              <a:t> </a:t>
            </a:r>
            <a:r>
              <a:rPr sz="1900" spc="-5">
                <a:latin typeface="Times New Roman"/>
                <a:cs typeface="Times New Roman"/>
              </a:rPr>
              <a:t>points.</a:t>
            </a:r>
            <a:endParaRPr sz="1900">
              <a:latin typeface="Times New Roman"/>
              <a:cs typeface="Times New Roman"/>
            </a:endParaRPr>
          </a:p>
          <a:p>
            <a:pPr marL="287020" indent="-274320">
              <a:lnSpc>
                <a:spcPct val="100000"/>
              </a:lnSpc>
              <a:spcBef>
                <a:spcPts val="1739"/>
              </a:spcBef>
              <a:buClr>
                <a:srgbClr val="D24717"/>
              </a:buClr>
              <a:buSzPct val="84210"/>
              <a:buFont typeface="Segoe UI Symbol"/>
              <a:buChar char="⚫"/>
              <a:tabLst>
                <a:tab pos="286385" algn="l"/>
                <a:tab pos="287020" algn="l"/>
              </a:tabLst>
            </a:pPr>
            <a:r>
              <a:rPr sz="1900" spc="-5">
                <a:latin typeface="Times New Roman"/>
                <a:cs typeface="Times New Roman"/>
              </a:rPr>
              <a:t>The</a:t>
            </a:r>
            <a:r>
              <a:rPr sz="1900">
                <a:latin typeface="Times New Roman"/>
                <a:cs typeface="Times New Roman"/>
              </a:rPr>
              <a:t> </a:t>
            </a:r>
            <a:r>
              <a:rPr sz="1900" spc="-5">
                <a:latin typeface="Times New Roman"/>
                <a:cs typeface="Times New Roman"/>
              </a:rPr>
              <a:t>horizontal</a:t>
            </a:r>
            <a:r>
              <a:rPr sz="1900" spc="15">
                <a:latin typeface="Times New Roman"/>
                <a:cs typeface="Times New Roman"/>
              </a:rPr>
              <a:t> </a:t>
            </a:r>
            <a:r>
              <a:rPr sz="1900" spc="-5">
                <a:latin typeface="Times New Roman"/>
                <a:cs typeface="Times New Roman"/>
              </a:rPr>
              <a:t>distance</a:t>
            </a:r>
            <a:r>
              <a:rPr sz="1900">
                <a:latin typeface="Times New Roman"/>
                <a:cs typeface="Times New Roman"/>
              </a:rPr>
              <a:t> </a:t>
            </a:r>
            <a:r>
              <a:rPr sz="1900" spc="-5">
                <a:latin typeface="Times New Roman"/>
                <a:cs typeface="Times New Roman"/>
              </a:rPr>
              <a:t>between</a:t>
            </a:r>
            <a:r>
              <a:rPr sz="1900" spc="10">
                <a:latin typeface="Times New Roman"/>
                <a:cs typeface="Times New Roman"/>
              </a:rPr>
              <a:t> </a:t>
            </a:r>
            <a:r>
              <a:rPr sz="1900" spc="-5">
                <a:latin typeface="Times New Roman"/>
                <a:cs typeface="Times New Roman"/>
              </a:rPr>
              <a:t>one support</a:t>
            </a:r>
            <a:r>
              <a:rPr sz="1900" spc="25">
                <a:latin typeface="Times New Roman"/>
                <a:cs typeface="Times New Roman"/>
              </a:rPr>
              <a:t> </a:t>
            </a:r>
            <a:r>
              <a:rPr sz="1900" spc="-5">
                <a:latin typeface="Times New Roman"/>
                <a:cs typeface="Times New Roman"/>
              </a:rPr>
              <a:t>to</a:t>
            </a:r>
            <a:r>
              <a:rPr sz="1900">
                <a:latin typeface="Times New Roman"/>
                <a:cs typeface="Times New Roman"/>
              </a:rPr>
              <a:t> </a:t>
            </a:r>
            <a:r>
              <a:rPr sz="1900" spc="-5">
                <a:latin typeface="Times New Roman"/>
                <a:cs typeface="Times New Roman"/>
              </a:rPr>
              <a:t>another</a:t>
            </a:r>
            <a:r>
              <a:rPr sz="1900" spc="10">
                <a:latin typeface="Times New Roman"/>
                <a:cs typeface="Times New Roman"/>
              </a:rPr>
              <a:t> </a:t>
            </a:r>
            <a:r>
              <a:rPr sz="1900" spc="-5">
                <a:latin typeface="Times New Roman"/>
                <a:cs typeface="Times New Roman"/>
              </a:rPr>
              <a:t>support</a:t>
            </a:r>
            <a:r>
              <a:rPr sz="1900" spc="15">
                <a:latin typeface="Times New Roman"/>
                <a:cs typeface="Times New Roman"/>
              </a:rPr>
              <a:t> </a:t>
            </a:r>
            <a:r>
              <a:rPr sz="1900" spc="-5">
                <a:latin typeface="Times New Roman"/>
                <a:cs typeface="Times New Roman"/>
              </a:rPr>
              <a:t>is</a:t>
            </a:r>
            <a:r>
              <a:rPr sz="1900" spc="5">
                <a:latin typeface="Times New Roman"/>
                <a:cs typeface="Times New Roman"/>
              </a:rPr>
              <a:t> </a:t>
            </a:r>
            <a:r>
              <a:rPr sz="1900" spc="-5">
                <a:latin typeface="Times New Roman"/>
                <a:cs typeface="Times New Roman"/>
              </a:rPr>
              <a:t>called </a:t>
            </a:r>
            <a:r>
              <a:rPr sz="1900" spc="-5">
                <a:solidFill>
                  <a:srgbClr val="FF0000"/>
                </a:solidFill>
                <a:latin typeface="Times New Roman"/>
                <a:cs typeface="Times New Roman"/>
              </a:rPr>
              <a:t>span</a:t>
            </a:r>
            <a:r>
              <a:rPr sz="1900" spc="-5">
                <a:latin typeface="Times New Roman"/>
                <a:cs typeface="Times New Roman"/>
              </a:rPr>
              <a:t>.</a:t>
            </a:r>
            <a:endParaRPr sz="1900">
              <a:latin typeface="Times New Roman"/>
              <a:cs typeface="Times New Roman"/>
            </a:endParaRPr>
          </a:p>
          <a:p>
            <a:pPr marL="287020" indent="-274320">
              <a:lnSpc>
                <a:spcPct val="100000"/>
              </a:lnSpc>
              <a:spcBef>
                <a:spcPts val="1739"/>
              </a:spcBef>
              <a:buClr>
                <a:srgbClr val="D24717"/>
              </a:buClr>
              <a:buSzPct val="84210"/>
              <a:buFont typeface="Segoe UI Symbol"/>
              <a:buChar char="⚫"/>
              <a:tabLst>
                <a:tab pos="286385" algn="l"/>
                <a:tab pos="287020" algn="l"/>
              </a:tabLst>
            </a:pPr>
            <a:r>
              <a:rPr sz="1900" spc="-5">
                <a:latin typeface="Times New Roman"/>
                <a:cs typeface="Times New Roman"/>
              </a:rPr>
              <a:t>The</a:t>
            </a:r>
            <a:r>
              <a:rPr sz="1900" spc="-25">
                <a:latin typeface="Times New Roman"/>
                <a:cs typeface="Times New Roman"/>
              </a:rPr>
              <a:t> </a:t>
            </a:r>
            <a:r>
              <a:rPr sz="1900" spc="-50">
                <a:latin typeface="Times New Roman"/>
                <a:cs typeface="Times New Roman"/>
              </a:rPr>
              <a:t>Top</a:t>
            </a:r>
            <a:r>
              <a:rPr sz="1900" spc="-10">
                <a:latin typeface="Times New Roman"/>
                <a:cs typeface="Times New Roman"/>
              </a:rPr>
              <a:t> most</a:t>
            </a:r>
            <a:r>
              <a:rPr sz="1900" spc="25">
                <a:latin typeface="Times New Roman"/>
                <a:cs typeface="Times New Roman"/>
              </a:rPr>
              <a:t> </a:t>
            </a:r>
            <a:r>
              <a:rPr sz="1900" spc="-5">
                <a:latin typeface="Times New Roman"/>
                <a:cs typeface="Times New Roman"/>
              </a:rPr>
              <a:t>point</a:t>
            </a:r>
            <a:r>
              <a:rPr sz="1900" spc="10">
                <a:latin typeface="Times New Roman"/>
                <a:cs typeface="Times New Roman"/>
              </a:rPr>
              <a:t> </a:t>
            </a:r>
            <a:r>
              <a:rPr sz="1900" spc="-5">
                <a:latin typeface="Times New Roman"/>
                <a:cs typeface="Times New Roman"/>
              </a:rPr>
              <a:t>of</a:t>
            </a:r>
            <a:r>
              <a:rPr sz="1900" spc="10">
                <a:latin typeface="Times New Roman"/>
                <a:cs typeface="Times New Roman"/>
              </a:rPr>
              <a:t> </a:t>
            </a:r>
            <a:r>
              <a:rPr sz="1900" spc="-5">
                <a:latin typeface="Times New Roman"/>
                <a:cs typeface="Times New Roman"/>
              </a:rPr>
              <a:t>the</a:t>
            </a:r>
            <a:r>
              <a:rPr sz="1900" spc="-10">
                <a:latin typeface="Times New Roman"/>
                <a:cs typeface="Times New Roman"/>
              </a:rPr>
              <a:t> </a:t>
            </a:r>
            <a:r>
              <a:rPr sz="1900" spc="-5">
                <a:latin typeface="Times New Roman"/>
                <a:cs typeface="Times New Roman"/>
              </a:rPr>
              <a:t>arch</a:t>
            </a:r>
            <a:r>
              <a:rPr sz="1900" spc="-10">
                <a:latin typeface="Times New Roman"/>
                <a:cs typeface="Times New Roman"/>
              </a:rPr>
              <a:t> </a:t>
            </a:r>
            <a:r>
              <a:rPr sz="1900" spc="-5">
                <a:latin typeface="Times New Roman"/>
                <a:cs typeface="Times New Roman"/>
              </a:rPr>
              <a:t>is</a:t>
            </a:r>
            <a:r>
              <a:rPr sz="1900">
                <a:latin typeface="Times New Roman"/>
                <a:cs typeface="Times New Roman"/>
              </a:rPr>
              <a:t> </a:t>
            </a:r>
            <a:r>
              <a:rPr sz="1900" spc="-5">
                <a:latin typeface="Times New Roman"/>
                <a:cs typeface="Times New Roman"/>
              </a:rPr>
              <a:t>called</a:t>
            </a:r>
            <a:r>
              <a:rPr sz="1900" spc="-10">
                <a:latin typeface="Times New Roman"/>
                <a:cs typeface="Times New Roman"/>
              </a:rPr>
              <a:t> </a:t>
            </a:r>
            <a:r>
              <a:rPr sz="1900" spc="-5">
                <a:solidFill>
                  <a:srgbClr val="FF0000"/>
                </a:solidFill>
                <a:latin typeface="Times New Roman"/>
                <a:cs typeface="Times New Roman"/>
              </a:rPr>
              <a:t>crown</a:t>
            </a:r>
            <a:r>
              <a:rPr sz="1900" spc="-5">
                <a:latin typeface="Times New Roman"/>
                <a:cs typeface="Times New Roman"/>
              </a:rPr>
              <a:t>.</a:t>
            </a:r>
            <a:endParaRPr sz="1900">
              <a:latin typeface="Times New Roman"/>
              <a:cs typeface="Times New Roman"/>
            </a:endParaRPr>
          </a:p>
          <a:p>
            <a:pPr marL="287020" indent="-274320">
              <a:lnSpc>
                <a:spcPct val="100000"/>
              </a:lnSpc>
              <a:spcBef>
                <a:spcPts val="1739"/>
              </a:spcBef>
              <a:buClr>
                <a:srgbClr val="D24717"/>
              </a:buClr>
              <a:buSzPct val="84210"/>
              <a:buFont typeface="Segoe UI Symbol"/>
              <a:buChar char="⚫"/>
              <a:tabLst>
                <a:tab pos="286385" algn="l"/>
                <a:tab pos="287020" algn="l"/>
              </a:tabLst>
            </a:pPr>
            <a:r>
              <a:rPr sz="1900" spc="-5">
                <a:latin typeface="Times New Roman"/>
                <a:cs typeface="Times New Roman"/>
              </a:rPr>
              <a:t>The</a:t>
            </a:r>
            <a:r>
              <a:rPr sz="1900">
                <a:latin typeface="Times New Roman"/>
                <a:cs typeface="Times New Roman"/>
              </a:rPr>
              <a:t> </a:t>
            </a:r>
            <a:r>
              <a:rPr sz="1900" spc="-5">
                <a:latin typeface="Times New Roman"/>
                <a:cs typeface="Times New Roman"/>
              </a:rPr>
              <a:t>height</a:t>
            </a:r>
            <a:r>
              <a:rPr sz="1900" spc="10">
                <a:latin typeface="Times New Roman"/>
                <a:cs typeface="Times New Roman"/>
              </a:rPr>
              <a:t> </a:t>
            </a:r>
            <a:r>
              <a:rPr sz="1900" spc="-5">
                <a:latin typeface="Times New Roman"/>
                <a:cs typeface="Times New Roman"/>
              </a:rPr>
              <a:t>of</a:t>
            </a:r>
            <a:r>
              <a:rPr sz="1900" spc="10">
                <a:latin typeface="Times New Roman"/>
                <a:cs typeface="Times New Roman"/>
              </a:rPr>
              <a:t> </a:t>
            </a:r>
            <a:r>
              <a:rPr sz="1900" spc="-5">
                <a:latin typeface="Times New Roman"/>
                <a:cs typeface="Times New Roman"/>
              </a:rPr>
              <a:t>the crown</a:t>
            </a:r>
            <a:r>
              <a:rPr sz="1900" spc="10">
                <a:latin typeface="Times New Roman"/>
                <a:cs typeface="Times New Roman"/>
              </a:rPr>
              <a:t> </a:t>
            </a:r>
            <a:r>
              <a:rPr sz="1900" spc="-5">
                <a:latin typeface="Times New Roman"/>
                <a:cs typeface="Times New Roman"/>
              </a:rPr>
              <a:t>above</a:t>
            </a:r>
            <a:r>
              <a:rPr sz="1900" spc="5">
                <a:latin typeface="Times New Roman"/>
                <a:cs typeface="Times New Roman"/>
              </a:rPr>
              <a:t> </a:t>
            </a:r>
            <a:r>
              <a:rPr sz="1900" spc="-5">
                <a:latin typeface="Times New Roman"/>
                <a:cs typeface="Times New Roman"/>
              </a:rPr>
              <a:t>the</a:t>
            </a:r>
            <a:r>
              <a:rPr sz="1900">
                <a:latin typeface="Times New Roman"/>
                <a:cs typeface="Times New Roman"/>
              </a:rPr>
              <a:t> </a:t>
            </a:r>
            <a:r>
              <a:rPr sz="1900" spc="-5">
                <a:latin typeface="Times New Roman"/>
                <a:cs typeface="Times New Roman"/>
              </a:rPr>
              <a:t>support</a:t>
            </a:r>
            <a:r>
              <a:rPr sz="1900" spc="20">
                <a:latin typeface="Times New Roman"/>
                <a:cs typeface="Times New Roman"/>
              </a:rPr>
              <a:t> </a:t>
            </a:r>
            <a:r>
              <a:rPr sz="1900" spc="-5">
                <a:latin typeface="Times New Roman"/>
                <a:cs typeface="Times New Roman"/>
              </a:rPr>
              <a:t>level is</a:t>
            </a:r>
            <a:r>
              <a:rPr sz="1900">
                <a:latin typeface="Times New Roman"/>
                <a:cs typeface="Times New Roman"/>
              </a:rPr>
              <a:t> </a:t>
            </a:r>
            <a:r>
              <a:rPr sz="1900" spc="-5">
                <a:latin typeface="Times New Roman"/>
                <a:cs typeface="Times New Roman"/>
              </a:rPr>
              <a:t>called</a:t>
            </a:r>
            <a:r>
              <a:rPr sz="1900" spc="-20">
                <a:latin typeface="Times New Roman"/>
                <a:cs typeface="Times New Roman"/>
              </a:rPr>
              <a:t> </a:t>
            </a:r>
            <a:r>
              <a:rPr sz="1900" spc="-5">
                <a:solidFill>
                  <a:srgbClr val="FF0000"/>
                </a:solidFill>
                <a:latin typeface="Times New Roman"/>
                <a:cs typeface="Times New Roman"/>
              </a:rPr>
              <a:t>rise</a:t>
            </a:r>
            <a:r>
              <a:rPr sz="1900" spc="-5">
                <a:latin typeface="Times New Roman"/>
                <a:cs typeface="Times New Roman"/>
              </a:rPr>
              <a:t>.</a:t>
            </a:r>
            <a:endParaRPr sz="1900">
              <a:latin typeface="Times New Roman"/>
              <a:cs typeface="Times New Roman"/>
            </a:endParaRPr>
          </a:p>
        </p:txBody>
      </p:sp>
      <p:pic>
        <p:nvPicPr>
          <p:cNvPr id="4" name="object 4"/>
          <p:cNvPicPr/>
          <p:nvPr/>
        </p:nvPicPr>
        <p:blipFill>
          <a:blip r:embed="rId2"/>
          <a:stretch>
            <a:fillRect/>
          </a:stretch>
        </p:blipFill>
        <p:spPr>
          <a:xfrm>
            <a:off x="1143000" y="3962443"/>
            <a:ext cx="6771660" cy="2069134"/>
          </a:xfrm>
          <a:prstGeom prst="rect">
            <a:avLst/>
          </a:prstGeom>
        </p:spPr>
      </p:pic>
      <p:sp>
        <p:nvSpPr>
          <p:cNvPr id="5" name="object 5"/>
          <p:cNvSpPr txBox="1"/>
          <p:nvPr/>
        </p:nvSpPr>
        <p:spPr>
          <a:xfrm>
            <a:off x="3203575" y="6197295"/>
            <a:ext cx="2868930" cy="33083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2000" b="1" spc="-5">
                <a:latin typeface="Times New Roman"/>
                <a:cs typeface="Times New Roman"/>
              </a:rPr>
              <a:t>Figure</a:t>
            </a:r>
            <a:r>
              <a:rPr sz="2000" b="1" spc="-50">
                <a:latin typeface="Times New Roman"/>
                <a:cs typeface="Times New Roman"/>
              </a:rPr>
              <a:t> </a:t>
            </a:r>
            <a:r>
              <a:rPr sz="2000">
                <a:latin typeface="Times New Roman"/>
                <a:cs typeface="Times New Roman"/>
              </a:rPr>
              <a:t>1:Three-hinged</a:t>
            </a:r>
            <a:r>
              <a:rPr sz="2000" spc="-80">
                <a:latin typeface="Times New Roman"/>
                <a:cs typeface="Times New Roman"/>
              </a:rPr>
              <a:t> </a:t>
            </a:r>
            <a:r>
              <a:rPr sz="2000">
                <a:latin typeface="Times New Roman"/>
                <a:cs typeface="Times New Roman"/>
              </a:rPr>
              <a:t>arch</a:t>
            </a:r>
          </a:p>
        </p:txBody>
      </p:sp>
      <p:sp>
        <p:nvSpPr>
          <p:cNvPr id="8" name="object 8"/>
          <p:cNvSpPr txBox="1"/>
          <p:nvPr/>
        </p:nvSpPr>
        <p:spPr>
          <a:xfrm>
            <a:off x="309168" y="6314643"/>
            <a:ext cx="130175" cy="23939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400">
                <a:solidFill>
                  <a:srgbClr val="FFFFFF"/>
                </a:solidFill>
                <a:latin typeface="Franklin Gothic Medium"/>
                <a:cs typeface="Franklin Gothic Medium"/>
              </a:rPr>
              <a:t>2</a:t>
            </a:r>
            <a:endParaRPr sz="1400">
              <a:latin typeface="Franklin Gothic Medium"/>
              <a:cs typeface="Franklin Gothic Medium"/>
            </a:endParaRPr>
          </a:p>
        </p:txBody>
      </p:sp>
      <p:sp>
        <p:nvSpPr>
          <p:cNvPr id="6" name="Slide Number Placeholder 5">
            <a:extLst>
              <a:ext uri="{FF2B5EF4-FFF2-40B4-BE49-F238E27FC236}">
                <a16:creationId xmlns:a16="http://schemas.microsoft.com/office/drawing/2014/main" id="{09FDEA97-0BB8-061A-6206-AF08DD068E7C}"/>
              </a:ext>
            </a:extLst>
          </p:cNvPr>
          <p:cNvSpPr>
            <a:spLocks noGrp="1"/>
          </p:cNvSpPr>
          <p:nvPr>
            <p:ph type="sldNum" sz="quarter" idx="7"/>
          </p:nvPr>
        </p:nvSpPr>
        <p:spPr/>
        <p:txBody>
          <a:bodyPr/>
          <a:lstStyle/>
          <a:p>
            <a:pPr marL="38100">
              <a:lnSpc>
                <a:spcPts val="1664"/>
              </a:lnSpc>
            </a:pPr>
            <a:fld id="{81D60167-4931-47E6-BA6A-407CBD079E47}" type="slidenum">
              <a:rPr lang="en-US" smtClean="0"/>
              <a:t>38</a:t>
            </a:fld>
            <a:endParaRPr lang="en-US"/>
          </a:p>
        </p:txBody>
      </p:sp>
      <p:sp>
        <p:nvSpPr>
          <p:cNvPr id="7" name="Slide Number Placeholder 1">
            <a:extLst>
              <a:ext uri="{FF2B5EF4-FFF2-40B4-BE49-F238E27FC236}">
                <a16:creationId xmlns:a16="http://schemas.microsoft.com/office/drawing/2014/main" id="{93204357-6C74-BA4D-C5CC-37B047CD0223}"/>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38</a:t>
            </a:fld>
            <a:endParaRPr lang="en-US" dirty="0">
              <a:solidFill>
                <a:schemeClr val="tx1"/>
              </a:solidFill>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156209"/>
            <a:ext cx="4537075" cy="467995"/>
          </a:xfrm>
          <a:prstGeom prst="rect">
            <a:avLst/>
          </a:prstGeom>
        </p:spPr>
        <p:txBody>
          <a:bodyPr vert="horz" wrap="square" lIns="0" tIns="12700" rIns="0" bIns="0" rtlCol="0">
            <a:spAutoFit/>
          </a:bodyPr>
          <a:lstStyle/>
          <a:p>
            <a:pPr marL="12700">
              <a:lnSpc>
                <a:spcPct val="100000"/>
              </a:lnSpc>
              <a:spcBef>
                <a:spcPts val="100"/>
              </a:spcBef>
            </a:pPr>
            <a:r>
              <a:rPr sz="2900" spc="-45"/>
              <a:t>Types</a:t>
            </a:r>
            <a:r>
              <a:rPr sz="2900" spc="-20"/>
              <a:t> </a:t>
            </a:r>
            <a:r>
              <a:rPr sz="2900"/>
              <a:t>of</a:t>
            </a:r>
            <a:r>
              <a:rPr sz="2900" spc="-20"/>
              <a:t> </a:t>
            </a:r>
            <a:r>
              <a:rPr sz="2900" spc="-5"/>
              <a:t>three-hinged</a:t>
            </a:r>
            <a:r>
              <a:rPr sz="2900" spc="-55"/>
              <a:t> </a:t>
            </a:r>
            <a:r>
              <a:rPr sz="2900" spc="-10"/>
              <a:t>arches</a:t>
            </a:r>
            <a:endParaRPr sz="2900"/>
          </a:p>
        </p:txBody>
      </p:sp>
      <p:sp>
        <p:nvSpPr>
          <p:cNvPr id="3" name="object 3"/>
          <p:cNvSpPr txBox="1"/>
          <p:nvPr/>
        </p:nvSpPr>
        <p:spPr>
          <a:xfrm>
            <a:off x="535940" y="739495"/>
            <a:ext cx="7874000" cy="331787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6385" marR="252729" indent="-274320">
              <a:lnSpc>
                <a:spcPct val="140000"/>
              </a:lnSpc>
              <a:spcBef>
                <a:spcPts val="100"/>
              </a:spcBef>
              <a:buClr>
                <a:srgbClr val="D24717"/>
              </a:buClr>
              <a:buSzPct val="85000"/>
              <a:buFont typeface="Segoe UI Symbol"/>
              <a:buChar char="⚫"/>
              <a:tabLst>
                <a:tab pos="286385" algn="l"/>
                <a:tab pos="287020" algn="l"/>
              </a:tabLst>
            </a:pPr>
            <a:r>
              <a:rPr sz="2000">
                <a:latin typeface="Times New Roman"/>
                <a:cs typeface="Times New Roman"/>
              </a:rPr>
              <a:t>There</a:t>
            </a:r>
            <a:r>
              <a:rPr sz="2000" spc="-25">
                <a:latin typeface="Times New Roman"/>
                <a:cs typeface="Times New Roman"/>
              </a:rPr>
              <a:t> </a:t>
            </a:r>
            <a:r>
              <a:rPr sz="2000">
                <a:latin typeface="Times New Roman"/>
                <a:cs typeface="Times New Roman"/>
              </a:rPr>
              <a:t>are</a:t>
            </a:r>
            <a:r>
              <a:rPr sz="2000" spc="-10">
                <a:latin typeface="Times New Roman"/>
                <a:cs typeface="Times New Roman"/>
              </a:rPr>
              <a:t> </a:t>
            </a:r>
            <a:r>
              <a:rPr sz="2000">
                <a:latin typeface="Times New Roman"/>
                <a:cs typeface="Times New Roman"/>
              </a:rPr>
              <a:t>two </a:t>
            </a:r>
            <a:r>
              <a:rPr sz="2000" spc="-5">
                <a:latin typeface="Times New Roman"/>
                <a:cs typeface="Times New Roman"/>
              </a:rPr>
              <a:t>types</a:t>
            </a:r>
            <a:r>
              <a:rPr sz="2000" spc="-25">
                <a:latin typeface="Times New Roman"/>
                <a:cs typeface="Times New Roman"/>
              </a:rPr>
              <a:t> </a:t>
            </a:r>
            <a:r>
              <a:rPr sz="2000">
                <a:latin typeface="Times New Roman"/>
                <a:cs typeface="Times New Roman"/>
              </a:rPr>
              <a:t>of</a:t>
            </a:r>
            <a:r>
              <a:rPr sz="2000" spc="5">
                <a:latin typeface="Times New Roman"/>
                <a:cs typeface="Times New Roman"/>
              </a:rPr>
              <a:t> </a:t>
            </a:r>
            <a:r>
              <a:rPr sz="2000">
                <a:latin typeface="Times New Roman"/>
                <a:cs typeface="Times New Roman"/>
              </a:rPr>
              <a:t>three-hinged</a:t>
            </a:r>
            <a:r>
              <a:rPr sz="2000" spc="-40">
                <a:latin typeface="Times New Roman"/>
                <a:cs typeface="Times New Roman"/>
              </a:rPr>
              <a:t> </a:t>
            </a:r>
            <a:r>
              <a:rPr sz="2000">
                <a:latin typeface="Times New Roman"/>
                <a:cs typeface="Times New Roman"/>
              </a:rPr>
              <a:t>arches</a:t>
            </a:r>
            <a:r>
              <a:rPr sz="2000" spc="-25">
                <a:latin typeface="Times New Roman"/>
                <a:cs typeface="Times New Roman"/>
              </a:rPr>
              <a:t> </a:t>
            </a:r>
            <a:r>
              <a:rPr sz="2000">
                <a:latin typeface="Times New Roman"/>
                <a:cs typeface="Times New Roman"/>
              </a:rPr>
              <a:t>according</a:t>
            </a:r>
            <a:r>
              <a:rPr sz="2000" spc="-40">
                <a:latin typeface="Times New Roman"/>
                <a:cs typeface="Times New Roman"/>
              </a:rPr>
              <a:t> </a:t>
            </a:r>
            <a:r>
              <a:rPr sz="2000">
                <a:latin typeface="Times New Roman"/>
                <a:cs typeface="Times New Roman"/>
              </a:rPr>
              <a:t>to</a:t>
            </a:r>
            <a:r>
              <a:rPr sz="2000" spc="-10">
                <a:latin typeface="Times New Roman"/>
                <a:cs typeface="Times New Roman"/>
              </a:rPr>
              <a:t> </a:t>
            </a:r>
            <a:r>
              <a:rPr sz="2000">
                <a:latin typeface="Times New Roman"/>
                <a:cs typeface="Times New Roman"/>
              </a:rPr>
              <a:t>the</a:t>
            </a:r>
            <a:r>
              <a:rPr sz="2000" spc="-5">
                <a:latin typeface="Times New Roman"/>
                <a:cs typeface="Times New Roman"/>
              </a:rPr>
              <a:t> </a:t>
            </a:r>
            <a:r>
              <a:rPr sz="2000">
                <a:latin typeface="Times New Roman"/>
                <a:cs typeface="Times New Roman"/>
              </a:rPr>
              <a:t>shape</a:t>
            </a:r>
            <a:r>
              <a:rPr sz="2000" spc="-20">
                <a:latin typeface="Times New Roman"/>
                <a:cs typeface="Times New Roman"/>
              </a:rPr>
              <a:t> </a:t>
            </a:r>
            <a:r>
              <a:rPr sz="2000">
                <a:latin typeface="Times New Roman"/>
                <a:cs typeface="Times New Roman"/>
              </a:rPr>
              <a:t>of</a:t>
            </a:r>
            <a:r>
              <a:rPr sz="2000" spc="-15">
                <a:latin typeface="Times New Roman"/>
                <a:cs typeface="Times New Roman"/>
              </a:rPr>
              <a:t> </a:t>
            </a:r>
            <a:r>
              <a:rPr sz="2000">
                <a:latin typeface="Times New Roman"/>
                <a:cs typeface="Times New Roman"/>
              </a:rPr>
              <a:t>the </a:t>
            </a:r>
            <a:r>
              <a:rPr sz="2000" spc="-484">
                <a:latin typeface="Times New Roman"/>
                <a:cs typeface="Times New Roman"/>
              </a:rPr>
              <a:t> </a:t>
            </a:r>
            <a:r>
              <a:rPr sz="2000">
                <a:latin typeface="Times New Roman"/>
                <a:cs typeface="Times New Roman"/>
              </a:rPr>
              <a:t>structure.</a:t>
            </a:r>
          </a:p>
          <a:p>
            <a:pPr marL="287020" indent="-274320">
              <a:lnSpc>
                <a:spcPct val="100000"/>
              </a:lnSpc>
              <a:spcBef>
                <a:spcPts val="1560"/>
              </a:spcBef>
              <a:buClr>
                <a:srgbClr val="D24717"/>
              </a:buClr>
              <a:buSzPct val="85000"/>
              <a:buFont typeface="Segoe UI Symbol"/>
              <a:buChar char="⚫"/>
              <a:tabLst>
                <a:tab pos="286385" algn="l"/>
                <a:tab pos="287020" algn="l"/>
              </a:tabLst>
            </a:pPr>
            <a:r>
              <a:rPr sz="2000" spc="-5">
                <a:latin typeface="Times New Roman"/>
                <a:cs typeface="Times New Roman"/>
              </a:rPr>
              <a:t>Circular</a:t>
            </a:r>
            <a:r>
              <a:rPr sz="2000" spc="-40">
                <a:latin typeface="Times New Roman"/>
                <a:cs typeface="Times New Roman"/>
              </a:rPr>
              <a:t> </a:t>
            </a:r>
            <a:r>
              <a:rPr sz="2000">
                <a:latin typeface="Times New Roman"/>
                <a:cs typeface="Times New Roman"/>
              </a:rPr>
              <a:t>three-hinged</a:t>
            </a:r>
            <a:r>
              <a:rPr sz="2000" spc="-50">
                <a:latin typeface="Times New Roman"/>
                <a:cs typeface="Times New Roman"/>
              </a:rPr>
              <a:t> </a:t>
            </a:r>
            <a:r>
              <a:rPr sz="2000">
                <a:latin typeface="Times New Roman"/>
                <a:cs typeface="Times New Roman"/>
              </a:rPr>
              <a:t>arch</a:t>
            </a:r>
          </a:p>
          <a:p>
            <a:pPr marL="287020" indent="-274320">
              <a:lnSpc>
                <a:spcPct val="100000"/>
              </a:lnSpc>
              <a:spcBef>
                <a:spcPts val="1560"/>
              </a:spcBef>
              <a:buClr>
                <a:srgbClr val="D24717"/>
              </a:buClr>
              <a:buSzPct val="85000"/>
              <a:buFont typeface="Segoe UI Symbol"/>
              <a:buChar char="⚫"/>
              <a:tabLst>
                <a:tab pos="286385" algn="l"/>
                <a:tab pos="287020" algn="l"/>
              </a:tabLst>
            </a:pPr>
            <a:r>
              <a:rPr sz="2000">
                <a:latin typeface="Times New Roman"/>
                <a:cs typeface="Times New Roman"/>
              </a:rPr>
              <a:t>Parabolic</a:t>
            </a:r>
            <a:r>
              <a:rPr sz="2000" spc="-55">
                <a:latin typeface="Times New Roman"/>
                <a:cs typeface="Times New Roman"/>
              </a:rPr>
              <a:t> </a:t>
            </a:r>
            <a:r>
              <a:rPr sz="2000">
                <a:latin typeface="Times New Roman"/>
                <a:cs typeface="Times New Roman"/>
              </a:rPr>
              <a:t>three-hinged</a:t>
            </a:r>
            <a:r>
              <a:rPr sz="2000" spc="-60">
                <a:latin typeface="Times New Roman"/>
                <a:cs typeface="Times New Roman"/>
              </a:rPr>
              <a:t> </a:t>
            </a:r>
            <a:r>
              <a:rPr sz="2000">
                <a:latin typeface="Times New Roman"/>
                <a:cs typeface="Times New Roman"/>
              </a:rPr>
              <a:t>arch</a:t>
            </a:r>
          </a:p>
          <a:p>
            <a:pPr marL="266700">
              <a:lnSpc>
                <a:spcPct val="100000"/>
              </a:lnSpc>
              <a:spcBef>
                <a:spcPts val="1560"/>
              </a:spcBef>
            </a:pPr>
            <a:r>
              <a:rPr sz="2000" u="sng" spc="-5">
                <a:solidFill>
                  <a:srgbClr val="006FC0"/>
                </a:solidFill>
                <a:uFill>
                  <a:solidFill>
                    <a:srgbClr val="006FC0"/>
                  </a:solidFill>
                </a:uFill>
                <a:latin typeface="Times New Roman"/>
                <a:cs typeface="Times New Roman"/>
              </a:rPr>
              <a:t>Circular</a:t>
            </a:r>
            <a:r>
              <a:rPr sz="2000" u="sng" spc="-45">
                <a:solidFill>
                  <a:srgbClr val="006FC0"/>
                </a:solidFill>
                <a:uFill>
                  <a:solidFill>
                    <a:srgbClr val="006FC0"/>
                  </a:solidFill>
                </a:uFill>
                <a:latin typeface="Times New Roman"/>
                <a:cs typeface="Times New Roman"/>
              </a:rPr>
              <a:t> </a:t>
            </a:r>
            <a:r>
              <a:rPr sz="2000" u="sng">
                <a:solidFill>
                  <a:srgbClr val="006FC0"/>
                </a:solidFill>
                <a:uFill>
                  <a:solidFill>
                    <a:srgbClr val="006FC0"/>
                  </a:solidFill>
                </a:uFill>
                <a:latin typeface="Times New Roman"/>
                <a:cs typeface="Times New Roman"/>
              </a:rPr>
              <a:t>three-hinged</a:t>
            </a:r>
            <a:r>
              <a:rPr sz="2000" u="sng" spc="-55">
                <a:solidFill>
                  <a:srgbClr val="006FC0"/>
                </a:solidFill>
                <a:uFill>
                  <a:solidFill>
                    <a:srgbClr val="006FC0"/>
                  </a:solidFill>
                </a:uFill>
                <a:latin typeface="Times New Roman"/>
                <a:cs typeface="Times New Roman"/>
              </a:rPr>
              <a:t> </a:t>
            </a:r>
            <a:r>
              <a:rPr sz="2000" u="sng">
                <a:solidFill>
                  <a:srgbClr val="006FC0"/>
                </a:solidFill>
                <a:uFill>
                  <a:solidFill>
                    <a:srgbClr val="006FC0"/>
                  </a:solidFill>
                </a:uFill>
                <a:latin typeface="Times New Roman"/>
                <a:cs typeface="Times New Roman"/>
              </a:rPr>
              <a:t>arch</a:t>
            </a:r>
            <a:endParaRPr sz="2000">
              <a:latin typeface="Times New Roman"/>
              <a:cs typeface="Times New Roman"/>
            </a:endParaRPr>
          </a:p>
          <a:p>
            <a:pPr marL="286385" marR="5080" indent="-274320">
              <a:lnSpc>
                <a:spcPct val="140100"/>
              </a:lnSpc>
              <a:spcBef>
                <a:spcPts val="600"/>
              </a:spcBef>
              <a:buClr>
                <a:srgbClr val="D24717"/>
              </a:buClr>
              <a:buSzPct val="85000"/>
              <a:buFont typeface="Segoe UI Symbol"/>
              <a:buChar char="⚫"/>
              <a:tabLst>
                <a:tab pos="286385" algn="l"/>
                <a:tab pos="287020" algn="l"/>
              </a:tabLst>
            </a:pPr>
            <a:r>
              <a:rPr sz="2000">
                <a:latin typeface="Times New Roman"/>
                <a:cs typeface="Times New Roman"/>
              </a:rPr>
              <a:t>From</a:t>
            </a:r>
            <a:r>
              <a:rPr sz="2000" spc="-30">
                <a:latin typeface="Times New Roman"/>
                <a:cs typeface="Times New Roman"/>
              </a:rPr>
              <a:t> </a:t>
            </a:r>
            <a:r>
              <a:rPr sz="2000">
                <a:latin typeface="Times New Roman"/>
                <a:cs typeface="Times New Roman"/>
              </a:rPr>
              <a:t>the</a:t>
            </a:r>
            <a:r>
              <a:rPr sz="2000" spc="-10">
                <a:latin typeface="Times New Roman"/>
                <a:cs typeface="Times New Roman"/>
              </a:rPr>
              <a:t> </a:t>
            </a:r>
            <a:r>
              <a:rPr sz="2000">
                <a:latin typeface="Times New Roman"/>
                <a:cs typeface="Times New Roman"/>
              </a:rPr>
              <a:t>property</a:t>
            </a:r>
            <a:r>
              <a:rPr sz="2000" spc="-45">
                <a:latin typeface="Times New Roman"/>
                <a:cs typeface="Times New Roman"/>
              </a:rPr>
              <a:t> </a:t>
            </a:r>
            <a:r>
              <a:rPr sz="2000">
                <a:latin typeface="Times New Roman"/>
                <a:cs typeface="Times New Roman"/>
              </a:rPr>
              <a:t>of</a:t>
            </a:r>
            <a:r>
              <a:rPr sz="2000" spc="-10">
                <a:latin typeface="Times New Roman"/>
                <a:cs typeface="Times New Roman"/>
              </a:rPr>
              <a:t> </a:t>
            </a:r>
            <a:r>
              <a:rPr sz="2000">
                <a:latin typeface="Times New Roman"/>
                <a:cs typeface="Times New Roman"/>
              </a:rPr>
              <a:t>a circle,</a:t>
            </a:r>
            <a:r>
              <a:rPr sz="2000" spc="-20">
                <a:latin typeface="Times New Roman"/>
                <a:cs typeface="Times New Roman"/>
              </a:rPr>
              <a:t> </a:t>
            </a:r>
            <a:r>
              <a:rPr sz="2000">
                <a:latin typeface="Times New Roman"/>
                <a:cs typeface="Times New Roman"/>
              </a:rPr>
              <a:t>the</a:t>
            </a:r>
            <a:r>
              <a:rPr sz="2000" spc="-5">
                <a:latin typeface="Times New Roman"/>
                <a:cs typeface="Times New Roman"/>
              </a:rPr>
              <a:t> </a:t>
            </a:r>
            <a:r>
              <a:rPr sz="2000">
                <a:latin typeface="Times New Roman"/>
                <a:cs typeface="Times New Roman"/>
              </a:rPr>
              <a:t>radius</a:t>
            </a:r>
            <a:r>
              <a:rPr sz="2000" spc="-35">
                <a:latin typeface="Times New Roman"/>
                <a:cs typeface="Times New Roman"/>
              </a:rPr>
              <a:t> </a:t>
            </a:r>
            <a:r>
              <a:rPr sz="2000" spc="5">
                <a:latin typeface="Times New Roman"/>
                <a:cs typeface="Times New Roman"/>
              </a:rPr>
              <a:t>‘</a:t>
            </a:r>
            <a:r>
              <a:rPr sz="2000" i="1" spc="5">
                <a:latin typeface="Times New Roman"/>
                <a:cs typeface="Times New Roman"/>
              </a:rPr>
              <a:t>R</a:t>
            </a:r>
            <a:r>
              <a:rPr sz="2000" spc="5">
                <a:latin typeface="Times New Roman"/>
                <a:cs typeface="Times New Roman"/>
              </a:rPr>
              <a:t>’</a:t>
            </a:r>
            <a:r>
              <a:rPr sz="2000" spc="-160">
                <a:latin typeface="Times New Roman"/>
                <a:cs typeface="Times New Roman"/>
              </a:rPr>
              <a:t> </a:t>
            </a:r>
            <a:r>
              <a:rPr sz="2000">
                <a:latin typeface="Times New Roman"/>
                <a:cs typeface="Times New Roman"/>
              </a:rPr>
              <a:t>of</a:t>
            </a:r>
            <a:r>
              <a:rPr sz="2000" spc="-10">
                <a:latin typeface="Times New Roman"/>
                <a:cs typeface="Times New Roman"/>
              </a:rPr>
              <a:t> </a:t>
            </a:r>
            <a:r>
              <a:rPr sz="2000">
                <a:latin typeface="Times New Roman"/>
                <a:cs typeface="Times New Roman"/>
              </a:rPr>
              <a:t>the</a:t>
            </a:r>
            <a:r>
              <a:rPr sz="2000" spc="-10">
                <a:latin typeface="Times New Roman"/>
                <a:cs typeface="Times New Roman"/>
              </a:rPr>
              <a:t> </a:t>
            </a:r>
            <a:r>
              <a:rPr sz="2000" spc="-5">
                <a:latin typeface="Times New Roman"/>
                <a:cs typeface="Times New Roman"/>
              </a:rPr>
              <a:t>circular</a:t>
            </a:r>
            <a:r>
              <a:rPr sz="2000" spc="-40">
                <a:latin typeface="Times New Roman"/>
                <a:cs typeface="Times New Roman"/>
              </a:rPr>
              <a:t> </a:t>
            </a:r>
            <a:r>
              <a:rPr sz="2000">
                <a:latin typeface="Times New Roman"/>
                <a:cs typeface="Times New Roman"/>
              </a:rPr>
              <a:t>arch of</a:t>
            </a:r>
            <a:r>
              <a:rPr sz="2000" spc="-15">
                <a:latin typeface="Times New Roman"/>
                <a:cs typeface="Times New Roman"/>
              </a:rPr>
              <a:t> </a:t>
            </a:r>
            <a:r>
              <a:rPr sz="2000">
                <a:latin typeface="Times New Roman"/>
                <a:cs typeface="Times New Roman"/>
              </a:rPr>
              <a:t>span</a:t>
            </a:r>
            <a:r>
              <a:rPr sz="2000" spc="-15">
                <a:latin typeface="Times New Roman"/>
                <a:cs typeface="Times New Roman"/>
              </a:rPr>
              <a:t> </a:t>
            </a:r>
            <a:r>
              <a:rPr sz="2000">
                <a:latin typeface="Times New Roman"/>
                <a:cs typeface="Times New Roman"/>
              </a:rPr>
              <a:t>‘</a:t>
            </a:r>
            <a:r>
              <a:rPr sz="2000" i="1">
                <a:latin typeface="Times New Roman"/>
                <a:cs typeface="Times New Roman"/>
              </a:rPr>
              <a:t>L</a:t>
            </a:r>
            <a:r>
              <a:rPr sz="2000">
                <a:latin typeface="Times New Roman"/>
                <a:cs typeface="Times New Roman"/>
              </a:rPr>
              <a:t>’ </a:t>
            </a:r>
            <a:r>
              <a:rPr sz="2000" spc="-484">
                <a:latin typeface="Times New Roman"/>
                <a:cs typeface="Times New Roman"/>
              </a:rPr>
              <a:t> </a:t>
            </a:r>
            <a:r>
              <a:rPr sz="2000">
                <a:latin typeface="Times New Roman"/>
                <a:cs typeface="Times New Roman"/>
              </a:rPr>
              <a:t>and</a:t>
            </a:r>
            <a:r>
              <a:rPr sz="2000" spc="-20">
                <a:latin typeface="Times New Roman"/>
                <a:cs typeface="Times New Roman"/>
              </a:rPr>
              <a:t> </a:t>
            </a:r>
            <a:r>
              <a:rPr sz="2000">
                <a:latin typeface="Times New Roman"/>
                <a:cs typeface="Times New Roman"/>
              </a:rPr>
              <a:t>rise</a:t>
            </a:r>
            <a:r>
              <a:rPr sz="2000" spc="-10">
                <a:latin typeface="Times New Roman"/>
                <a:cs typeface="Times New Roman"/>
              </a:rPr>
              <a:t> </a:t>
            </a:r>
            <a:r>
              <a:rPr sz="2000">
                <a:latin typeface="Times New Roman"/>
                <a:cs typeface="Times New Roman"/>
              </a:rPr>
              <a:t>‘</a:t>
            </a:r>
            <a:r>
              <a:rPr sz="2000" i="1">
                <a:latin typeface="Times New Roman"/>
                <a:cs typeface="Times New Roman"/>
              </a:rPr>
              <a:t>h</a:t>
            </a:r>
            <a:r>
              <a:rPr sz="2000">
                <a:latin typeface="Times New Roman"/>
                <a:cs typeface="Times New Roman"/>
              </a:rPr>
              <a:t>’</a:t>
            </a:r>
          </a:p>
        </p:txBody>
      </p:sp>
      <p:pic>
        <p:nvPicPr>
          <p:cNvPr id="4" name="object 4"/>
          <p:cNvPicPr/>
          <p:nvPr/>
        </p:nvPicPr>
        <p:blipFill>
          <a:blip r:embed="rId2"/>
          <a:stretch>
            <a:fillRect/>
          </a:stretch>
        </p:blipFill>
        <p:spPr>
          <a:xfrm>
            <a:off x="2459227" y="4038596"/>
            <a:ext cx="3174665" cy="1982766"/>
          </a:xfrm>
          <a:prstGeom prst="rect">
            <a:avLst/>
          </a:prstGeom>
        </p:spPr>
      </p:pic>
      <p:sp>
        <p:nvSpPr>
          <p:cNvPr id="5" name="Slide Number Placeholder 4">
            <a:extLst>
              <a:ext uri="{FF2B5EF4-FFF2-40B4-BE49-F238E27FC236}">
                <a16:creationId xmlns:a16="http://schemas.microsoft.com/office/drawing/2014/main" id="{D014913F-4600-BF65-8679-45ED1126F7A4}"/>
              </a:ext>
            </a:extLst>
          </p:cNvPr>
          <p:cNvSpPr>
            <a:spLocks noGrp="1"/>
          </p:cNvSpPr>
          <p:nvPr>
            <p:ph type="sldNum" sz="quarter" idx="7"/>
          </p:nvPr>
        </p:nvSpPr>
        <p:spPr/>
        <p:txBody>
          <a:bodyPr/>
          <a:lstStyle/>
          <a:p>
            <a:pPr marL="38100">
              <a:lnSpc>
                <a:spcPts val="1664"/>
              </a:lnSpc>
            </a:pPr>
            <a:fld id="{81D60167-4931-47E6-BA6A-407CBD079E47}" type="slidenum">
              <a:rPr lang="en-US" smtClean="0"/>
              <a:t>39</a:t>
            </a:fld>
            <a:endParaRPr lang="en-US"/>
          </a:p>
        </p:txBody>
      </p:sp>
      <p:sp>
        <p:nvSpPr>
          <p:cNvPr id="6" name="Slide Number Placeholder 1">
            <a:extLst>
              <a:ext uri="{FF2B5EF4-FFF2-40B4-BE49-F238E27FC236}">
                <a16:creationId xmlns:a16="http://schemas.microsoft.com/office/drawing/2014/main" id="{BD964084-B9EB-ECBF-97A9-EA7E45BC559D}"/>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39</a:t>
            </a:fld>
            <a:endParaRPr lang="en-US" dirty="0">
              <a:solidFill>
                <a:schemeClr val="tx1"/>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A2DF6-9561-7C17-5770-57800FBF2897}"/>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2FBEDFE-D8C6-8766-AE78-35D67E6F8C8F}"/>
              </a:ext>
            </a:extLst>
          </p:cNvPr>
          <p:cNvGraphicFramePr>
            <a:graphicFrameLocks noGrp="1"/>
          </p:cNvGraphicFramePr>
          <p:nvPr>
            <p:extLst>
              <p:ext uri="{D42A27DB-BD31-4B8C-83A1-F6EECF244321}">
                <p14:modId xmlns:p14="http://schemas.microsoft.com/office/powerpoint/2010/main" val="308395213"/>
              </p:ext>
            </p:extLst>
          </p:nvPr>
        </p:nvGraphicFramePr>
        <p:xfrm>
          <a:off x="561080" y="470753"/>
          <a:ext cx="7954270" cy="5113020"/>
        </p:xfrm>
        <a:graphic>
          <a:graphicData uri="http://schemas.openxmlformats.org/drawingml/2006/table">
            <a:tbl>
              <a:tblPr firstRow="1" bandRow="1">
                <a:tableStyleId>{5DA37D80-6434-44D0-A028-1B22A696006F}</a:tableStyleId>
              </a:tblPr>
              <a:tblGrid>
                <a:gridCol w="658120">
                  <a:extLst>
                    <a:ext uri="{9D8B030D-6E8A-4147-A177-3AD203B41FA5}">
                      <a16:colId xmlns:a16="http://schemas.microsoft.com/office/drawing/2014/main" val="2056097806"/>
                    </a:ext>
                  </a:extLst>
                </a:gridCol>
                <a:gridCol w="3230347">
                  <a:extLst>
                    <a:ext uri="{9D8B030D-6E8A-4147-A177-3AD203B41FA5}">
                      <a16:colId xmlns:a16="http://schemas.microsoft.com/office/drawing/2014/main" val="3595974617"/>
                    </a:ext>
                  </a:extLst>
                </a:gridCol>
                <a:gridCol w="1340373">
                  <a:extLst>
                    <a:ext uri="{9D8B030D-6E8A-4147-A177-3AD203B41FA5}">
                      <a16:colId xmlns:a16="http://schemas.microsoft.com/office/drawing/2014/main" val="4151318229"/>
                    </a:ext>
                  </a:extLst>
                </a:gridCol>
                <a:gridCol w="1309060">
                  <a:extLst>
                    <a:ext uri="{9D8B030D-6E8A-4147-A177-3AD203B41FA5}">
                      <a16:colId xmlns:a16="http://schemas.microsoft.com/office/drawing/2014/main" val="261949086"/>
                    </a:ext>
                  </a:extLst>
                </a:gridCol>
                <a:gridCol w="708185">
                  <a:extLst>
                    <a:ext uri="{9D8B030D-6E8A-4147-A177-3AD203B41FA5}">
                      <a16:colId xmlns:a16="http://schemas.microsoft.com/office/drawing/2014/main" val="2560881849"/>
                    </a:ext>
                  </a:extLst>
                </a:gridCol>
                <a:gridCol w="708185">
                  <a:extLst>
                    <a:ext uri="{9D8B030D-6E8A-4147-A177-3AD203B41FA5}">
                      <a16:colId xmlns:a16="http://schemas.microsoft.com/office/drawing/2014/main" val="2660770497"/>
                    </a:ext>
                  </a:extLst>
                </a:gridCol>
              </a:tblGrid>
              <a:tr h="777657">
                <a:tc>
                  <a:txBody>
                    <a:bodyPr/>
                    <a:lstStyle/>
                    <a:p>
                      <a:pPr algn="ctr"/>
                      <a:r>
                        <a:rPr lang="en-GB" sz="1600">
                          <a:latin typeface="Times New Roman" panose="02020603050405020304" pitchFamily="18" charset="0"/>
                          <a:cs typeface="Times New Roman" panose="02020603050405020304" pitchFamily="18" charset="0"/>
                        </a:rPr>
                        <a:t>Week</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Topic</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Teaching Learning </a:t>
                      </a:r>
                    </a:p>
                    <a:p>
                      <a:pPr algn="ctr"/>
                      <a:r>
                        <a:rPr lang="en-GB" sz="1600">
                          <a:latin typeface="Times New Roman" panose="02020603050405020304" pitchFamily="18" charset="0"/>
                          <a:cs typeface="Times New Roman" panose="02020603050405020304" pitchFamily="18" charset="0"/>
                        </a:rPr>
                        <a:t>Strategy</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Assessment Strategy</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dirty="0">
                          <a:latin typeface="Times New Roman" panose="02020603050405020304" pitchFamily="18" charset="0"/>
                          <a:cs typeface="Times New Roman" panose="02020603050405020304" pitchFamily="18" charset="0"/>
                        </a:rPr>
                        <a:t>CLOs</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1600" dirty="0">
                          <a:latin typeface="Times New Roman" panose="02020603050405020304" pitchFamily="18" charset="0"/>
                          <a:cs typeface="Times New Roman" panose="02020603050405020304" pitchFamily="18" charset="0"/>
                        </a:rPr>
                        <a:t>Page No.</a:t>
                      </a:r>
                    </a:p>
                  </a:txBody>
                  <a:tcPr marL="68580" marR="68580" marT="34290" marB="34290"/>
                </a:tc>
                <a:extLst>
                  <a:ext uri="{0D108BD9-81ED-4DB2-BD59-A6C34878D82A}">
                    <a16:rowId xmlns:a16="http://schemas.microsoft.com/office/drawing/2014/main" val="1706305422"/>
                  </a:ext>
                </a:extLst>
              </a:tr>
              <a:tr h="540657">
                <a:tc>
                  <a:txBody>
                    <a:bodyPr/>
                    <a:lstStyle/>
                    <a:p>
                      <a:pPr algn="ctr"/>
                      <a:r>
                        <a:rPr lang="en-GB" sz="1600">
                          <a:latin typeface="Times New Roman" panose="02020603050405020304" pitchFamily="18" charset="0"/>
                          <a:cs typeface="Times New Roman" panose="02020603050405020304" pitchFamily="18" charset="0"/>
                        </a:rPr>
                        <a:t>1-2</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buFont typeface="Symbol" panose="05050102010706020507" pitchFamily="18" charset="2"/>
                        <a:buNone/>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Introduction and basic concepts of truss structures.</a:t>
                      </a: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dirty="0">
                          <a:latin typeface="Times New Roman" panose="02020603050405020304" pitchFamily="18" charset="0"/>
                          <a:cs typeface="Times New Roman" panose="02020603050405020304" pitchFamily="18" charset="0"/>
                        </a:rPr>
                        <a:t>Lecture, Discussion</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Project, Mid, Final</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CLO 1</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1600" dirty="0">
                          <a:latin typeface="Times New Roman" panose="02020603050405020304" pitchFamily="18" charset="0"/>
                          <a:cs typeface="Times New Roman" panose="02020603050405020304" pitchFamily="18" charset="0"/>
                        </a:rPr>
                        <a:t>06-27</a:t>
                      </a:r>
                    </a:p>
                  </a:txBody>
                  <a:tcPr marL="68580" marR="68580" marT="34290" marB="34290"/>
                </a:tc>
                <a:extLst>
                  <a:ext uri="{0D108BD9-81ED-4DB2-BD59-A6C34878D82A}">
                    <a16:rowId xmlns:a16="http://schemas.microsoft.com/office/drawing/2014/main" val="1885970766"/>
                  </a:ext>
                </a:extLst>
              </a:tr>
              <a:tr h="540657">
                <a:tc>
                  <a:txBody>
                    <a:bodyPr/>
                    <a:lstStyle/>
                    <a:p>
                      <a:pPr algn="ctr"/>
                      <a:r>
                        <a:rPr lang="en-GB" sz="1600">
                          <a:latin typeface="Times New Roman" panose="02020603050405020304" pitchFamily="18" charset="0"/>
                          <a:cs typeface="Times New Roman" panose="02020603050405020304" pitchFamily="18" charset="0"/>
                        </a:rPr>
                        <a:t>3-5</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buFont typeface="Symbol" panose="05050102010706020507" pitchFamily="18" charset="2"/>
                        <a:buNone/>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Two hinged arches.</a:t>
                      </a: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Lecture, Discussion</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Assignment, </a:t>
                      </a:r>
                      <a:r>
                        <a:rPr lang="en-GB" sz="1600">
                          <a:latin typeface="Times New Roman" panose="02020603050405020304" pitchFamily="18" charset="0"/>
                          <a:cs typeface="Times New Roman" panose="02020603050405020304" pitchFamily="18" charset="0"/>
                        </a:rPr>
                        <a:t>Mid, Final</a:t>
                      </a: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CLO 2</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1600" dirty="0">
                          <a:latin typeface="Times New Roman" panose="02020603050405020304" pitchFamily="18" charset="0"/>
                          <a:cs typeface="Times New Roman" panose="02020603050405020304" pitchFamily="18" charset="0"/>
                        </a:rPr>
                        <a:t>28-36</a:t>
                      </a:r>
                    </a:p>
                  </a:txBody>
                  <a:tcPr marL="68580" marR="68580" marT="34290" marB="34290"/>
                </a:tc>
                <a:extLst>
                  <a:ext uri="{0D108BD9-81ED-4DB2-BD59-A6C34878D82A}">
                    <a16:rowId xmlns:a16="http://schemas.microsoft.com/office/drawing/2014/main" val="3563825923"/>
                  </a:ext>
                </a:extLst>
              </a:tr>
              <a:tr h="777657">
                <a:tc>
                  <a:txBody>
                    <a:bodyPr/>
                    <a:lstStyle/>
                    <a:p>
                      <a:pPr algn="ctr"/>
                      <a:r>
                        <a:rPr lang="en-GB" sz="1600">
                          <a:latin typeface="Times New Roman" panose="02020603050405020304" pitchFamily="18" charset="0"/>
                          <a:cs typeface="Times New Roman" panose="02020603050405020304" pitchFamily="18" charset="0"/>
                        </a:rPr>
                        <a:t>6-8</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sz="1600" kern="1200" dirty="0">
                          <a:solidFill>
                            <a:schemeClr val="tx1"/>
                          </a:solidFill>
                          <a:effectLst/>
                          <a:latin typeface="Times New Roman" panose="02020603050405020304" pitchFamily="18" charset="0"/>
                          <a:ea typeface="+mn-ea"/>
                          <a:cs typeface="Times New Roman" panose="02020603050405020304" pitchFamily="18" charset="0"/>
                        </a:rPr>
                        <a:t>Three hinged arches.</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Lecture, Discussion</a:t>
                      </a: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Assignment,</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Class Test, </a:t>
                      </a:r>
                      <a:r>
                        <a:rPr lang="en-GB" sz="1600">
                          <a:latin typeface="Times New Roman" panose="02020603050405020304" pitchFamily="18" charset="0"/>
                          <a:cs typeface="Times New Roman" panose="02020603050405020304" pitchFamily="18" charset="0"/>
                        </a:rPr>
                        <a:t>Mid, Final</a:t>
                      </a: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CLO 2</a:t>
                      </a:r>
                      <a:endParaRPr lang="en-US" sz="1600">
                        <a:latin typeface="Times New Roman" panose="02020603050405020304" pitchFamily="18" charset="0"/>
                        <a:cs typeface="Times New Roman" panose="02020603050405020304" pitchFamily="18" charset="0"/>
                      </a:endParaRPr>
                    </a:p>
                    <a:p>
                      <a:pPr algn="ct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1600" dirty="0">
                          <a:latin typeface="Times New Roman" panose="02020603050405020304" pitchFamily="18" charset="0"/>
                          <a:cs typeface="Times New Roman" panose="02020603050405020304" pitchFamily="18" charset="0"/>
                        </a:rPr>
                        <a:t>37-63</a:t>
                      </a:r>
                    </a:p>
                  </a:txBody>
                  <a:tcPr marL="68580" marR="68580" marT="34290" marB="34290"/>
                </a:tc>
                <a:extLst>
                  <a:ext uri="{0D108BD9-81ED-4DB2-BD59-A6C34878D82A}">
                    <a16:rowId xmlns:a16="http://schemas.microsoft.com/office/drawing/2014/main" val="1401257568"/>
                  </a:ext>
                </a:extLst>
              </a:tr>
              <a:tr h="540657">
                <a:tc>
                  <a:txBody>
                    <a:bodyPr/>
                    <a:lstStyle/>
                    <a:p>
                      <a:pPr algn="ctr"/>
                      <a:r>
                        <a:rPr lang="en-GB" sz="1600">
                          <a:latin typeface="Times New Roman" panose="02020603050405020304" pitchFamily="18" charset="0"/>
                          <a:cs typeface="Times New Roman" panose="02020603050405020304" pitchFamily="18" charset="0"/>
                        </a:rPr>
                        <a:t>9-10</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buFont typeface="Symbol" panose="05050102010706020507" pitchFamily="18" charset="2"/>
                        <a:buNone/>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Wheel load analysis.</a:t>
                      </a: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Lecture, Discussion</a:t>
                      </a: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Assignment,</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Class Test</a:t>
                      </a:r>
                      <a:r>
                        <a:rPr lang="en-GB" sz="1600">
                          <a:latin typeface="Times New Roman" panose="02020603050405020304" pitchFamily="18" charset="0"/>
                          <a:cs typeface="Times New Roman" panose="02020603050405020304" pitchFamily="18" charset="0"/>
                        </a:rPr>
                        <a:t>, Mid, Final</a:t>
                      </a: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CLO 3</a:t>
                      </a:r>
                      <a:endParaRPr lang="en-US" sz="1600">
                        <a:latin typeface="Times New Roman" panose="02020603050405020304" pitchFamily="18" charset="0"/>
                        <a:cs typeface="Times New Roman" panose="02020603050405020304" pitchFamily="18" charset="0"/>
                      </a:endParaRPr>
                    </a:p>
                    <a:p>
                      <a:pPr algn="ct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1600" dirty="0">
                          <a:latin typeface="Times New Roman" panose="02020603050405020304" pitchFamily="18" charset="0"/>
                          <a:cs typeface="Times New Roman" panose="02020603050405020304" pitchFamily="18" charset="0"/>
                        </a:rPr>
                        <a:t>64-81</a:t>
                      </a:r>
                    </a:p>
                  </a:txBody>
                  <a:tcPr marL="68580" marR="68580" marT="34290" marB="34290"/>
                </a:tc>
                <a:extLst>
                  <a:ext uri="{0D108BD9-81ED-4DB2-BD59-A6C34878D82A}">
                    <a16:rowId xmlns:a16="http://schemas.microsoft.com/office/drawing/2014/main" val="3266141247"/>
                  </a:ext>
                </a:extLst>
              </a:tr>
              <a:tr h="790567">
                <a:tc>
                  <a:txBody>
                    <a:bodyPr/>
                    <a:lstStyle/>
                    <a:p>
                      <a:pPr algn="ctr"/>
                      <a:r>
                        <a:rPr lang="en-GB" sz="1600">
                          <a:latin typeface="Times New Roman" panose="02020603050405020304" pitchFamily="18" charset="0"/>
                          <a:cs typeface="Times New Roman" panose="02020603050405020304" pitchFamily="18" charset="0"/>
                        </a:rPr>
                        <a:t>11-13</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buFont typeface="Symbol" panose="05050102010706020507" pitchFamily="18" charset="2"/>
                        <a:buNone/>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Deflection of beam.</a:t>
                      </a:r>
                    </a:p>
                    <a:p>
                      <a:pPr marL="0" marR="0" lvl="0" indent="0" algn="l" defTabSz="914400" rtl="0" eaLnBrk="1" fontAlgn="auto" latinLnBrk="0" hangingPunct="1">
                        <a:lnSpc>
                          <a:spcPct val="100000"/>
                        </a:lnSpc>
                        <a:spcBef>
                          <a:spcPct val="0"/>
                        </a:spcBef>
                        <a:spcAft>
                          <a:spcPct val="0"/>
                        </a:spcAft>
                        <a:buClrTx/>
                        <a:buSzTx/>
                        <a:buFontTx/>
                        <a:buNone/>
                        <a:defRPr/>
                      </a:pP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Lecture, Discussion</a:t>
                      </a:r>
                      <a:endParaRPr lang="en-US" sz="160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Assignment,</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Class Test</a:t>
                      </a:r>
                      <a:r>
                        <a:rPr lang="en-GB" sz="1600">
                          <a:latin typeface="Times New Roman" panose="02020603050405020304" pitchFamily="18" charset="0"/>
                          <a:cs typeface="Times New Roman" panose="02020603050405020304" pitchFamily="18" charset="0"/>
                        </a:rPr>
                        <a:t>, Final</a:t>
                      </a: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CLO 4</a:t>
                      </a:r>
                      <a:endParaRPr lang="en-US" sz="1600">
                        <a:latin typeface="Times New Roman" panose="02020603050405020304" pitchFamily="18" charset="0"/>
                        <a:cs typeface="Times New Roman" panose="02020603050405020304" pitchFamily="18" charset="0"/>
                      </a:endParaRPr>
                    </a:p>
                    <a:p>
                      <a:pPr algn="ct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1600" dirty="0">
                          <a:latin typeface="Times New Roman" panose="02020603050405020304" pitchFamily="18" charset="0"/>
                          <a:cs typeface="Times New Roman" panose="02020603050405020304" pitchFamily="18" charset="0"/>
                        </a:rPr>
                        <a:t>82-92</a:t>
                      </a:r>
                    </a:p>
                  </a:txBody>
                  <a:tcPr marL="68580" marR="68580" marT="34290" marB="34290"/>
                </a:tc>
                <a:extLst>
                  <a:ext uri="{0D108BD9-81ED-4DB2-BD59-A6C34878D82A}">
                    <a16:rowId xmlns:a16="http://schemas.microsoft.com/office/drawing/2014/main" val="3616050628"/>
                  </a:ext>
                </a:extLst>
              </a:tr>
              <a:tr h="777657">
                <a:tc>
                  <a:txBody>
                    <a:bodyPr/>
                    <a:lstStyle/>
                    <a:p>
                      <a:pPr algn="ctr"/>
                      <a:r>
                        <a:rPr lang="en-GB" sz="1600">
                          <a:latin typeface="Times New Roman" panose="02020603050405020304" pitchFamily="18" charset="0"/>
                          <a:cs typeface="Times New Roman" panose="02020603050405020304" pitchFamily="18" charset="0"/>
                        </a:rPr>
                        <a:t>14-16</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buFont typeface="Symbol" panose="05050102010706020507" pitchFamily="18" charset="2"/>
                        <a:buNone/>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Lateral load analysis</a:t>
                      </a:r>
                    </a:p>
                    <a:p>
                      <a:pPr marL="0" marR="0" lvl="0" indent="0" algn="l" defTabSz="914400" rtl="0" eaLnBrk="1" fontAlgn="auto" latinLnBrk="0" hangingPunct="1">
                        <a:lnSpc>
                          <a:spcPct val="100000"/>
                        </a:lnSpc>
                        <a:spcBef>
                          <a:spcPct val="0"/>
                        </a:spcBef>
                        <a:spcAft>
                          <a:spcPct val="0"/>
                        </a:spcAft>
                        <a:buClrTx/>
                        <a:buSzTx/>
                        <a:buFontTx/>
                        <a:buNone/>
                        <a:defRPr/>
                      </a:pP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Lecture, Discussion</a:t>
                      </a:r>
                      <a:endParaRPr lang="en-US" sz="160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Assignment</a:t>
                      </a:r>
                      <a:r>
                        <a:rPr lang="en-GB" sz="1600">
                          <a:latin typeface="Times New Roman" panose="02020603050405020304" pitchFamily="18" charset="0"/>
                          <a:cs typeface="Times New Roman" panose="02020603050405020304" pitchFamily="18" charset="0"/>
                        </a:rPr>
                        <a:t>, Final</a:t>
                      </a: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dirty="0">
                          <a:latin typeface="Times New Roman" panose="02020603050405020304" pitchFamily="18" charset="0"/>
                          <a:cs typeface="Times New Roman" panose="02020603050405020304" pitchFamily="18" charset="0"/>
                        </a:rPr>
                        <a:t>CLO 5</a:t>
                      </a:r>
                      <a:endParaRPr lang="en-US" sz="1600" dirty="0">
                        <a:latin typeface="Times New Roman" panose="02020603050405020304" pitchFamily="18" charset="0"/>
                        <a:cs typeface="Times New Roman" panose="02020603050405020304" pitchFamily="18" charset="0"/>
                      </a:endParaRPr>
                    </a:p>
                    <a:p>
                      <a:pPr algn="ct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1600" dirty="0">
                          <a:latin typeface="Times New Roman" panose="02020603050405020304" pitchFamily="18" charset="0"/>
                          <a:cs typeface="Times New Roman" panose="02020603050405020304" pitchFamily="18" charset="0"/>
                        </a:rPr>
                        <a:t>93-116</a:t>
                      </a:r>
                    </a:p>
                  </a:txBody>
                  <a:tcPr marL="68580" marR="68580" marT="34290" marB="34290"/>
                </a:tc>
                <a:extLst>
                  <a:ext uri="{0D108BD9-81ED-4DB2-BD59-A6C34878D82A}">
                    <a16:rowId xmlns:a16="http://schemas.microsoft.com/office/drawing/2014/main" val="1340792392"/>
                  </a:ext>
                </a:extLst>
              </a:tr>
            </a:tbl>
          </a:graphicData>
        </a:graphic>
      </p:graphicFrame>
      <p:sp>
        <p:nvSpPr>
          <p:cNvPr id="3" name="TextBox 2">
            <a:extLst>
              <a:ext uri="{FF2B5EF4-FFF2-40B4-BE49-F238E27FC236}">
                <a16:creationId xmlns:a16="http://schemas.microsoft.com/office/drawing/2014/main" id="{F9C9234C-6EA7-E65A-A80B-A96211790EA5}"/>
              </a:ext>
            </a:extLst>
          </p:cNvPr>
          <p:cNvSpPr txBox="1"/>
          <p:nvPr/>
        </p:nvSpPr>
        <p:spPr>
          <a:xfrm>
            <a:off x="457200" y="5630242"/>
            <a:ext cx="7831336" cy="9744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spcAft>
                <a:spcPts val="750"/>
              </a:spcAft>
            </a:pPr>
            <a:r>
              <a:rPr lang="en-US" sz="1500" b="1" dirty="0">
                <a:latin typeface="Times New Roman" panose="02020603050405020304" pitchFamily="18" charset="0"/>
                <a:ea typeface="Times New Roman" panose="02020603050405020304" pitchFamily="18" charset="0"/>
              </a:rPr>
              <a:t>References</a:t>
            </a:r>
          </a:p>
          <a:p>
            <a:pPr>
              <a:lnSpc>
                <a:spcPct val="115000"/>
              </a:lnSpc>
              <a:spcAft>
                <a:spcPts val="750"/>
              </a:spcAft>
            </a:pPr>
            <a:r>
              <a:rPr lang="en-US" sz="1500" dirty="0">
                <a:latin typeface="Times New Roman" panose="02020603050405020304" pitchFamily="18" charset="0"/>
                <a:ea typeface="Times New Roman" panose="02020603050405020304" pitchFamily="18" charset="0"/>
              </a:rPr>
              <a:t>1. Theory of Simple Structures - Thomas Shed &amp; Jamison Vawter                                                                                                                    2. Elementary Structural Analysis - Charles Norris &amp; John Wilbur</a:t>
            </a:r>
            <a:endParaRPr lang="en-US" sz="1500" dirty="0">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10BD1949-9A0A-4FE7-4644-ACAC0994F2D6}"/>
              </a:ext>
            </a:extLst>
          </p:cNvPr>
          <p:cNvSpPr>
            <a:spLocks noGrp="1"/>
          </p:cNvSpPr>
          <p:nvPr>
            <p:ph type="sldNum" sz="quarter" idx="12"/>
          </p:nvPr>
        </p:nvSpPr>
        <p:spPr/>
        <p:txBody>
          <a:bodyPr/>
          <a:lstStyle/>
          <a:p>
            <a:fld id="{74D176D1-BC84-44D9-9E2B-F40FD01EB285}" type="slidenum">
              <a:rPr lang="en-US" sz="1600" smtClean="0"/>
              <a:t>4</a:t>
            </a:fld>
            <a:endParaRPr lang="en-US" sz="1600"/>
          </a:p>
        </p:txBody>
      </p:sp>
    </p:spTree>
    <p:extLst>
      <p:ext uri="{BB962C8B-B14F-4D97-AF65-F5344CB8AC3E}">
        <p14:creationId xmlns:p14="http://schemas.microsoft.com/office/powerpoint/2010/main" val="19228215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232663"/>
            <a:ext cx="4693920" cy="513715"/>
          </a:xfrm>
          <a:prstGeom prst="rect">
            <a:avLst/>
          </a:prstGeom>
        </p:spPr>
        <p:txBody>
          <a:bodyPr vert="horz" wrap="square" lIns="0" tIns="12700" rIns="0" bIns="0" rtlCol="0">
            <a:spAutoFit/>
          </a:bodyPr>
          <a:lstStyle/>
          <a:p>
            <a:pPr marL="12700">
              <a:lnSpc>
                <a:spcPct val="100000"/>
              </a:lnSpc>
              <a:spcBef>
                <a:spcPts val="100"/>
              </a:spcBef>
            </a:pPr>
            <a:r>
              <a:rPr sz="3200" spc="-10"/>
              <a:t>Circular</a:t>
            </a:r>
            <a:r>
              <a:rPr sz="3200" spc="-85"/>
              <a:t> </a:t>
            </a:r>
            <a:r>
              <a:rPr sz="3200" spc="-5"/>
              <a:t>three-hinged</a:t>
            </a:r>
            <a:r>
              <a:rPr sz="3200" spc="-50"/>
              <a:t> </a:t>
            </a:r>
            <a:r>
              <a:rPr sz="3200" spc="-15"/>
              <a:t>arch</a:t>
            </a:r>
            <a:endParaRPr sz="3200"/>
          </a:p>
        </p:txBody>
      </p:sp>
      <p:sp>
        <p:nvSpPr>
          <p:cNvPr id="3" name="object 3"/>
          <p:cNvSpPr txBox="1"/>
          <p:nvPr/>
        </p:nvSpPr>
        <p:spPr>
          <a:xfrm>
            <a:off x="466750" y="1204315"/>
            <a:ext cx="3747135" cy="1214755"/>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6385" marR="5080" indent="-274320" algn="just">
              <a:lnSpc>
                <a:spcPct val="130100"/>
              </a:lnSpc>
              <a:spcBef>
                <a:spcPts val="95"/>
              </a:spcBef>
              <a:buClr>
                <a:srgbClr val="D24717"/>
              </a:buClr>
              <a:buSzPct val="85000"/>
              <a:buFont typeface="Segoe UI Symbol"/>
              <a:buChar char="⚫"/>
              <a:tabLst>
                <a:tab pos="287020" algn="l"/>
              </a:tabLst>
            </a:pPr>
            <a:r>
              <a:rPr sz="2000" spc="-25">
                <a:latin typeface="Times New Roman"/>
                <a:cs typeface="Times New Roman"/>
              </a:rPr>
              <a:t>Taking</a:t>
            </a:r>
            <a:r>
              <a:rPr sz="2000" spc="-20">
                <a:latin typeface="Times New Roman"/>
                <a:cs typeface="Times New Roman"/>
              </a:rPr>
              <a:t> </a:t>
            </a:r>
            <a:r>
              <a:rPr sz="2000" spc="-5">
                <a:latin typeface="Times New Roman"/>
                <a:cs typeface="Times New Roman"/>
              </a:rPr>
              <a:t>‘</a:t>
            </a:r>
            <a:r>
              <a:rPr sz="2000" i="1" spc="-5">
                <a:latin typeface="Times New Roman"/>
                <a:cs typeface="Times New Roman"/>
              </a:rPr>
              <a:t>A</a:t>
            </a:r>
            <a:r>
              <a:rPr sz="2000" spc="-5">
                <a:latin typeface="Times New Roman"/>
                <a:cs typeface="Times New Roman"/>
              </a:rPr>
              <a:t>’ as origin at support, </a:t>
            </a:r>
            <a:r>
              <a:rPr sz="2000">
                <a:latin typeface="Times New Roman"/>
                <a:cs typeface="Times New Roman"/>
              </a:rPr>
              <a:t> the </a:t>
            </a:r>
            <a:r>
              <a:rPr sz="2000" spc="-5">
                <a:latin typeface="Times New Roman"/>
                <a:cs typeface="Times New Roman"/>
              </a:rPr>
              <a:t>coordinates of any point ‘</a:t>
            </a:r>
            <a:r>
              <a:rPr sz="2000" i="1" spc="-5">
                <a:latin typeface="Times New Roman"/>
                <a:cs typeface="Times New Roman"/>
              </a:rPr>
              <a:t>D</a:t>
            </a:r>
            <a:r>
              <a:rPr sz="2000" spc="-5">
                <a:latin typeface="Times New Roman"/>
                <a:cs typeface="Times New Roman"/>
              </a:rPr>
              <a:t>’ </a:t>
            </a:r>
            <a:r>
              <a:rPr sz="2000">
                <a:latin typeface="Times New Roman"/>
                <a:cs typeface="Times New Roman"/>
              </a:rPr>
              <a:t> on</a:t>
            </a:r>
            <a:r>
              <a:rPr sz="2000" spc="-25">
                <a:latin typeface="Times New Roman"/>
                <a:cs typeface="Times New Roman"/>
              </a:rPr>
              <a:t> </a:t>
            </a:r>
            <a:r>
              <a:rPr sz="2000">
                <a:latin typeface="Times New Roman"/>
                <a:cs typeface="Times New Roman"/>
              </a:rPr>
              <a:t>the</a:t>
            </a:r>
            <a:r>
              <a:rPr sz="2000" spc="-10">
                <a:latin typeface="Times New Roman"/>
                <a:cs typeface="Times New Roman"/>
              </a:rPr>
              <a:t> </a:t>
            </a:r>
            <a:r>
              <a:rPr sz="2000">
                <a:latin typeface="Times New Roman"/>
                <a:cs typeface="Times New Roman"/>
              </a:rPr>
              <a:t>arch</a:t>
            </a:r>
            <a:r>
              <a:rPr sz="2000" spc="-25">
                <a:latin typeface="Times New Roman"/>
                <a:cs typeface="Times New Roman"/>
              </a:rPr>
              <a:t> </a:t>
            </a:r>
            <a:r>
              <a:rPr sz="2000" spc="-5">
                <a:latin typeface="Times New Roman"/>
                <a:cs typeface="Times New Roman"/>
              </a:rPr>
              <a:t>is:</a:t>
            </a:r>
            <a:endParaRPr sz="2000">
              <a:latin typeface="Times New Roman"/>
              <a:cs typeface="Times New Roman"/>
            </a:endParaRPr>
          </a:p>
        </p:txBody>
      </p:sp>
      <p:pic>
        <p:nvPicPr>
          <p:cNvPr id="4" name="object 4"/>
          <p:cNvPicPr/>
          <p:nvPr/>
        </p:nvPicPr>
        <p:blipFill>
          <a:blip r:embed="rId2"/>
          <a:stretch>
            <a:fillRect/>
          </a:stretch>
        </p:blipFill>
        <p:spPr>
          <a:xfrm>
            <a:off x="4274184" y="990616"/>
            <a:ext cx="4643396" cy="4498196"/>
          </a:xfrm>
          <a:prstGeom prst="rect">
            <a:avLst/>
          </a:prstGeom>
        </p:spPr>
      </p:pic>
      <p:pic>
        <p:nvPicPr>
          <p:cNvPr id="5" name="object 5"/>
          <p:cNvPicPr/>
          <p:nvPr/>
        </p:nvPicPr>
        <p:blipFill>
          <a:blip r:embed="rId3"/>
          <a:stretch>
            <a:fillRect/>
          </a:stretch>
        </p:blipFill>
        <p:spPr>
          <a:xfrm>
            <a:off x="796632" y="2514625"/>
            <a:ext cx="2877291" cy="1777720"/>
          </a:xfrm>
          <a:prstGeom prst="rect">
            <a:avLst/>
          </a:prstGeom>
        </p:spPr>
      </p:pic>
      <p:sp>
        <p:nvSpPr>
          <p:cNvPr id="6" name="object 6"/>
          <p:cNvSpPr txBox="1"/>
          <p:nvPr/>
        </p:nvSpPr>
        <p:spPr>
          <a:xfrm>
            <a:off x="5108828" y="5789167"/>
            <a:ext cx="2997200" cy="33083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2000" b="1" spc="-5">
                <a:latin typeface="Times New Roman"/>
                <a:cs typeface="Times New Roman"/>
              </a:rPr>
              <a:t>Figure</a:t>
            </a:r>
            <a:r>
              <a:rPr sz="2000" b="1" spc="-30">
                <a:latin typeface="Times New Roman"/>
                <a:cs typeface="Times New Roman"/>
              </a:rPr>
              <a:t> </a:t>
            </a:r>
            <a:r>
              <a:rPr sz="2000" b="1">
                <a:latin typeface="Times New Roman"/>
                <a:cs typeface="Times New Roman"/>
              </a:rPr>
              <a:t>2:</a:t>
            </a:r>
            <a:r>
              <a:rPr sz="2000" b="1" spc="-30">
                <a:latin typeface="Times New Roman"/>
                <a:cs typeface="Times New Roman"/>
              </a:rPr>
              <a:t> </a:t>
            </a:r>
            <a:r>
              <a:rPr sz="2000">
                <a:latin typeface="Times New Roman"/>
                <a:cs typeface="Times New Roman"/>
              </a:rPr>
              <a:t>Coordinates</a:t>
            </a:r>
            <a:r>
              <a:rPr sz="2000" spc="-50">
                <a:latin typeface="Times New Roman"/>
                <a:cs typeface="Times New Roman"/>
              </a:rPr>
              <a:t> </a:t>
            </a:r>
            <a:r>
              <a:rPr sz="2000">
                <a:latin typeface="Times New Roman"/>
                <a:cs typeface="Times New Roman"/>
              </a:rPr>
              <a:t>of</a:t>
            </a:r>
            <a:r>
              <a:rPr sz="2000" spc="-35">
                <a:latin typeface="Times New Roman"/>
                <a:cs typeface="Times New Roman"/>
              </a:rPr>
              <a:t> </a:t>
            </a:r>
            <a:r>
              <a:rPr sz="2000" spc="5">
                <a:latin typeface="Times New Roman"/>
                <a:cs typeface="Times New Roman"/>
              </a:rPr>
              <a:t>‘</a:t>
            </a:r>
            <a:r>
              <a:rPr sz="2000" i="1" spc="5">
                <a:latin typeface="Times New Roman"/>
                <a:cs typeface="Times New Roman"/>
              </a:rPr>
              <a:t>D</a:t>
            </a:r>
            <a:r>
              <a:rPr sz="2000" spc="5">
                <a:latin typeface="Times New Roman"/>
                <a:cs typeface="Times New Roman"/>
              </a:rPr>
              <a:t>’</a:t>
            </a:r>
            <a:endParaRPr sz="2000">
              <a:latin typeface="Times New Roman"/>
              <a:cs typeface="Times New Roman"/>
            </a:endParaRPr>
          </a:p>
        </p:txBody>
      </p:sp>
      <p:sp>
        <p:nvSpPr>
          <p:cNvPr id="7" name="Slide Number Placeholder 6">
            <a:extLst>
              <a:ext uri="{FF2B5EF4-FFF2-40B4-BE49-F238E27FC236}">
                <a16:creationId xmlns:a16="http://schemas.microsoft.com/office/drawing/2014/main" id="{E3E725FE-09CA-1E84-3DB9-42DCD17C9AA2}"/>
              </a:ext>
            </a:extLst>
          </p:cNvPr>
          <p:cNvSpPr>
            <a:spLocks noGrp="1"/>
          </p:cNvSpPr>
          <p:nvPr>
            <p:ph type="sldNum" sz="quarter" idx="7"/>
          </p:nvPr>
        </p:nvSpPr>
        <p:spPr/>
        <p:txBody>
          <a:bodyPr/>
          <a:lstStyle/>
          <a:p>
            <a:pPr marL="38100">
              <a:lnSpc>
                <a:spcPts val="1664"/>
              </a:lnSpc>
            </a:pPr>
            <a:fld id="{81D60167-4931-47E6-BA6A-407CBD079E47}" type="slidenum">
              <a:rPr lang="en-US" smtClean="0"/>
              <a:t>40</a:t>
            </a:fld>
            <a:endParaRPr lang="en-US"/>
          </a:p>
        </p:txBody>
      </p:sp>
      <p:sp>
        <p:nvSpPr>
          <p:cNvPr id="8" name="Slide Number Placeholder 1">
            <a:extLst>
              <a:ext uri="{FF2B5EF4-FFF2-40B4-BE49-F238E27FC236}">
                <a16:creationId xmlns:a16="http://schemas.microsoft.com/office/drawing/2014/main" id="{F5ECC5C5-3A9C-CA3A-2803-82ED6F5D3A08}"/>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40</a:t>
            </a:fld>
            <a:endParaRPr lang="en-US" dirty="0">
              <a:solidFill>
                <a:schemeClr val="tx1"/>
              </a:solidFill>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0395" y="80009"/>
            <a:ext cx="4430395" cy="467995"/>
          </a:xfrm>
          <a:prstGeom prst="rect">
            <a:avLst/>
          </a:prstGeom>
        </p:spPr>
        <p:txBody>
          <a:bodyPr vert="horz" wrap="square" lIns="0" tIns="12700" rIns="0" bIns="0" rtlCol="0">
            <a:spAutoFit/>
          </a:bodyPr>
          <a:lstStyle/>
          <a:p>
            <a:pPr marL="12700">
              <a:lnSpc>
                <a:spcPct val="100000"/>
              </a:lnSpc>
              <a:spcBef>
                <a:spcPts val="100"/>
              </a:spcBef>
            </a:pPr>
            <a:r>
              <a:rPr sz="2900"/>
              <a:t>Parabolic</a:t>
            </a:r>
            <a:r>
              <a:rPr sz="2900" spc="-55"/>
              <a:t> </a:t>
            </a:r>
            <a:r>
              <a:rPr sz="2900" spc="-5"/>
              <a:t>three-hinged</a:t>
            </a:r>
            <a:r>
              <a:rPr sz="2900" spc="-55"/>
              <a:t> </a:t>
            </a:r>
            <a:r>
              <a:rPr sz="2900" spc="-15"/>
              <a:t>arch</a:t>
            </a:r>
            <a:endParaRPr sz="2900"/>
          </a:p>
        </p:txBody>
      </p:sp>
      <p:sp>
        <p:nvSpPr>
          <p:cNvPr id="3" name="object 3"/>
          <p:cNvSpPr txBox="1"/>
          <p:nvPr/>
        </p:nvSpPr>
        <p:spPr>
          <a:xfrm>
            <a:off x="520395" y="784606"/>
            <a:ext cx="7696834" cy="330835"/>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7020" indent="-274320">
              <a:lnSpc>
                <a:spcPct val="100000"/>
              </a:lnSpc>
              <a:spcBef>
                <a:spcPts val="105"/>
              </a:spcBef>
              <a:buClr>
                <a:srgbClr val="D24717"/>
              </a:buClr>
              <a:buSzPct val="85000"/>
              <a:buFont typeface="Segoe UI Symbol"/>
              <a:buChar char="⚫"/>
              <a:tabLst>
                <a:tab pos="286385" algn="l"/>
                <a:tab pos="287020" algn="l"/>
              </a:tabLst>
            </a:pPr>
            <a:r>
              <a:rPr sz="2000">
                <a:latin typeface="Times New Roman"/>
                <a:cs typeface="Times New Roman"/>
              </a:rPr>
              <a:t>In</a:t>
            </a:r>
            <a:r>
              <a:rPr sz="2000" spc="-15">
                <a:latin typeface="Times New Roman"/>
                <a:cs typeface="Times New Roman"/>
              </a:rPr>
              <a:t> </a:t>
            </a:r>
            <a:r>
              <a:rPr sz="2000">
                <a:latin typeface="Times New Roman"/>
                <a:cs typeface="Times New Roman"/>
              </a:rPr>
              <a:t>the</a:t>
            </a:r>
            <a:r>
              <a:rPr sz="2000" spc="-10">
                <a:latin typeface="Times New Roman"/>
                <a:cs typeface="Times New Roman"/>
              </a:rPr>
              <a:t> </a:t>
            </a:r>
            <a:r>
              <a:rPr sz="2000">
                <a:latin typeface="Times New Roman"/>
                <a:cs typeface="Times New Roman"/>
              </a:rPr>
              <a:t>case</a:t>
            </a:r>
            <a:r>
              <a:rPr sz="2000" spc="-15">
                <a:latin typeface="Times New Roman"/>
                <a:cs typeface="Times New Roman"/>
              </a:rPr>
              <a:t> </a:t>
            </a:r>
            <a:r>
              <a:rPr sz="2000">
                <a:latin typeface="Times New Roman"/>
                <a:cs typeface="Times New Roman"/>
              </a:rPr>
              <a:t>of</a:t>
            </a:r>
            <a:r>
              <a:rPr sz="2000" spc="-10">
                <a:latin typeface="Times New Roman"/>
                <a:cs typeface="Times New Roman"/>
              </a:rPr>
              <a:t> </a:t>
            </a:r>
            <a:r>
              <a:rPr sz="2000">
                <a:latin typeface="Times New Roman"/>
                <a:cs typeface="Times New Roman"/>
              </a:rPr>
              <a:t>a parabolic</a:t>
            </a:r>
            <a:r>
              <a:rPr sz="2000" spc="-50">
                <a:latin typeface="Times New Roman"/>
                <a:cs typeface="Times New Roman"/>
              </a:rPr>
              <a:t> </a:t>
            </a:r>
            <a:r>
              <a:rPr sz="2000">
                <a:latin typeface="Times New Roman"/>
                <a:cs typeface="Times New Roman"/>
              </a:rPr>
              <a:t>arch,</a:t>
            </a:r>
            <a:r>
              <a:rPr sz="2000" spc="-15">
                <a:latin typeface="Times New Roman"/>
                <a:cs typeface="Times New Roman"/>
              </a:rPr>
              <a:t> </a:t>
            </a:r>
            <a:r>
              <a:rPr sz="2000">
                <a:latin typeface="Times New Roman"/>
                <a:cs typeface="Times New Roman"/>
              </a:rPr>
              <a:t>taking</a:t>
            </a:r>
            <a:r>
              <a:rPr sz="2000" spc="-30">
                <a:latin typeface="Times New Roman"/>
                <a:cs typeface="Times New Roman"/>
              </a:rPr>
              <a:t> </a:t>
            </a:r>
            <a:r>
              <a:rPr sz="2000">
                <a:latin typeface="Times New Roman"/>
                <a:cs typeface="Times New Roman"/>
              </a:rPr>
              <a:t>the</a:t>
            </a:r>
            <a:r>
              <a:rPr sz="2000" spc="-10">
                <a:latin typeface="Times New Roman"/>
                <a:cs typeface="Times New Roman"/>
              </a:rPr>
              <a:t> </a:t>
            </a:r>
            <a:r>
              <a:rPr sz="2000">
                <a:latin typeface="Times New Roman"/>
                <a:cs typeface="Times New Roman"/>
              </a:rPr>
              <a:t>springing</a:t>
            </a:r>
            <a:r>
              <a:rPr sz="2000" spc="-40">
                <a:latin typeface="Times New Roman"/>
                <a:cs typeface="Times New Roman"/>
              </a:rPr>
              <a:t> </a:t>
            </a:r>
            <a:r>
              <a:rPr sz="2000">
                <a:latin typeface="Times New Roman"/>
                <a:cs typeface="Times New Roman"/>
              </a:rPr>
              <a:t>point</a:t>
            </a:r>
            <a:r>
              <a:rPr sz="2000" spc="-35">
                <a:latin typeface="Times New Roman"/>
                <a:cs typeface="Times New Roman"/>
              </a:rPr>
              <a:t> </a:t>
            </a:r>
            <a:r>
              <a:rPr sz="2000">
                <a:latin typeface="Times New Roman"/>
                <a:cs typeface="Times New Roman"/>
              </a:rPr>
              <a:t>as the</a:t>
            </a:r>
            <a:r>
              <a:rPr sz="2000" spc="-20">
                <a:latin typeface="Times New Roman"/>
                <a:cs typeface="Times New Roman"/>
              </a:rPr>
              <a:t> </a:t>
            </a:r>
            <a:r>
              <a:rPr sz="2000">
                <a:latin typeface="Times New Roman"/>
                <a:cs typeface="Times New Roman"/>
              </a:rPr>
              <a:t>origin</a:t>
            </a:r>
            <a:r>
              <a:rPr sz="2000" spc="-30">
                <a:latin typeface="Times New Roman"/>
                <a:cs typeface="Times New Roman"/>
              </a:rPr>
              <a:t> </a:t>
            </a:r>
            <a:r>
              <a:rPr sz="2000" spc="-5">
                <a:latin typeface="Times New Roman"/>
                <a:cs typeface="Times New Roman"/>
              </a:rPr>
              <a:t>its</a:t>
            </a:r>
            <a:endParaRPr sz="2000">
              <a:latin typeface="Times New Roman"/>
              <a:cs typeface="Times New Roman"/>
            </a:endParaRPr>
          </a:p>
        </p:txBody>
      </p:sp>
      <p:sp>
        <p:nvSpPr>
          <p:cNvPr id="4" name="object 4"/>
          <p:cNvSpPr txBox="1"/>
          <p:nvPr/>
        </p:nvSpPr>
        <p:spPr>
          <a:xfrm>
            <a:off x="2377439" y="1452118"/>
            <a:ext cx="250190" cy="248920"/>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110"/>
              </a:spcBef>
            </a:pPr>
            <a:r>
              <a:rPr sz="2175" spc="44" baseline="-22988">
                <a:latin typeface="Cambria Math"/>
                <a:cs typeface="Cambria Math"/>
              </a:rPr>
              <a:t>𝐿</a:t>
            </a:r>
            <a:r>
              <a:rPr sz="950" spc="30">
                <a:latin typeface="Cambria Math"/>
                <a:cs typeface="Cambria Math"/>
              </a:rPr>
              <a:t>2</a:t>
            </a:r>
            <a:endParaRPr sz="950">
              <a:latin typeface="Cambria Math"/>
              <a:cs typeface="Cambria Math"/>
            </a:endParaRPr>
          </a:p>
        </p:txBody>
      </p:sp>
      <p:sp>
        <p:nvSpPr>
          <p:cNvPr id="5" name="object 5"/>
          <p:cNvSpPr/>
          <p:nvPr/>
        </p:nvSpPr>
        <p:spPr>
          <a:xfrm>
            <a:off x="2332863" y="1517903"/>
            <a:ext cx="338455" cy="17145"/>
          </a:xfrm>
          <a:custGeom>
            <a:avLst/>
            <a:gdLst/>
            <a:ahLst/>
            <a:cxnLst/>
            <a:rect l="l" t="t" r="r" b="b"/>
            <a:pathLst>
              <a:path w="338455" h="17144">
                <a:moveTo>
                  <a:pt x="338327" y="0"/>
                </a:moveTo>
                <a:lnTo>
                  <a:pt x="0" y="0"/>
                </a:lnTo>
                <a:lnTo>
                  <a:pt x="0" y="16763"/>
                </a:lnTo>
                <a:lnTo>
                  <a:pt x="338327" y="16763"/>
                </a:lnTo>
                <a:lnTo>
                  <a:pt x="338327"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 name="object 6"/>
          <p:cNvSpPr txBox="1"/>
          <p:nvPr/>
        </p:nvSpPr>
        <p:spPr>
          <a:xfrm>
            <a:off x="769315" y="1331721"/>
            <a:ext cx="2450465" cy="330835"/>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105"/>
              </a:spcBef>
            </a:pPr>
            <a:r>
              <a:rPr sz="2000">
                <a:latin typeface="Times New Roman"/>
                <a:cs typeface="Times New Roman"/>
              </a:rPr>
              <a:t>equation</a:t>
            </a:r>
            <a:r>
              <a:rPr sz="2000" spc="-50">
                <a:latin typeface="Times New Roman"/>
                <a:cs typeface="Times New Roman"/>
              </a:rPr>
              <a:t> </a:t>
            </a:r>
            <a:r>
              <a:rPr sz="2000">
                <a:latin typeface="Times New Roman"/>
                <a:cs typeface="Times New Roman"/>
              </a:rPr>
              <a:t>=</a:t>
            </a:r>
            <a:r>
              <a:rPr sz="2000" spc="-20">
                <a:latin typeface="Times New Roman"/>
                <a:cs typeface="Times New Roman"/>
              </a:rPr>
              <a:t> </a:t>
            </a:r>
            <a:r>
              <a:rPr sz="2000" i="1">
                <a:latin typeface="Times New Roman"/>
                <a:cs typeface="Times New Roman"/>
              </a:rPr>
              <a:t>y</a:t>
            </a:r>
            <a:r>
              <a:rPr sz="2000" i="1" spc="-20">
                <a:latin typeface="Times New Roman"/>
                <a:cs typeface="Times New Roman"/>
              </a:rPr>
              <a:t> </a:t>
            </a:r>
            <a:r>
              <a:rPr sz="2000">
                <a:latin typeface="Times New Roman"/>
                <a:cs typeface="Times New Roman"/>
              </a:rPr>
              <a:t>=</a:t>
            </a:r>
            <a:r>
              <a:rPr sz="2000" spc="-30">
                <a:latin typeface="Times New Roman"/>
                <a:cs typeface="Times New Roman"/>
              </a:rPr>
              <a:t> </a:t>
            </a:r>
            <a:r>
              <a:rPr sz="2175" spc="52" baseline="45977">
                <a:latin typeface="Cambria Math"/>
                <a:cs typeface="Cambria Math"/>
              </a:rPr>
              <a:t>4ℎ𝑥</a:t>
            </a:r>
            <a:r>
              <a:rPr sz="2000" spc="35">
                <a:latin typeface="Times New Roman"/>
                <a:cs typeface="Times New Roman"/>
              </a:rPr>
              <a:t>(</a:t>
            </a:r>
            <a:r>
              <a:rPr sz="2000" i="1" spc="35">
                <a:latin typeface="Times New Roman"/>
                <a:cs typeface="Times New Roman"/>
              </a:rPr>
              <a:t>L</a:t>
            </a:r>
            <a:r>
              <a:rPr sz="2000" spc="35">
                <a:latin typeface="Times New Roman"/>
                <a:cs typeface="Times New Roman"/>
              </a:rPr>
              <a:t>-</a:t>
            </a:r>
            <a:r>
              <a:rPr sz="2000" i="1" spc="35">
                <a:latin typeface="Times New Roman"/>
                <a:cs typeface="Times New Roman"/>
              </a:rPr>
              <a:t>x</a:t>
            </a:r>
            <a:r>
              <a:rPr sz="2000" spc="35">
                <a:latin typeface="Times New Roman"/>
                <a:cs typeface="Times New Roman"/>
              </a:rPr>
              <a:t>)</a:t>
            </a:r>
            <a:endParaRPr sz="2000">
              <a:latin typeface="Times New Roman"/>
              <a:cs typeface="Times New Roman"/>
            </a:endParaRPr>
          </a:p>
        </p:txBody>
      </p:sp>
      <p:pic>
        <p:nvPicPr>
          <p:cNvPr id="7" name="object 7"/>
          <p:cNvPicPr/>
          <p:nvPr/>
        </p:nvPicPr>
        <p:blipFill>
          <a:blip r:embed="rId2"/>
          <a:stretch>
            <a:fillRect/>
          </a:stretch>
        </p:blipFill>
        <p:spPr>
          <a:xfrm>
            <a:off x="1473708" y="1905009"/>
            <a:ext cx="6165271" cy="2644594"/>
          </a:xfrm>
          <a:prstGeom prst="rect">
            <a:avLst/>
          </a:prstGeom>
        </p:spPr>
      </p:pic>
      <p:sp>
        <p:nvSpPr>
          <p:cNvPr id="8" name="object 8"/>
          <p:cNvSpPr txBox="1"/>
          <p:nvPr/>
        </p:nvSpPr>
        <p:spPr>
          <a:xfrm>
            <a:off x="8380603" y="5448706"/>
            <a:ext cx="143510" cy="248920"/>
          </a:xfrm>
          <a:prstGeom prst="rect">
            <a:avLst/>
          </a:prstGeom>
        </p:spPr>
        <p:txBody>
          <a:bodyPr vert="horz" wrap="square" lIns="0" tIns="146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15"/>
              </a:spcBef>
            </a:pPr>
            <a:r>
              <a:rPr sz="1450" spc="204">
                <a:latin typeface="Cambria Math"/>
                <a:cs typeface="Cambria Math"/>
              </a:rPr>
              <a:t>𝑦</a:t>
            </a:r>
            <a:endParaRPr sz="1450">
              <a:latin typeface="Cambria Math"/>
              <a:cs typeface="Cambria Math"/>
            </a:endParaRPr>
          </a:p>
        </p:txBody>
      </p:sp>
      <p:sp>
        <p:nvSpPr>
          <p:cNvPr id="9" name="object 9"/>
          <p:cNvSpPr/>
          <p:nvPr/>
        </p:nvSpPr>
        <p:spPr>
          <a:xfrm>
            <a:off x="8363077" y="5437251"/>
            <a:ext cx="181610" cy="17145"/>
          </a:xfrm>
          <a:custGeom>
            <a:avLst/>
            <a:gdLst/>
            <a:ahLst/>
            <a:cxnLst/>
            <a:rect l="l" t="t" r="r" b="b"/>
            <a:pathLst>
              <a:path w="181609" h="17145">
                <a:moveTo>
                  <a:pt x="181355" y="0"/>
                </a:moveTo>
                <a:lnTo>
                  <a:pt x="0" y="0"/>
                </a:lnTo>
                <a:lnTo>
                  <a:pt x="0" y="16764"/>
                </a:lnTo>
                <a:lnTo>
                  <a:pt x="181355" y="16764"/>
                </a:lnTo>
                <a:lnTo>
                  <a:pt x="181355"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 name="object 10"/>
          <p:cNvSpPr txBox="1"/>
          <p:nvPr/>
        </p:nvSpPr>
        <p:spPr>
          <a:xfrm>
            <a:off x="593750" y="5157342"/>
            <a:ext cx="8451850" cy="426084"/>
          </a:xfrm>
          <a:prstGeom prst="rect">
            <a:avLst/>
          </a:prstGeom>
        </p:spPr>
        <p:txBody>
          <a:bodyPr vert="horz" wrap="square" lIns="0" tIns="1524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492125" algn="r">
              <a:lnSpc>
                <a:spcPts val="935"/>
              </a:lnSpc>
              <a:spcBef>
                <a:spcPts val="120"/>
              </a:spcBef>
            </a:pPr>
            <a:r>
              <a:rPr sz="950" spc="35">
                <a:latin typeface="Cambria Math"/>
                <a:cs typeface="Cambria Math"/>
              </a:rPr>
              <a:t>2</a:t>
            </a:r>
            <a:endParaRPr sz="950">
              <a:latin typeface="Cambria Math"/>
              <a:cs typeface="Cambria Math"/>
            </a:endParaRPr>
          </a:p>
          <a:p>
            <a:pPr marL="381000" indent="-342900">
              <a:lnSpc>
                <a:spcPts val="2195"/>
              </a:lnSpc>
              <a:buFont typeface="Arial MT"/>
              <a:buChar char="•"/>
              <a:tabLst>
                <a:tab pos="380365" algn="l"/>
                <a:tab pos="381000" algn="l"/>
                <a:tab pos="8015605" algn="l"/>
              </a:tabLst>
            </a:pPr>
            <a:r>
              <a:rPr sz="2000">
                <a:latin typeface="Times New Roman"/>
                <a:cs typeface="Times New Roman"/>
              </a:rPr>
              <a:t>If</a:t>
            </a:r>
            <a:r>
              <a:rPr sz="2000" spc="-10">
                <a:latin typeface="Times New Roman"/>
                <a:cs typeface="Times New Roman"/>
              </a:rPr>
              <a:t> </a:t>
            </a:r>
            <a:r>
              <a:rPr sz="2000">
                <a:latin typeface="Times New Roman"/>
                <a:cs typeface="Times New Roman"/>
              </a:rPr>
              <a:t>the</a:t>
            </a:r>
            <a:r>
              <a:rPr sz="2000" spc="-5">
                <a:latin typeface="Times New Roman"/>
                <a:cs typeface="Times New Roman"/>
              </a:rPr>
              <a:t> </a:t>
            </a:r>
            <a:r>
              <a:rPr sz="2000">
                <a:latin typeface="Times New Roman"/>
                <a:cs typeface="Times New Roman"/>
              </a:rPr>
              <a:t>crown</a:t>
            </a:r>
            <a:r>
              <a:rPr sz="2000" spc="-15">
                <a:latin typeface="Times New Roman"/>
                <a:cs typeface="Times New Roman"/>
              </a:rPr>
              <a:t> </a:t>
            </a:r>
            <a:r>
              <a:rPr sz="2000">
                <a:latin typeface="Times New Roman"/>
                <a:cs typeface="Times New Roman"/>
              </a:rPr>
              <a:t>is</a:t>
            </a:r>
            <a:r>
              <a:rPr sz="2000" spc="-10">
                <a:latin typeface="Times New Roman"/>
                <a:cs typeface="Times New Roman"/>
              </a:rPr>
              <a:t> </a:t>
            </a:r>
            <a:r>
              <a:rPr sz="2000" spc="-5">
                <a:latin typeface="Times New Roman"/>
                <a:cs typeface="Times New Roman"/>
              </a:rPr>
              <a:t>taken</a:t>
            </a:r>
            <a:r>
              <a:rPr sz="2000" spc="-10">
                <a:latin typeface="Times New Roman"/>
                <a:cs typeface="Times New Roman"/>
              </a:rPr>
              <a:t> </a:t>
            </a:r>
            <a:r>
              <a:rPr sz="2000">
                <a:latin typeface="Times New Roman"/>
                <a:cs typeface="Times New Roman"/>
              </a:rPr>
              <a:t>as</a:t>
            </a:r>
            <a:r>
              <a:rPr sz="2000" spc="10">
                <a:latin typeface="Times New Roman"/>
                <a:cs typeface="Times New Roman"/>
              </a:rPr>
              <a:t> </a:t>
            </a:r>
            <a:r>
              <a:rPr sz="2000">
                <a:latin typeface="Times New Roman"/>
                <a:cs typeface="Times New Roman"/>
              </a:rPr>
              <a:t>the</a:t>
            </a:r>
            <a:r>
              <a:rPr sz="2000" spc="-15">
                <a:latin typeface="Times New Roman"/>
                <a:cs typeface="Times New Roman"/>
              </a:rPr>
              <a:t> </a:t>
            </a:r>
            <a:r>
              <a:rPr sz="2000">
                <a:latin typeface="Times New Roman"/>
                <a:cs typeface="Times New Roman"/>
              </a:rPr>
              <a:t>origin,</a:t>
            </a:r>
            <a:r>
              <a:rPr sz="2000" spc="-20">
                <a:latin typeface="Times New Roman"/>
                <a:cs typeface="Times New Roman"/>
              </a:rPr>
              <a:t> </a:t>
            </a:r>
            <a:r>
              <a:rPr sz="2000">
                <a:latin typeface="Times New Roman"/>
                <a:cs typeface="Times New Roman"/>
              </a:rPr>
              <a:t>the</a:t>
            </a:r>
            <a:r>
              <a:rPr sz="2000" spc="-20">
                <a:latin typeface="Times New Roman"/>
                <a:cs typeface="Times New Roman"/>
              </a:rPr>
              <a:t> </a:t>
            </a:r>
            <a:r>
              <a:rPr sz="2000">
                <a:latin typeface="Times New Roman"/>
                <a:cs typeface="Times New Roman"/>
              </a:rPr>
              <a:t>equation</a:t>
            </a:r>
            <a:r>
              <a:rPr sz="2000" spc="-25">
                <a:latin typeface="Times New Roman"/>
                <a:cs typeface="Times New Roman"/>
              </a:rPr>
              <a:t> </a:t>
            </a:r>
            <a:r>
              <a:rPr sz="2000">
                <a:latin typeface="Times New Roman"/>
                <a:cs typeface="Times New Roman"/>
              </a:rPr>
              <a:t>of</a:t>
            </a:r>
            <a:r>
              <a:rPr sz="2000" spc="-5">
                <a:latin typeface="Times New Roman"/>
                <a:cs typeface="Times New Roman"/>
              </a:rPr>
              <a:t> </a:t>
            </a:r>
            <a:r>
              <a:rPr sz="2000">
                <a:latin typeface="Times New Roman"/>
                <a:cs typeface="Times New Roman"/>
              </a:rPr>
              <a:t>the</a:t>
            </a:r>
            <a:r>
              <a:rPr sz="2000" spc="-5">
                <a:latin typeface="Times New Roman"/>
                <a:cs typeface="Times New Roman"/>
              </a:rPr>
              <a:t> </a:t>
            </a:r>
            <a:r>
              <a:rPr sz="2000">
                <a:latin typeface="Times New Roman"/>
                <a:cs typeface="Times New Roman"/>
              </a:rPr>
              <a:t>parabolic</a:t>
            </a:r>
            <a:r>
              <a:rPr sz="2000" spc="-40">
                <a:latin typeface="Times New Roman"/>
                <a:cs typeface="Times New Roman"/>
              </a:rPr>
              <a:t> </a:t>
            </a:r>
            <a:r>
              <a:rPr sz="2000">
                <a:latin typeface="Times New Roman"/>
                <a:cs typeface="Times New Roman"/>
              </a:rPr>
              <a:t>curve  =</a:t>
            </a:r>
            <a:r>
              <a:rPr sz="2000" spc="25">
                <a:latin typeface="Times New Roman"/>
                <a:cs typeface="Times New Roman"/>
              </a:rPr>
              <a:t> </a:t>
            </a:r>
            <a:r>
              <a:rPr sz="2175" spc="135" baseline="45977">
                <a:latin typeface="Cambria Math"/>
                <a:cs typeface="Cambria Math"/>
              </a:rPr>
              <a:t>𝑥	</a:t>
            </a:r>
            <a:r>
              <a:rPr sz="2000">
                <a:latin typeface="Times New Roman"/>
                <a:cs typeface="Times New Roman"/>
              </a:rPr>
              <a:t>=</a:t>
            </a:r>
            <a:r>
              <a:rPr sz="2000" spc="-70">
                <a:latin typeface="Times New Roman"/>
                <a:cs typeface="Times New Roman"/>
              </a:rPr>
              <a:t> </a:t>
            </a:r>
            <a:r>
              <a:rPr sz="2000" i="1">
                <a:latin typeface="Times New Roman"/>
                <a:cs typeface="Times New Roman"/>
              </a:rPr>
              <a:t>a</a:t>
            </a:r>
            <a:r>
              <a:rPr sz="2000">
                <a:latin typeface="Times New Roman"/>
                <a:cs typeface="Times New Roman"/>
              </a:rPr>
              <a:t>,</a:t>
            </a:r>
          </a:p>
        </p:txBody>
      </p:sp>
      <p:sp>
        <p:nvSpPr>
          <p:cNvPr id="11" name="object 11"/>
          <p:cNvSpPr txBox="1"/>
          <p:nvPr/>
        </p:nvSpPr>
        <p:spPr>
          <a:xfrm>
            <a:off x="962050" y="5812942"/>
            <a:ext cx="2011680" cy="33083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2000">
                <a:latin typeface="Times New Roman"/>
                <a:cs typeface="Times New Roman"/>
              </a:rPr>
              <a:t>where</a:t>
            </a:r>
            <a:r>
              <a:rPr sz="2000" spc="-40">
                <a:latin typeface="Times New Roman"/>
                <a:cs typeface="Times New Roman"/>
              </a:rPr>
              <a:t> </a:t>
            </a:r>
            <a:r>
              <a:rPr sz="2000" i="1">
                <a:latin typeface="Times New Roman"/>
                <a:cs typeface="Times New Roman"/>
              </a:rPr>
              <a:t>a</a:t>
            </a:r>
            <a:r>
              <a:rPr sz="2000" i="1" spc="-25">
                <a:latin typeface="Times New Roman"/>
                <a:cs typeface="Times New Roman"/>
              </a:rPr>
              <a:t> </a:t>
            </a:r>
            <a:r>
              <a:rPr sz="2000">
                <a:latin typeface="Times New Roman"/>
                <a:cs typeface="Times New Roman"/>
              </a:rPr>
              <a:t>=</a:t>
            </a:r>
            <a:r>
              <a:rPr sz="2000" spc="-35">
                <a:latin typeface="Times New Roman"/>
                <a:cs typeface="Times New Roman"/>
              </a:rPr>
              <a:t> </a:t>
            </a:r>
            <a:r>
              <a:rPr sz="2000">
                <a:latin typeface="Times New Roman"/>
                <a:cs typeface="Times New Roman"/>
              </a:rPr>
              <a:t>Constant</a:t>
            </a:r>
          </a:p>
        </p:txBody>
      </p:sp>
      <p:sp>
        <p:nvSpPr>
          <p:cNvPr id="12" name="object 12"/>
          <p:cNvSpPr txBox="1"/>
          <p:nvPr/>
        </p:nvSpPr>
        <p:spPr>
          <a:xfrm>
            <a:off x="2159000" y="4594605"/>
            <a:ext cx="4354195" cy="33083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2000" b="1" spc="-5">
                <a:latin typeface="Times New Roman"/>
                <a:cs typeface="Times New Roman"/>
              </a:rPr>
              <a:t>Figure</a:t>
            </a:r>
            <a:r>
              <a:rPr sz="2000" b="1" spc="-20">
                <a:latin typeface="Times New Roman"/>
                <a:cs typeface="Times New Roman"/>
              </a:rPr>
              <a:t> </a:t>
            </a:r>
            <a:r>
              <a:rPr sz="2000" b="1">
                <a:latin typeface="Times New Roman"/>
                <a:cs typeface="Times New Roman"/>
              </a:rPr>
              <a:t>3:</a:t>
            </a:r>
            <a:r>
              <a:rPr sz="2000" b="1" spc="-20">
                <a:latin typeface="Times New Roman"/>
                <a:cs typeface="Times New Roman"/>
              </a:rPr>
              <a:t> </a:t>
            </a:r>
            <a:r>
              <a:rPr sz="2000">
                <a:latin typeface="Times New Roman"/>
                <a:cs typeface="Times New Roman"/>
              </a:rPr>
              <a:t>Parabolic</a:t>
            </a:r>
            <a:r>
              <a:rPr sz="2000" spc="-45">
                <a:latin typeface="Times New Roman"/>
                <a:cs typeface="Times New Roman"/>
              </a:rPr>
              <a:t> </a:t>
            </a:r>
            <a:r>
              <a:rPr sz="2000">
                <a:latin typeface="Times New Roman"/>
                <a:cs typeface="Times New Roman"/>
              </a:rPr>
              <a:t>arch</a:t>
            </a:r>
            <a:r>
              <a:rPr sz="2000" spc="-25">
                <a:latin typeface="Times New Roman"/>
                <a:cs typeface="Times New Roman"/>
              </a:rPr>
              <a:t> </a:t>
            </a:r>
            <a:r>
              <a:rPr sz="2000" spc="-5">
                <a:latin typeface="Times New Roman"/>
                <a:cs typeface="Times New Roman"/>
              </a:rPr>
              <a:t>with</a:t>
            </a:r>
            <a:r>
              <a:rPr sz="2000" spc="-30">
                <a:latin typeface="Times New Roman"/>
                <a:cs typeface="Times New Roman"/>
              </a:rPr>
              <a:t> </a:t>
            </a:r>
            <a:r>
              <a:rPr sz="2000">
                <a:latin typeface="Times New Roman"/>
                <a:cs typeface="Times New Roman"/>
              </a:rPr>
              <a:t>origin</a:t>
            </a:r>
            <a:r>
              <a:rPr sz="2000" spc="-40">
                <a:latin typeface="Times New Roman"/>
                <a:cs typeface="Times New Roman"/>
              </a:rPr>
              <a:t> </a:t>
            </a:r>
            <a:r>
              <a:rPr sz="2000">
                <a:latin typeface="Times New Roman"/>
                <a:cs typeface="Times New Roman"/>
              </a:rPr>
              <a:t>at</a:t>
            </a:r>
            <a:r>
              <a:rPr sz="2000" spc="-25">
                <a:latin typeface="Times New Roman"/>
                <a:cs typeface="Times New Roman"/>
              </a:rPr>
              <a:t> </a:t>
            </a:r>
            <a:r>
              <a:rPr sz="2000" spc="5">
                <a:latin typeface="Times New Roman"/>
                <a:cs typeface="Times New Roman"/>
              </a:rPr>
              <a:t>‘</a:t>
            </a:r>
            <a:r>
              <a:rPr sz="2000" i="1" spc="5">
                <a:latin typeface="Times New Roman"/>
                <a:cs typeface="Times New Roman"/>
              </a:rPr>
              <a:t>A</a:t>
            </a:r>
            <a:r>
              <a:rPr sz="2000" b="1" spc="5">
                <a:latin typeface="Times New Roman"/>
                <a:cs typeface="Times New Roman"/>
              </a:rPr>
              <a:t>’</a:t>
            </a:r>
            <a:endParaRPr sz="2000">
              <a:latin typeface="Times New Roman"/>
              <a:cs typeface="Times New Roman"/>
            </a:endParaRPr>
          </a:p>
        </p:txBody>
      </p:sp>
      <p:sp>
        <p:nvSpPr>
          <p:cNvPr id="13" name="Slide Number Placeholder 12">
            <a:extLst>
              <a:ext uri="{FF2B5EF4-FFF2-40B4-BE49-F238E27FC236}">
                <a16:creationId xmlns:a16="http://schemas.microsoft.com/office/drawing/2014/main" id="{F6B0E457-C99E-6A4A-6F9C-CE0390A35283}"/>
              </a:ext>
            </a:extLst>
          </p:cNvPr>
          <p:cNvSpPr>
            <a:spLocks noGrp="1"/>
          </p:cNvSpPr>
          <p:nvPr>
            <p:ph type="sldNum" sz="quarter" idx="7"/>
          </p:nvPr>
        </p:nvSpPr>
        <p:spPr/>
        <p:txBody>
          <a:bodyPr/>
          <a:lstStyle/>
          <a:p>
            <a:pPr marL="38100">
              <a:lnSpc>
                <a:spcPts val="1664"/>
              </a:lnSpc>
            </a:pPr>
            <a:fld id="{81D60167-4931-47E6-BA6A-407CBD079E47}" type="slidenum">
              <a:rPr lang="en-US" smtClean="0"/>
              <a:t>41</a:t>
            </a:fld>
            <a:endParaRPr lang="en-US"/>
          </a:p>
        </p:txBody>
      </p:sp>
      <p:sp>
        <p:nvSpPr>
          <p:cNvPr id="14" name="Slide Number Placeholder 1">
            <a:extLst>
              <a:ext uri="{FF2B5EF4-FFF2-40B4-BE49-F238E27FC236}">
                <a16:creationId xmlns:a16="http://schemas.microsoft.com/office/drawing/2014/main" id="{EFE4E015-AD31-5756-9488-61DF75FC9936}"/>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41</a:t>
            </a:fld>
            <a:endParaRPr lang="en-US" dirty="0">
              <a:solidFill>
                <a:schemeClr val="tx1"/>
              </a:solidFill>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91336" y="401777"/>
            <a:ext cx="6123940" cy="452120"/>
          </a:xfrm>
          <a:prstGeom prst="rect">
            <a:avLst/>
          </a:prstGeom>
        </p:spPr>
        <p:txBody>
          <a:bodyPr vert="horz" wrap="square" lIns="0" tIns="12065" rIns="0" bIns="0" rtlCol="0">
            <a:spAutoFit/>
          </a:bodyPr>
          <a:lstStyle/>
          <a:p>
            <a:pPr marL="12700">
              <a:lnSpc>
                <a:spcPct val="100000"/>
              </a:lnSpc>
              <a:spcBef>
                <a:spcPts val="95"/>
              </a:spcBef>
            </a:pPr>
            <a:r>
              <a:rPr b="0" spc="-5">
                <a:solidFill>
                  <a:srgbClr val="FF0000"/>
                </a:solidFill>
                <a:latin typeface="Times New Roman"/>
                <a:cs typeface="Times New Roman"/>
              </a:rPr>
              <a:t>If</a:t>
            </a:r>
            <a:r>
              <a:rPr b="0" spc="10">
                <a:solidFill>
                  <a:srgbClr val="FF0000"/>
                </a:solidFill>
                <a:latin typeface="Times New Roman"/>
                <a:cs typeface="Times New Roman"/>
              </a:rPr>
              <a:t> </a:t>
            </a:r>
            <a:r>
              <a:rPr b="0" spc="-5">
                <a:solidFill>
                  <a:srgbClr val="FF0000"/>
                </a:solidFill>
                <a:latin typeface="Times New Roman"/>
                <a:cs typeface="Times New Roman"/>
              </a:rPr>
              <a:t>the</a:t>
            </a:r>
            <a:r>
              <a:rPr b="0" spc="-10">
                <a:solidFill>
                  <a:srgbClr val="FF0000"/>
                </a:solidFill>
                <a:latin typeface="Times New Roman"/>
                <a:cs typeface="Times New Roman"/>
              </a:rPr>
              <a:t> </a:t>
            </a:r>
            <a:r>
              <a:rPr b="0">
                <a:solidFill>
                  <a:srgbClr val="FF0000"/>
                </a:solidFill>
                <a:latin typeface="Times New Roman"/>
                <a:cs typeface="Times New Roman"/>
              </a:rPr>
              <a:t>springing</a:t>
            </a:r>
            <a:r>
              <a:rPr b="0" spc="-20">
                <a:solidFill>
                  <a:srgbClr val="FF0000"/>
                </a:solidFill>
                <a:latin typeface="Times New Roman"/>
                <a:cs typeface="Times New Roman"/>
              </a:rPr>
              <a:t> </a:t>
            </a:r>
            <a:r>
              <a:rPr b="0">
                <a:solidFill>
                  <a:srgbClr val="FF0000"/>
                </a:solidFill>
                <a:latin typeface="Times New Roman"/>
                <a:cs typeface="Times New Roman"/>
              </a:rPr>
              <a:t>point</a:t>
            </a:r>
            <a:r>
              <a:rPr b="0" spc="-5">
                <a:solidFill>
                  <a:srgbClr val="FF0000"/>
                </a:solidFill>
                <a:latin typeface="Times New Roman"/>
                <a:cs typeface="Times New Roman"/>
              </a:rPr>
              <a:t> are</a:t>
            </a:r>
            <a:r>
              <a:rPr b="0" spc="-15">
                <a:solidFill>
                  <a:srgbClr val="FF0000"/>
                </a:solidFill>
                <a:latin typeface="Times New Roman"/>
                <a:cs typeface="Times New Roman"/>
              </a:rPr>
              <a:t> </a:t>
            </a:r>
            <a:r>
              <a:rPr b="0" spc="-10">
                <a:solidFill>
                  <a:srgbClr val="FF0000"/>
                </a:solidFill>
                <a:latin typeface="Times New Roman"/>
                <a:cs typeface="Times New Roman"/>
              </a:rPr>
              <a:t>at</a:t>
            </a:r>
            <a:r>
              <a:rPr b="0">
                <a:solidFill>
                  <a:srgbClr val="FF0000"/>
                </a:solidFill>
                <a:latin typeface="Times New Roman"/>
                <a:cs typeface="Times New Roman"/>
              </a:rPr>
              <a:t> </a:t>
            </a:r>
            <a:r>
              <a:rPr b="0" spc="-5">
                <a:solidFill>
                  <a:srgbClr val="FF0000"/>
                </a:solidFill>
                <a:latin typeface="Times New Roman"/>
                <a:cs typeface="Times New Roman"/>
              </a:rPr>
              <a:t>the </a:t>
            </a:r>
            <a:r>
              <a:rPr b="0" spc="-10">
                <a:solidFill>
                  <a:srgbClr val="FF0000"/>
                </a:solidFill>
                <a:latin typeface="Times New Roman"/>
                <a:cs typeface="Times New Roman"/>
              </a:rPr>
              <a:t>same</a:t>
            </a:r>
            <a:r>
              <a:rPr b="0" spc="10">
                <a:solidFill>
                  <a:srgbClr val="FF0000"/>
                </a:solidFill>
                <a:latin typeface="Times New Roman"/>
                <a:cs typeface="Times New Roman"/>
              </a:rPr>
              <a:t> </a:t>
            </a:r>
            <a:r>
              <a:rPr b="0" spc="-5">
                <a:solidFill>
                  <a:srgbClr val="FF0000"/>
                </a:solidFill>
                <a:latin typeface="Times New Roman"/>
                <a:cs typeface="Times New Roman"/>
              </a:rPr>
              <a:t>level:</a:t>
            </a:r>
          </a:p>
        </p:txBody>
      </p:sp>
      <p:pic>
        <p:nvPicPr>
          <p:cNvPr id="3" name="object 3"/>
          <p:cNvPicPr/>
          <p:nvPr/>
        </p:nvPicPr>
        <p:blipFill>
          <a:blip r:embed="rId2"/>
          <a:stretch>
            <a:fillRect/>
          </a:stretch>
        </p:blipFill>
        <p:spPr>
          <a:xfrm>
            <a:off x="1198422" y="3886209"/>
            <a:ext cx="6510359" cy="2247446"/>
          </a:xfrm>
          <a:prstGeom prst="rect">
            <a:avLst/>
          </a:prstGeom>
        </p:spPr>
      </p:pic>
      <p:grpSp>
        <p:nvGrpSpPr>
          <p:cNvPr id="4" name="object 4"/>
          <p:cNvGrpSpPr/>
          <p:nvPr/>
        </p:nvGrpSpPr>
        <p:grpSpPr>
          <a:xfrm>
            <a:off x="1720595" y="1321688"/>
            <a:ext cx="4605655" cy="2377440"/>
            <a:chOff x="1720595" y="1321688"/>
            <a:chExt cx="4605655" cy="2377440"/>
          </a:xfrm>
        </p:grpSpPr>
        <p:pic>
          <p:nvPicPr>
            <p:cNvPr id="5" name="object 5"/>
            <p:cNvPicPr/>
            <p:nvPr/>
          </p:nvPicPr>
          <p:blipFill>
            <a:blip r:embed="rId3"/>
            <a:stretch>
              <a:fillRect/>
            </a:stretch>
          </p:blipFill>
          <p:spPr>
            <a:xfrm>
              <a:off x="3047999" y="1321688"/>
              <a:ext cx="1881192" cy="1498981"/>
            </a:xfrm>
            <a:prstGeom prst="rect">
              <a:avLst/>
            </a:prstGeom>
          </p:spPr>
        </p:pic>
        <p:pic>
          <p:nvPicPr>
            <p:cNvPr id="6" name="object 6"/>
            <p:cNvPicPr/>
            <p:nvPr/>
          </p:nvPicPr>
          <p:blipFill>
            <a:blip r:embed="rId4"/>
            <a:stretch>
              <a:fillRect/>
            </a:stretch>
          </p:blipFill>
          <p:spPr>
            <a:xfrm>
              <a:off x="1720595" y="2820622"/>
              <a:ext cx="4605301" cy="878506"/>
            </a:xfrm>
            <a:prstGeom prst="rect">
              <a:avLst/>
            </a:prstGeom>
          </p:spPr>
        </p:pic>
      </p:grpSp>
      <p:sp>
        <p:nvSpPr>
          <p:cNvPr id="7" name="object 7"/>
          <p:cNvSpPr txBox="1"/>
          <p:nvPr/>
        </p:nvSpPr>
        <p:spPr>
          <a:xfrm>
            <a:off x="2668270" y="6168644"/>
            <a:ext cx="4664075" cy="33083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2000" b="1" spc="-5">
                <a:latin typeface="Times New Roman"/>
                <a:cs typeface="Times New Roman"/>
              </a:rPr>
              <a:t>Figure</a:t>
            </a:r>
            <a:r>
              <a:rPr sz="2000" b="1" spc="-15">
                <a:latin typeface="Times New Roman"/>
                <a:cs typeface="Times New Roman"/>
              </a:rPr>
              <a:t> </a:t>
            </a:r>
            <a:r>
              <a:rPr sz="2000" b="1">
                <a:latin typeface="Times New Roman"/>
                <a:cs typeface="Times New Roman"/>
              </a:rPr>
              <a:t>4:</a:t>
            </a:r>
            <a:r>
              <a:rPr sz="2000" b="1" spc="-15">
                <a:latin typeface="Times New Roman"/>
                <a:cs typeface="Times New Roman"/>
              </a:rPr>
              <a:t> </a:t>
            </a:r>
            <a:r>
              <a:rPr sz="2000">
                <a:latin typeface="Times New Roman"/>
                <a:cs typeface="Times New Roman"/>
              </a:rPr>
              <a:t>Parabolic</a:t>
            </a:r>
            <a:r>
              <a:rPr sz="2000" spc="-45">
                <a:latin typeface="Times New Roman"/>
                <a:cs typeface="Times New Roman"/>
              </a:rPr>
              <a:t> </a:t>
            </a:r>
            <a:r>
              <a:rPr sz="2000">
                <a:latin typeface="Times New Roman"/>
                <a:cs typeface="Times New Roman"/>
              </a:rPr>
              <a:t>arch</a:t>
            </a:r>
            <a:r>
              <a:rPr sz="2000" spc="-20">
                <a:latin typeface="Times New Roman"/>
                <a:cs typeface="Times New Roman"/>
              </a:rPr>
              <a:t> </a:t>
            </a:r>
            <a:r>
              <a:rPr sz="2000">
                <a:latin typeface="Times New Roman"/>
                <a:cs typeface="Times New Roman"/>
              </a:rPr>
              <a:t>with</a:t>
            </a:r>
            <a:r>
              <a:rPr sz="2000" spc="-25">
                <a:latin typeface="Times New Roman"/>
                <a:cs typeface="Times New Roman"/>
              </a:rPr>
              <a:t> </a:t>
            </a:r>
            <a:r>
              <a:rPr sz="2000">
                <a:latin typeface="Times New Roman"/>
                <a:cs typeface="Times New Roman"/>
              </a:rPr>
              <a:t>origin</a:t>
            </a:r>
            <a:r>
              <a:rPr sz="2000" spc="-35">
                <a:latin typeface="Times New Roman"/>
                <a:cs typeface="Times New Roman"/>
              </a:rPr>
              <a:t> </a:t>
            </a:r>
            <a:r>
              <a:rPr sz="2000">
                <a:latin typeface="Times New Roman"/>
                <a:cs typeface="Times New Roman"/>
              </a:rPr>
              <a:t>at</a:t>
            </a:r>
            <a:r>
              <a:rPr sz="2000" spc="-20">
                <a:latin typeface="Times New Roman"/>
                <a:cs typeface="Times New Roman"/>
              </a:rPr>
              <a:t> </a:t>
            </a:r>
            <a:r>
              <a:rPr sz="2000">
                <a:latin typeface="Times New Roman"/>
                <a:cs typeface="Times New Roman"/>
              </a:rPr>
              <a:t>crown</a:t>
            </a:r>
          </a:p>
        </p:txBody>
      </p:sp>
      <p:sp>
        <p:nvSpPr>
          <p:cNvPr id="10" name="object 10"/>
          <p:cNvSpPr txBox="1"/>
          <p:nvPr/>
        </p:nvSpPr>
        <p:spPr>
          <a:xfrm>
            <a:off x="309168" y="6314643"/>
            <a:ext cx="130175" cy="23939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400">
                <a:solidFill>
                  <a:srgbClr val="FFFFFF"/>
                </a:solidFill>
                <a:latin typeface="Franklin Gothic Medium"/>
                <a:cs typeface="Franklin Gothic Medium"/>
              </a:rPr>
              <a:t>6</a:t>
            </a:r>
            <a:endParaRPr sz="1400">
              <a:latin typeface="Franklin Gothic Medium"/>
              <a:cs typeface="Franklin Gothic Medium"/>
            </a:endParaRPr>
          </a:p>
        </p:txBody>
      </p:sp>
      <p:grpSp>
        <p:nvGrpSpPr>
          <p:cNvPr id="11" name="object 11"/>
          <p:cNvGrpSpPr/>
          <p:nvPr/>
        </p:nvGrpSpPr>
        <p:grpSpPr>
          <a:xfrm>
            <a:off x="4648200" y="3881437"/>
            <a:ext cx="2895600" cy="1165225"/>
            <a:chOff x="4648200" y="3881437"/>
            <a:chExt cx="2895600" cy="1165225"/>
          </a:xfrm>
        </p:grpSpPr>
        <p:sp>
          <p:nvSpPr>
            <p:cNvPr id="12" name="object 12"/>
            <p:cNvSpPr/>
            <p:nvPr/>
          </p:nvSpPr>
          <p:spPr>
            <a:xfrm>
              <a:off x="4648200" y="3886200"/>
              <a:ext cx="2895600" cy="0"/>
            </a:xfrm>
            <a:custGeom>
              <a:avLst/>
              <a:gdLst/>
              <a:ahLst/>
              <a:cxnLst/>
              <a:rect l="l" t="t" r="r" b="b"/>
              <a:pathLst>
                <a:path w="2895600">
                  <a:moveTo>
                    <a:pt x="0" y="0"/>
                  </a:moveTo>
                  <a:lnTo>
                    <a:pt x="2895600" y="0"/>
                  </a:lnTo>
                </a:path>
              </a:pathLst>
            </a:custGeom>
            <a:ln w="9525">
              <a:solidFill>
                <a:srgbClr val="00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 name="object 13"/>
            <p:cNvSpPr/>
            <p:nvPr/>
          </p:nvSpPr>
          <p:spPr>
            <a:xfrm>
              <a:off x="7393939" y="3922394"/>
              <a:ext cx="109220" cy="1123950"/>
            </a:xfrm>
            <a:custGeom>
              <a:avLst/>
              <a:gdLst/>
              <a:ahLst/>
              <a:cxnLst/>
              <a:rect l="l" t="t" r="r" b="b"/>
              <a:pathLst>
                <a:path w="109220" h="1123950">
                  <a:moveTo>
                    <a:pt x="64719" y="1047707"/>
                  </a:moveTo>
                  <a:lnTo>
                    <a:pt x="33019" y="1048765"/>
                  </a:lnTo>
                  <a:lnTo>
                    <a:pt x="73659" y="1123695"/>
                  </a:lnTo>
                  <a:lnTo>
                    <a:pt x="102587" y="1060449"/>
                  </a:lnTo>
                  <a:lnTo>
                    <a:pt x="65150" y="1060449"/>
                  </a:lnTo>
                  <a:lnTo>
                    <a:pt x="64719" y="1047707"/>
                  </a:lnTo>
                  <a:close/>
                </a:path>
                <a:path w="109220" h="1123950">
                  <a:moveTo>
                    <a:pt x="77421" y="1047283"/>
                  </a:moveTo>
                  <a:lnTo>
                    <a:pt x="64719" y="1047707"/>
                  </a:lnTo>
                  <a:lnTo>
                    <a:pt x="65150" y="1060449"/>
                  </a:lnTo>
                  <a:lnTo>
                    <a:pt x="77850" y="1059941"/>
                  </a:lnTo>
                  <a:lnTo>
                    <a:pt x="77421" y="1047283"/>
                  </a:lnTo>
                  <a:close/>
                </a:path>
                <a:path w="109220" h="1123950">
                  <a:moveTo>
                    <a:pt x="109092" y="1046225"/>
                  </a:moveTo>
                  <a:lnTo>
                    <a:pt x="77421" y="1047283"/>
                  </a:lnTo>
                  <a:lnTo>
                    <a:pt x="77850" y="1059941"/>
                  </a:lnTo>
                  <a:lnTo>
                    <a:pt x="65150" y="1060449"/>
                  </a:lnTo>
                  <a:lnTo>
                    <a:pt x="102587" y="1060449"/>
                  </a:lnTo>
                  <a:lnTo>
                    <a:pt x="109092" y="1046225"/>
                  </a:lnTo>
                  <a:close/>
                </a:path>
                <a:path w="109220" h="1123950">
                  <a:moveTo>
                    <a:pt x="44496" y="75859"/>
                  </a:moveTo>
                  <a:lnTo>
                    <a:pt x="31797" y="76283"/>
                  </a:lnTo>
                  <a:lnTo>
                    <a:pt x="64719" y="1047707"/>
                  </a:lnTo>
                  <a:lnTo>
                    <a:pt x="77421" y="1047283"/>
                  </a:lnTo>
                  <a:lnTo>
                    <a:pt x="44496" y="75859"/>
                  </a:lnTo>
                  <a:close/>
                </a:path>
                <a:path w="109220" h="1123950">
                  <a:moveTo>
                    <a:pt x="35559" y="0"/>
                  </a:moveTo>
                  <a:lnTo>
                    <a:pt x="0" y="77342"/>
                  </a:lnTo>
                  <a:lnTo>
                    <a:pt x="31797" y="76283"/>
                  </a:lnTo>
                  <a:lnTo>
                    <a:pt x="31368" y="63626"/>
                  </a:lnTo>
                  <a:lnTo>
                    <a:pt x="44068" y="63245"/>
                  </a:lnTo>
                  <a:lnTo>
                    <a:pt x="69921" y="63245"/>
                  </a:lnTo>
                  <a:lnTo>
                    <a:pt x="35559" y="0"/>
                  </a:lnTo>
                  <a:close/>
                </a:path>
                <a:path w="109220" h="1123950">
                  <a:moveTo>
                    <a:pt x="44068" y="63245"/>
                  </a:moveTo>
                  <a:lnTo>
                    <a:pt x="31368" y="63626"/>
                  </a:lnTo>
                  <a:lnTo>
                    <a:pt x="31797" y="76283"/>
                  </a:lnTo>
                  <a:lnTo>
                    <a:pt x="44496" y="75859"/>
                  </a:lnTo>
                  <a:lnTo>
                    <a:pt x="44068" y="63245"/>
                  </a:lnTo>
                  <a:close/>
                </a:path>
                <a:path w="109220" h="1123950">
                  <a:moveTo>
                    <a:pt x="69921" y="63245"/>
                  </a:moveTo>
                  <a:lnTo>
                    <a:pt x="44068" y="63245"/>
                  </a:lnTo>
                  <a:lnTo>
                    <a:pt x="44496" y="75859"/>
                  </a:lnTo>
                  <a:lnTo>
                    <a:pt x="76200" y="74802"/>
                  </a:lnTo>
                  <a:lnTo>
                    <a:pt x="69921" y="63245"/>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8" name="Slide Number Placeholder 7">
            <a:extLst>
              <a:ext uri="{FF2B5EF4-FFF2-40B4-BE49-F238E27FC236}">
                <a16:creationId xmlns:a16="http://schemas.microsoft.com/office/drawing/2014/main" id="{AE5F3CC9-54BF-552C-12C6-60213C8348EB}"/>
              </a:ext>
            </a:extLst>
          </p:cNvPr>
          <p:cNvSpPr>
            <a:spLocks noGrp="1"/>
          </p:cNvSpPr>
          <p:nvPr>
            <p:ph type="sldNum" sz="quarter" idx="7"/>
          </p:nvPr>
        </p:nvSpPr>
        <p:spPr/>
        <p:txBody>
          <a:bodyPr/>
          <a:lstStyle/>
          <a:p>
            <a:pPr marL="38100">
              <a:lnSpc>
                <a:spcPts val="1664"/>
              </a:lnSpc>
            </a:pPr>
            <a:fld id="{81D60167-4931-47E6-BA6A-407CBD079E47}" type="slidenum">
              <a:rPr lang="en-US" smtClean="0"/>
              <a:t>42</a:t>
            </a:fld>
            <a:endParaRPr lang="en-US"/>
          </a:p>
        </p:txBody>
      </p:sp>
      <p:sp>
        <p:nvSpPr>
          <p:cNvPr id="9" name="Slide Number Placeholder 1">
            <a:extLst>
              <a:ext uri="{FF2B5EF4-FFF2-40B4-BE49-F238E27FC236}">
                <a16:creationId xmlns:a16="http://schemas.microsoft.com/office/drawing/2014/main" id="{87DC72D8-AB89-AED6-9B18-5220E9784D70}"/>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42</a:t>
            </a:fld>
            <a:endParaRPr lang="en-US" dirty="0">
              <a:solidFill>
                <a:schemeClr val="tx1"/>
              </a:solidFill>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164084"/>
            <a:ext cx="6804025" cy="452120"/>
          </a:xfrm>
          <a:prstGeom prst="rect">
            <a:avLst/>
          </a:prstGeom>
        </p:spPr>
        <p:txBody>
          <a:bodyPr vert="horz" wrap="square" lIns="0" tIns="12065" rIns="0" bIns="0" rtlCol="0">
            <a:spAutoFit/>
          </a:bodyPr>
          <a:lstStyle/>
          <a:p>
            <a:pPr marL="12700">
              <a:lnSpc>
                <a:spcPct val="100000"/>
              </a:lnSpc>
              <a:spcBef>
                <a:spcPts val="95"/>
              </a:spcBef>
            </a:pPr>
            <a:r>
              <a:rPr b="0" spc="-5">
                <a:solidFill>
                  <a:srgbClr val="FF0000"/>
                </a:solidFill>
                <a:latin typeface="Times New Roman"/>
                <a:cs typeface="Times New Roman"/>
              </a:rPr>
              <a:t>If</a:t>
            </a:r>
            <a:r>
              <a:rPr b="0" spc="10">
                <a:solidFill>
                  <a:srgbClr val="FF0000"/>
                </a:solidFill>
                <a:latin typeface="Times New Roman"/>
                <a:cs typeface="Times New Roman"/>
              </a:rPr>
              <a:t> </a:t>
            </a:r>
            <a:r>
              <a:rPr b="0">
                <a:solidFill>
                  <a:srgbClr val="FF0000"/>
                </a:solidFill>
                <a:latin typeface="Times New Roman"/>
                <a:cs typeface="Times New Roman"/>
              </a:rPr>
              <a:t>the</a:t>
            </a:r>
            <a:r>
              <a:rPr b="0" spc="-25">
                <a:solidFill>
                  <a:srgbClr val="FF0000"/>
                </a:solidFill>
                <a:latin typeface="Times New Roman"/>
                <a:cs typeface="Times New Roman"/>
              </a:rPr>
              <a:t> </a:t>
            </a:r>
            <a:r>
              <a:rPr b="0">
                <a:solidFill>
                  <a:srgbClr val="FF0000"/>
                </a:solidFill>
                <a:latin typeface="Times New Roman"/>
                <a:cs typeface="Times New Roman"/>
              </a:rPr>
              <a:t>springing</a:t>
            </a:r>
            <a:r>
              <a:rPr b="0" spc="-10">
                <a:solidFill>
                  <a:srgbClr val="FF0000"/>
                </a:solidFill>
                <a:latin typeface="Times New Roman"/>
                <a:cs typeface="Times New Roman"/>
              </a:rPr>
              <a:t> </a:t>
            </a:r>
            <a:r>
              <a:rPr b="0">
                <a:solidFill>
                  <a:srgbClr val="FF0000"/>
                </a:solidFill>
                <a:latin typeface="Times New Roman"/>
                <a:cs typeface="Times New Roman"/>
              </a:rPr>
              <a:t>points</a:t>
            </a:r>
            <a:r>
              <a:rPr b="0" spc="-15">
                <a:solidFill>
                  <a:srgbClr val="FF0000"/>
                </a:solidFill>
                <a:latin typeface="Times New Roman"/>
                <a:cs typeface="Times New Roman"/>
              </a:rPr>
              <a:t> </a:t>
            </a:r>
            <a:r>
              <a:rPr b="0" spc="-5">
                <a:solidFill>
                  <a:srgbClr val="FF0000"/>
                </a:solidFill>
                <a:latin typeface="Times New Roman"/>
                <a:cs typeface="Times New Roman"/>
              </a:rPr>
              <a:t>are </a:t>
            </a:r>
            <a:r>
              <a:rPr b="0">
                <a:solidFill>
                  <a:srgbClr val="FF0000"/>
                </a:solidFill>
                <a:latin typeface="Times New Roman"/>
                <a:cs typeface="Times New Roman"/>
              </a:rPr>
              <a:t>not</a:t>
            </a:r>
            <a:r>
              <a:rPr b="0" spc="-20">
                <a:solidFill>
                  <a:srgbClr val="FF0000"/>
                </a:solidFill>
                <a:latin typeface="Times New Roman"/>
                <a:cs typeface="Times New Roman"/>
              </a:rPr>
              <a:t> </a:t>
            </a:r>
            <a:r>
              <a:rPr b="0" spc="-10">
                <a:solidFill>
                  <a:srgbClr val="FF0000"/>
                </a:solidFill>
                <a:latin typeface="Times New Roman"/>
                <a:cs typeface="Times New Roman"/>
              </a:rPr>
              <a:t>at </a:t>
            </a:r>
            <a:r>
              <a:rPr b="0">
                <a:solidFill>
                  <a:srgbClr val="FF0000"/>
                </a:solidFill>
                <a:latin typeface="Times New Roman"/>
                <a:cs typeface="Times New Roman"/>
              </a:rPr>
              <a:t>the</a:t>
            </a:r>
            <a:r>
              <a:rPr b="0" spc="-10">
                <a:solidFill>
                  <a:srgbClr val="FF0000"/>
                </a:solidFill>
                <a:latin typeface="Times New Roman"/>
                <a:cs typeface="Times New Roman"/>
              </a:rPr>
              <a:t> same</a:t>
            </a:r>
            <a:r>
              <a:rPr b="0">
                <a:solidFill>
                  <a:srgbClr val="FF0000"/>
                </a:solidFill>
                <a:latin typeface="Times New Roman"/>
                <a:cs typeface="Times New Roman"/>
              </a:rPr>
              <a:t> </a:t>
            </a:r>
            <a:r>
              <a:rPr b="0" spc="-5">
                <a:solidFill>
                  <a:srgbClr val="FF0000"/>
                </a:solidFill>
                <a:latin typeface="Times New Roman"/>
                <a:cs typeface="Times New Roman"/>
              </a:rPr>
              <a:t>level:</a:t>
            </a:r>
          </a:p>
        </p:txBody>
      </p:sp>
      <p:sp>
        <p:nvSpPr>
          <p:cNvPr id="3" name="object 3"/>
          <p:cNvSpPr txBox="1"/>
          <p:nvPr/>
        </p:nvSpPr>
        <p:spPr>
          <a:xfrm>
            <a:off x="523240" y="602945"/>
            <a:ext cx="8117840" cy="62865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99720" indent="-274320">
              <a:lnSpc>
                <a:spcPts val="2375"/>
              </a:lnSpc>
              <a:spcBef>
                <a:spcPts val="95"/>
              </a:spcBef>
              <a:buClr>
                <a:srgbClr val="D24717"/>
              </a:buClr>
              <a:buSzPct val="84090"/>
              <a:buFont typeface="Segoe UI Symbol"/>
              <a:buChar char="⚫"/>
              <a:tabLst>
                <a:tab pos="299085" algn="l"/>
                <a:tab pos="299720" algn="l"/>
              </a:tabLst>
            </a:pPr>
            <a:r>
              <a:rPr sz="2200" spc="-5">
                <a:latin typeface="Times New Roman"/>
                <a:cs typeface="Times New Roman"/>
              </a:rPr>
              <a:t>Let</a:t>
            </a:r>
            <a:r>
              <a:rPr sz="2200" spc="15">
                <a:latin typeface="Times New Roman"/>
                <a:cs typeface="Times New Roman"/>
              </a:rPr>
              <a:t> </a:t>
            </a:r>
            <a:r>
              <a:rPr sz="2200" i="1">
                <a:latin typeface="Times New Roman"/>
                <a:cs typeface="Times New Roman"/>
              </a:rPr>
              <a:t>h</a:t>
            </a:r>
            <a:r>
              <a:rPr sz="2175" baseline="-21072">
                <a:latin typeface="Times New Roman"/>
                <a:cs typeface="Times New Roman"/>
              </a:rPr>
              <a:t>1</a:t>
            </a:r>
            <a:r>
              <a:rPr sz="2175" spc="307" baseline="-21072">
                <a:latin typeface="Times New Roman"/>
                <a:cs typeface="Times New Roman"/>
              </a:rPr>
              <a:t> </a:t>
            </a:r>
            <a:r>
              <a:rPr sz="2200" spc="-5">
                <a:latin typeface="Times New Roman"/>
                <a:cs typeface="Times New Roman"/>
              </a:rPr>
              <a:t>and</a:t>
            </a:r>
            <a:r>
              <a:rPr sz="2200" spc="20">
                <a:latin typeface="Times New Roman"/>
                <a:cs typeface="Times New Roman"/>
              </a:rPr>
              <a:t> </a:t>
            </a:r>
            <a:r>
              <a:rPr sz="2200" i="1">
                <a:latin typeface="Times New Roman"/>
                <a:cs typeface="Times New Roman"/>
              </a:rPr>
              <a:t>h</a:t>
            </a:r>
            <a:r>
              <a:rPr sz="2175" baseline="-21072">
                <a:latin typeface="Times New Roman"/>
                <a:cs typeface="Times New Roman"/>
              </a:rPr>
              <a:t>2</a:t>
            </a:r>
            <a:r>
              <a:rPr sz="2175" spc="307" baseline="-21072">
                <a:latin typeface="Times New Roman"/>
                <a:cs typeface="Times New Roman"/>
              </a:rPr>
              <a:t> </a:t>
            </a:r>
            <a:r>
              <a:rPr sz="2200" spc="-5">
                <a:latin typeface="Times New Roman"/>
                <a:cs typeface="Times New Roman"/>
              </a:rPr>
              <a:t>is</a:t>
            </a:r>
            <a:r>
              <a:rPr sz="2200" spc="15">
                <a:latin typeface="Times New Roman"/>
                <a:cs typeface="Times New Roman"/>
              </a:rPr>
              <a:t> </a:t>
            </a:r>
            <a:r>
              <a:rPr sz="2200" spc="-5">
                <a:latin typeface="Times New Roman"/>
                <a:cs typeface="Times New Roman"/>
              </a:rPr>
              <a:t>the</a:t>
            </a:r>
            <a:r>
              <a:rPr sz="2200" spc="20">
                <a:latin typeface="Times New Roman"/>
                <a:cs typeface="Times New Roman"/>
              </a:rPr>
              <a:t> </a:t>
            </a:r>
            <a:r>
              <a:rPr sz="2200" spc="-5">
                <a:latin typeface="Times New Roman"/>
                <a:cs typeface="Times New Roman"/>
              </a:rPr>
              <a:t>depth</a:t>
            </a:r>
            <a:r>
              <a:rPr sz="2200" spc="20">
                <a:latin typeface="Times New Roman"/>
                <a:cs typeface="Times New Roman"/>
              </a:rPr>
              <a:t> </a:t>
            </a:r>
            <a:r>
              <a:rPr sz="2200" spc="-10">
                <a:latin typeface="Times New Roman"/>
                <a:cs typeface="Times New Roman"/>
              </a:rPr>
              <a:t>of</a:t>
            </a:r>
            <a:r>
              <a:rPr sz="2200" spc="15">
                <a:latin typeface="Times New Roman"/>
                <a:cs typeface="Times New Roman"/>
              </a:rPr>
              <a:t> </a:t>
            </a:r>
            <a:r>
              <a:rPr sz="2200" spc="-5">
                <a:latin typeface="Times New Roman"/>
                <a:cs typeface="Times New Roman"/>
              </a:rPr>
              <a:t>the</a:t>
            </a:r>
            <a:r>
              <a:rPr sz="2200" spc="20">
                <a:latin typeface="Times New Roman"/>
                <a:cs typeface="Times New Roman"/>
              </a:rPr>
              <a:t> </a:t>
            </a:r>
            <a:r>
              <a:rPr sz="2200" spc="-5">
                <a:latin typeface="Times New Roman"/>
                <a:cs typeface="Times New Roman"/>
              </a:rPr>
              <a:t>abutments</a:t>
            </a:r>
            <a:r>
              <a:rPr sz="2200" spc="20">
                <a:latin typeface="Times New Roman"/>
                <a:cs typeface="Times New Roman"/>
              </a:rPr>
              <a:t> </a:t>
            </a:r>
            <a:r>
              <a:rPr sz="2200">
                <a:latin typeface="Times New Roman"/>
                <a:cs typeface="Times New Roman"/>
              </a:rPr>
              <a:t>from </a:t>
            </a:r>
            <a:r>
              <a:rPr sz="2200" spc="-5">
                <a:latin typeface="Times New Roman"/>
                <a:cs typeface="Times New Roman"/>
              </a:rPr>
              <a:t>the</a:t>
            </a:r>
            <a:r>
              <a:rPr sz="2200" spc="20">
                <a:latin typeface="Times New Roman"/>
                <a:cs typeface="Times New Roman"/>
              </a:rPr>
              <a:t> </a:t>
            </a:r>
            <a:r>
              <a:rPr sz="2200">
                <a:latin typeface="Times New Roman"/>
                <a:cs typeface="Times New Roman"/>
              </a:rPr>
              <a:t>crown</a:t>
            </a:r>
            <a:r>
              <a:rPr sz="2200" spc="30">
                <a:latin typeface="Times New Roman"/>
                <a:cs typeface="Times New Roman"/>
              </a:rPr>
              <a:t> </a:t>
            </a:r>
            <a:r>
              <a:rPr sz="2200" spc="-5">
                <a:latin typeface="Times New Roman"/>
                <a:cs typeface="Times New Roman"/>
              </a:rPr>
              <a:t>and</a:t>
            </a:r>
            <a:r>
              <a:rPr sz="2200" spc="20">
                <a:latin typeface="Times New Roman"/>
                <a:cs typeface="Times New Roman"/>
              </a:rPr>
              <a:t> </a:t>
            </a:r>
            <a:r>
              <a:rPr sz="2200" spc="-5">
                <a:latin typeface="Times New Roman"/>
                <a:cs typeface="Times New Roman"/>
              </a:rPr>
              <a:t>let</a:t>
            </a:r>
            <a:r>
              <a:rPr sz="2200" spc="15">
                <a:latin typeface="Times New Roman"/>
                <a:cs typeface="Times New Roman"/>
              </a:rPr>
              <a:t> </a:t>
            </a:r>
            <a:r>
              <a:rPr sz="2200" spc="-10">
                <a:latin typeface="Times New Roman"/>
                <a:cs typeface="Times New Roman"/>
              </a:rPr>
              <a:t>‘</a:t>
            </a:r>
            <a:r>
              <a:rPr sz="2200" i="1" spc="-10">
                <a:latin typeface="Times New Roman"/>
                <a:cs typeface="Times New Roman"/>
              </a:rPr>
              <a:t>L</a:t>
            </a:r>
            <a:r>
              <a:rPr sz="2200" spc="-10">
                <a:latin typeface="Times New Roman"/>
                <a:cs typeface="Times New Roman"/>
              </a:rPr>
              <a:t>’</a:t>
            </a:r>
            <a:endParaRPr sz="2200">
              <a:latin typeface="Times New Roman"/>
              <a:cs typeface="Times New Roman"/>
            </a:endParaRPr>
          </a:p>
          <a:p>
            <a:pPr marL="299085">
              <a:lnSpc>
                <a:spcPts val="2375"/>
              </a:lnSpc>
            </a:pPr>
            <a:r>
              <a:rPr sz="2200" spc="-5">
                <a:latin typeface="Times New Roman"/>
                <a:cs typeface="Times New Roman"/>
              </a:rPr>
              <a:t>is</a:t>
            </a:r>
            <a:r>
              <a:rPr sz="2200" spc="-20">
                <a:latin typeface="Times New Roman"/>
                <a:cs typeface="Times New Roman"/>
              </a:rPr>
              <a:t> </a:t>
            </a:r>
            <a:r>
              <a:rPr sz="2200" spc="-5">
                <a:latin typeface="Times New Roman"/>
                <a:cs typeface="Times New Roman"/>
              </a:rPr>
              <a:t>the</a:t>
            </a:r>
            <a:r>
              <a:rPr sz="2200" spc="-30">
                <a:latin typeface="Times New Roman"/>
                <a:cs typeface="Times New Roman"/>
              </a:rPr>
              <a:t> </a:t>
            </a:r>
            <a:r>
              <a:rPr sz="2200" spc="-5">
                <a:latin typeface="Times New Roman"/>
                <a:cs typeface="Times New Roman"/>
              </a:rPr>
              <a:t>span.</a:t>
            </a:r>
            <a:endParaRPr sz="2200">
              <a:latin typeface="Times New Roman"/>
              <a:cs typeface="Times New Roman"/>
            </a:endParaRPr>
          </a:p>
        </p:txBody>
      </p:sp>
      <p:pic>
        <p:nvPicPr>
          <p:cNvPr id="4" name="object 4"/>
          <p:cNvPicPr/>
          <p:nvPr/>
        </p:nvPicPr>
        <p:blipFill>
          <a:blip r:embed="rId2"/>
          <a:stretch>
            <a:fillRect/>
          </a:stretch>
        </p:blipFill>
        <p:spPr>
          <a:xfrm>
            <a:off x="723900" y="1676387"/>
            <a:ext cx="1752628" cy="1586053"/>
          </a:xfrm>
          <a:prstGeom prst="rect">
            <a:avLst/>
          </a:prstGeom>
        </p:spPr>
      </p:pic>
      <p:pic>
        <p:nvPicPr>
          <p:cNvPr id="5" name="object 5"/>
          <p:cNvPicPr/>
          <p:nvPr/>
        </p:nvPicPr>
        <p:blipFill>
          <a:blip r:embed="rId3"/>
          <a:stretch>
            <a:fillRect/>
          </a:stretch>
        </p:blipFill>
        <p:spPr>
          <a:xfrm>
            <a:off x="3276600" y="1355332"/>
            <a:ext cx="5568231" cy="2685409"/>
          </a:xfrm>
          <a:prstGeom prst="rect">
            <a:avLst/>
          </a:prstGeom>
        </p:spPr>
      </p:pic>
      <p:sp>
        <p:nvSpPr>
          <p:cNvPr id="6" name="object 6"/>
          <p:cNvSpPr txBox="1"/>
          <p:nvPr/>
        </p:nvSpPr>
        <p:spPr>
          <a:xfrm>
            <a:off x="491134" y="3468700"/>
            <a:ext cx="2611755" cy="331470"/>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2000">
                <a:latin typeface="Times New Roman"/>
                <a:cs typeface="Times New Roman"/>
              </a:rPr>
              <a:t>Applying</a:t>
            </a:r>
            <a:r>
              <a:rPr sz="2000" spc="-45">
                <a:latin typeface="Times New Roman"/>
                <a:cs typeface="Times New Roman"/>
              </a:rPr>
              <a:t> </a:t>
            </a:r>
            <a:r>
              <a:rPr sz="2000" spc="-5">
                <a:latin typeface="Times New Roman"/>
                <a:cs typeface="Times New Roman"/>
              </a:rPr>
              <a:t>this</a:t>
            </a:r>
            <a:r>
              <a:rPr sz="2000" spc="-40">
                <a:latin typeface="Times New Roman"/>
                <a:cs typeface="Times New Roman"/>
              </a:rPr>
              <a:t> </a:t>
            </a:r>
            <a:r>
              <a:rPr sz="2000">
                <a:latin typeface="Times New Roman"/>
                <a:cs typeface="Times New Roman"/>
              </a:rPr>
              <a:t>equation</a:t>
            </a:r>
            <a:r>
              <a:rPr sz="2000" spc="-45">
                <a:latin typeface="Times New Roman"/>
                <a:cs typeface="Times New Roman"/>
              </a:rPr>
              <a:t> </a:t>
            </a:r>
            <a:r>
              <a:rPr sz="2000">
                <a:latin typeface="Times New Roman"/>
                <a:cs typeface="Times New Roman"/>
              </a:rPr>
              <a:t>to</a:t>
            </a:r>
          </a:p>
        </p:txBody>
      </p:sp>
      <p:sp>
        <p:nvSpPr>
          <p:cNvPr id="7" name="object 7"/>
          <p:cNvSpPr txBox="1"/>
          <p:nvPr/>
        </p:nvSpPr>
        <p:spPr>
          <a:xfrm>
            <a:off x="491134" y="3926204"/>
            <a:ext cx="2312035" cy="33083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2000">
                <a:latin typeface="Times New Roman"/>
                <a:cs typeface="Times New Roman"/>
              </a:rPr>
              <a:t>points</a:t>
            </a:r>
            <a:r>
              <a:rPr sz="2000" spc="-45">
                <a:latin typeface="Times New Roman"/>
                <a:cs typeface="Times New Roman"/>
              </a:rPr>
              <a:t> </a:t>
            </a:r>
            <a:r>
              <a:rPr sz="2000" i="1">
                <a:latin typeface="Times New Roman"/>
                <a:cs typeface="Times New Roman"/>
              </a:rPr>
              <a:t>A</a:t>
            </a:r>
            <a:r>
              <a:rPr sz="2000" i="1" spc="-15">
                <a:latin typeface="Times New Roman"/>
                <a:cs typeface="Times New Roman"/>
              </a:rPr>
              <a:t> </a:t>
            </a:r>
            <a:r>
              <a:rPr sz="2000">
                <a:latin typeface="Times New Roman"/>
                <a:cs typeface="Times New Roman"/>
              </a:rPr>
              <a:t>and</a:t>
            </a:r>
            <a:r>
              <a:rPr sz="2000" spc="-20">
                <a:latin typeface="Times New Roman"/>
                <a:cs typeface="Times New Roman"/>
              </a:rPr>
              <a:t> </a:t>
            </a:r>
            <a:r>
              <a:rPr sz="2000" i="1" spc="-5">
                <a:latin typeface="Times New Roman"/>
                <a:cs typeface="Times New Roman"/>
              </a:rPr>
              <a:t>B</a:t>
            </a:r>
            <a:r>
              <a:rPr sz="2000" spc="-5">
                <a:latin typeface="Times New Roman"/>
                <a:cs typeface="Times New Roman"/>
              </a:rPr>
              <a:t>,</a:t>
            </a:r>
            <a:r>
              <a:rPr sz="2000" spc="-10">
                <a:latin typeface="Times New Roman"/>
                <a:cs typeface="Times New Roman"/>
              </a:rPr>
              <a:t> </a:t>
            </a:r>
            <a:r>
              <a:rPr sz="2000">
                <a:latin typeface="Times New Roman"/>
                <a:cs typeface="Times New Roman"/>
              </a:rPr>
              <a:t>we</a:t>
            </a:r>
            <a:r>
              <a:rPr sz="2000" spc="-10">
                <a:latin typeface="Times New Roman"/>
                <a:cs typeface="Times New Roman"/>
              </a:rPr>
              <a:t> </a:t>
            </a:r>
            <a:r>
              <a:rPr sz="2000">
                <a:latin typeface="Times New Roman"/>
                <a:cs typeface="Times New Roman"/>
              </a:rPr>
              <a:t>get</a:t>
            </a:r>
          </a:p>
        </p:txBody>
      </p:sp>
      <p:sp>
        <p:nvSpPr>
          <p:cNvPr id="8" name="object 8"/>
          <p:cNvSpPr txBox="1"/>
          <p:nvPr/>
        </p:nvSpPr>
        <p:spPr>
          <a:xfrm>
            <a:off x="496316" y="4834254"/>
            <a:ext cx="1109345" cy="39116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2400">
                <a:latin typeface="Times New Roman"/>
                <a:cs typeface="Times New Roman"/>
              </a:rPr>
              <a:t>Constant</a:t>
            </a:r>
          </a:p>
        </p:txBody>
      </p:sp>
      <p:pic>
        <p:nvPicPr>
          <p:cNvPr id="9" name="object 9"/>
          <p:cNvPicPr/>
          <p:nvPr/>
        </p:nvPicPr>
        <p:blipFill>
          <a:blip r:embed="rId4"/>
          <a:stretch>
            <a:fillRect/>
          </a:stretch>
        </p:blipFill>
        <p:spPr>
          <a:xfrm>
            <a:off x="1676400" y="4800542"/>
            <a:ext cx="2435033" cy="1347311"/>
          </a:xfrm>
          <a:prstGeom prst="rect">
            <a:avLst/>
          </a:prstGeom>
        </p:spPr>
      </p:pic>
      <p:pic>
        <p:nvPicPr>
          <p:cNvPr id="10" name="object 10"/>
          <p:cNvPicPr/>
          <p:nvPr/>
        </p:nvPicPr>
        <p:blipFill>
          <a:blip r:embed="rId5"/>
          <a:stretch>
            <a:fillRect/>
          </a:stretch>
        </p:blipFill>
        <p:spPr>
          <a:xfrm>
            <a:off x="5617971" y="4643697"/>
            <a:ext cx="1840916" cy="1703634"/>
          </a:xfrm>
          <a:prstGeom prst="rect">
            <a:avLst/>
          </a:prstGeom>
        </p:spPr>
      </p:pic>
      <p:sp>
        <p:nvSpPr>
          <p:cNvPr id="11" name="object 11"/>
          <p:cNvSpPr txBox="1"/>
          <p:nvPr/>
        </p:nvSpPr>
        <p:spPr>
          <a:xfrm>
            <a:off x="3332479" y="4067047"/>
            <a:ext cx="5235575" cy="2997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800" b="1" spc="-10">
                <a:latin typeface="Times New Roman"/>
                <a:cs typeface="Times New Roman"/>
              </a:rPr>
              <a:t>Figure</a:t>
            </a:r>
            <a:r>
              <a:rPr sz="1800" b="1" spc="-5">
                <a:latin typeface="Times New Roman"/>
                <a:cs typeface="Times New Roman"/>
              </a:rPr>
              <a:t> </a:t>
            </a:r>
            <a:r>
              <a:rPr sz="1800" b="1">
                <a:latin typeface="Times New Roman"/>
                <a:cs typeface="Times New Roman"/>
              </a:rPr>
              <a:t>5:</a:t>
            </a:r>
            <a:r>
              <a:rPr sz="1800" b="1" spc="-5">
                <a:latin typeface="Times New Roman"/>
                <a:cs typeface="Times New Roman"/>
              </a:rPr>
              <a:t> </a:t>
            </a:r>
            <a:r>
              <a:rPr sz="1800">
                <a:latin typeface="Times New Roman"/>
                <a:cs typeface="Times New Roman"/>
              </a:rPr>
              <a:t>Parabolic</a:t>
            </a:r>
            <a:r>
              <a:rPr sz="1800" spc="-20">
                <a:latin typeface="Times New Roman"/>
                <a:cs typeface="Times New Roman"/>
              </a:rPr>
              <a:t> </a:t>
            </a:r>
            <a:r>
              <a:rPr sz="1800">
                <a:latin typeface="Times New Roman"/>
                <a:cs typeface="Times New Roman"/>
              </a:rPr>
              <a:t>arch</a:t>
            </a:r>
            <a:r>
              <a:rPr sz="1800" spc="-10">
                <a:latin typeface="Times New Roman"/>
                <a:cs typeface="Times New Roman"/>
              </a:rPr>
              <a:t> </a:t>
            </a:r>
            <a:r>
              <a:rPr sz="1800">
                <a:latin typeface="Times New Roman"/>
                <a:cs typeface="Times New Roman"/>
              </a:rPr>
              <a:t>with </a:t>
            </a:r>
            <a:r>
              <a:rPr sz="1800" spc="-5">
                <a:latin typeface="Times New Roman"/>
                <a:cs typeface="Times New Roman"/>
              </a:rPr>
              <a:t>springing </a:t>
            </a:r>
            <a:r>
              <a:rPr sz="1800">
                <a:latin typeface="Times New Roman"/>
                <a:cs typeface="Times New Roman"/>
              </a:rPr>
              <a:t>at</a:t>
            </a:r>
            <a:r>
              <a:rPr sz="1800" spc="-15">
                <a:latin typeface="Times New Roman"/>
                <a:cs typeface="Times New Roman"/>
              </a:rPr>
              <a:t> </a:t>
            </a:r>
            <a:r>
              <a:rPr sz="1800" spc="-5">
                <a:latin typeface="Times New Roman"/>
                <a:cs typeface="Times New Roman"/>
              </a:rPr>
              <a:t>different</a:t>
            </a:r>
            <a:r>
              <a:rPr sz="1800">
                <a:latin typeface="Times New Roman"/>
                <a:cs typeface="Times New Roman"/>
              </a:rPr>
              <a:t> level</a:t>
            </a:r>
          </a:p>
        </p:txBody>
      </p:sp>
      <p:sp>
        <p:nvSpPr>
          <p:cNvPr id="14" name="object 14"/>
          <p:cNvSpPr txBox="1"/>
          <p:nvPr/>
        </p:nvSpPr>
        <p:spPr>
          <a:xfrm>
            <a:off x="233476" y="6329531"/>
            <a:ext cx="280670" cy="227965"/>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664"/>
              </a:lnSpc>
            </a:pPr>
            <a:r>
              <a:rPr sz="1400">
                <a:solidFill>
                  <a:srgbClr val="FFFFFF"/>
                </a:solidFill>
                <a:latin typeface="Franklin Gothic Medium"/>
                <a:cs typeface="Franklin Gothic Medium"/>
              </a:rPr>
              <a:t>7</a:t>
            </a:r>
            <a:endParaRPr sz="1400">
              <a:latin typeface="Franklin Gothic Medium"/>
              <a:cs typeface="Franklin Gothic Medium"/>
            </a:endParaRPr>
          </a:p>
        </p:txBody>
      </p:sp>
      <p:sp>
        <p:nvSpPr>
          <p:cNvPr id="12" name="Slide Number Placeholder 11">
            <a:extLst>
              <a:ext uri="{FF2B5EF4-FFF2-40B4-BE49-F238E27FC236}">
                <a16:creationId xmlns:a16="http://schemas.microsoft.com/office/drawing/2014/main" id="{75205D68-8195-F597-CE3F-F83F58832156}"/>
              </a:ext>
            </a:extLst>
          </p:cNvPr>
          <p:cNvSpPr>
            <a:spLocks noGrp="1"/>
          </p:cNvSpPr>
          <p:nvPr>
            <p:ph type="sldNum" sz="quarter" idx="7"/>
          </p:nvPr>
        </p:nvSpPr>
        <p:spPr/>
        <p:txBody>
          <a:bodyPr/>
          <a:lstStyle/>
          <a:p>
            <a:pPr marL="38100">
              <a:lnSpc>
                <a:spcPts val="1664"/>
              </a:lnSpc>
            </a:pPr>
            <a:fld id="{81D60167-4931-47E6-BA6A-407CBD079E47}" type="slidenum">
              <a:rPr lang="en-US" smtClean="0"/>
              <a:t>43</a:t>
            </a:fld>
            <a:endParaRPr lang="en-US"/>
          </a:p>
        </p:txBody>
      </p:sp>
      <p:sp>
        <p:nvSpPr>
          <p:cNvPr id="13" name="Slide Number Placeholder 1">
            <a:extLst>
              <a:ext uri="{FF2B5EF4-FFF2-40B4-BE49-F238E27FC236}">
                <a16:creationId xmlns:a16="http://schemas.microsoft.com/office/drawing/2014/main" id="{51E52DD2-61D9-E4DC-2611-8B8917603A9B}"/>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43</a:t>
            </a:fld>
            <a:endParaRPr lang="en-US" dirty="0">
              <a:solidFill>
                <a:schemeClr val="tx1"/>
              </a:solidFill>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156209"/>
            <a:ext cx="3955415" cy="467995"/>
          </a:xfrm>
          <a:prstGeom prst="rect">
            <a:avLst/>
          </a:prstGeom>
        </p:spPr>
        <p:txBody>
          <a:bodyPr vert="horz" wrap="square" lIns="0" tIns="12700" rIns="0" bIns="0" rtlCol="0">
            <a:spAutoFit/>
          </a:bodyPr>
          <a:lstStyle/>
          <a:p>
            <a:pPr marL="12700">
              <a:lnSpc>
                <a:spcPct val="100000"/>
              </a:lnSpc>
              <a:spcBef>
                <a:spcPts val="100"/>
              </a:spcBef>
            </a:pPr>
            <a:r>
              <a:rPr sz="2900"/>
              <a:t>Analysis</a:t>
            </a:r>
            <a:r>
              <a:rPr sz="2900" spc="-55"/>
              <a:t> </a:t>
            </a:r>
            <a:r>
              <a:rPr sz="2900"/>
              <a:t>for</a:t>
            </a:r>
            <a:r>
              <a:rPr sz="2900" spc="-70"/>
              <a:t> </a:t>
            </a:r>
            <a:r>
              <a:rPr sz="2900"/>
              <a:t>Static</a:t>
            </a:r>
            <a:r>
              <a:rPr sz="2900" spc="-60"/>
              <a:t> </a:t>
            </a:r>
            <a:r>
              <a:rPr sz="2900"/>
              <a:t>Loads</a:t>
            </a:r>
          </a:p>
        </p:txBody>
      </p:sp>
      <p:sp>
        <p:nvSpPr>
          <p:cNvPr id="3" name="object 3"/>
          <p:cNvSpPr txBox="1"/>
          <p:nvPr/>
        </p:nvSpPr>
        <p:spPr>
          <a:xfrm>
            <a:off x="523240" y="748944"/>
            <a:ext cx="8097520" cy="1760220"/>
          </a:xfrm>
          <a:prstGeom prst="rect">
            <a:avLst/>
          </a:prstGeom>
        </p:spPr>
        <p:txBody>
          <a:bodyPr vert="horz" wrap="square" lIns="0" tIns="1758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99720" indent="-274320">
              <a:lnSpc>
                <a:spcPct val="100000"/>
              </a:lnSpc>
              <a:spcBef>
                <a:spcPts val="1385"/>
              </a:spcBef>
              <a:buClr>
                <a:srgbClr val="D24717"/>
              </a:buClr>
              <a:buSzPct val="84210"/>
              <a:buFont typeface="Segoe UI Symbol"/>
              <a:buChar char="⚫"/>
              <a:tabLst>
                <a:tab pos="299085" algn="l"/>
                <a:tab pos="299720" algn="l"/>
              </a:tabLst>
            </a:pPr>
            <a:r>
              <a:rPr sz="1900" spc="-5">
                <a:latin typeface="Times New Roman"/>
                <a:cs typeface="Times New Roman"/>
              </a:rPr>
              <a:t>Consider</a:t>
            </a:r>
            <a:r>
              <a:rPr sz="1900" spc="10">
                <a:latin typeface="Times New Roman"/>
                <a:cs typeface="Times New Roman"/>
              </a:rPr>
              <a:t> </a:t>
            </a:r>
            <a:r>
              <a:rPr sz="1900" spc="-5">
                <a:latin typeface="Times New Roman"/>
                <a:cs typeface="Times New Roman"/>
              </a:rPr>
              <a:t>a</a:t>
            </a:r>
            <a:r>
              <a:rPr sz="1900">
                <a:latin typeface="Times New Roman"/>
                <a:cs typeface="Times New Roman"/>
              </a:rPr>
              <a:t> </a:t>
            </a:r>
            <a:r>
              <a:rPr sz="1900" spc="-5">
                <a:latin typeface="Times New Roman"/>
                <a:cs typeface="Times New Roman"/>
              </a:rPr>
              <a:t>three-hinged</a:t>
            </a:r>
            <a:r>
              <a:rPr sz="1900">
                <a:latin typeface="Times New Roman"/>
                <a:cs typeface="Times New Roman"/>
              </a:rPr>
              <a:t> </a:t>
            </a:r>
            <a:r>
              <a:rPr sz="1900" spc="-5">
                <a:latin typeface="Times New Roman"/>
                <a:cs typeface="Times New Roman"/>
              </a:rPr>
              <a:t>arches as</a:t>
            </a:r>
            <a:r>
              <a:rPr sz="1900">
                <a:latin typeface="Times New Roman"/>
                <a:cs typeface="Times New Roman"/>
              </a:rPr>
              <a:t> </a:t>
            </a:r>
            <a:r>
              <a:rPr sz="1900" spc="-5">
                <a:latin typeface="Times New Roman"/>
                <a:cs typeface="Times New Roman"/>
              </a:rPr>
              <a:t>shown</a:t>
            </a:r>
            <a:r>
              <a:rPr sz="1900" spc="15">
                <a:latin typeface="Times New Roman"/>
                <a:cs typeface="Times New Roman"/>
              </a:rPr>
              <a:t> </a:t>
            </a:r>
            <a:r>
              <a:rPr sz="1900" spc="-5">
                <a:latin typeface="Times New Roman"/>
                <a:cs typeface="Times New Roman"/>
              </a:rPr>
              <a:t>in</a:t>
            </a:r>
            <a:r>
              <a:rPr sz="1900" spc="10">
                <a:latin typeface="Times New Roman"/>
                <a:cs typeface="Times New Roman"/>
              </a:rPr>
              <a:t> </a:t>
            </a:r>
            <a:r>
              <a:rPr sz="1900" spc="-5">
                <a:latin typeface="Times New Roman"/>
                <a:cs typeface="Times New Roman"/>
              </a:rPr>
              <a:t>Figure</a:t>
            </a:r>
            <a:r>
              <a:rPr sz="1900" spc="5">
                <a:latin typeface="Times New Roman"/>
                <a:cs typeface="Times New Roman"/>
              </a:rPr>
              <a:t> </a:t>
            </a:r>
            <a:r>
              <a:rPr sz="1900" spc="-5">
                <a:latin typeface="Times New Roman"/>
                <a:cs typeface="Times New Roman"/>
              </a:rPr>
              <a:t>6.</a:t>
            </a:r>
            <a:endParaRPr sz="1900">
              <a:latin typeface="Times New Roman"/>
              <a:cs typeface="Times New Roman"/>
            </a:endParaRPr>
          </a:p>
          <a:p>
            <a:pPr marL="299085" marR="17780" indent="-274320">
              <a:lnSpc>
                <a:spcPct val="130000"/>
              </a:lnSpc>
              <a:spcBef>
                <a:spcPts val="600"/>
              </a:spcBef>
              <a:buClr>
                <a:srgbClr val="D24717"/>
              </a:buClr>
              <a:buSzPct val="84210"/>
              <a:buFont typeface="Segoe UI Symbol"/>
              <a:buChar char="⚫"/>
              <a:tabLst>
                <a:tab pos="299085" algn="l"/>
                <a:tab pos="299720" algn="l"/>
              </a:tabLst>
            </a:pPr>
            <a:r>
              <a:rPr sz="1900" spc="-5">
                <a:latin typeface="Times New Roman"/>
                <a:cs typeface="Times New Roman"/>
              </a:rPr>
              <a:t>The</a:t>
            </a:r>
            <a:r>
              <a:rPr sz="1900" spc="455">
                <a:latin typeface="Times New Roman"/>
                <a:cs typeface="Times New Roman"/>
              </a:rPr>
              <a:t> </a:t>
            </a:r>
            <a:r>
              <a:rPr sz="1900" spc="-5">
                <a:latin typeface="Times New Roman"/>
                <a:cs typeface="Times New Roman"/>
              </a:rPr>
              <a:t>ends</a:t>
            </a:r>
            <a:r>
              <a:rPr sz="1900" spc="445">
                <a:latin typeface="Times New Roman"/>
                <a:cs typeface="Times New Roman"/>
              </a:rPr>
              <a:t> </a:t>
            </a:r>
            <a:r>
              <a:rPr sz="1900" spc="-5">
                <a:latin typeface="Times New Roman"/>
                <a:cs typeface="Times New Roman"/>
              </a:rPr>
              <a:t>are</a:t>
            </a:r>
            <a:r>
              <a:rPr sz="1900" spc="430">
                <a:latin typeface="Times New Roman"/>
                <a:cs typeface="Times New Roman"/>
              </a:rPr>
              <a:t> </a:t>
            </a:r>
            <a:r>
              <a:rPr sz="1900" spc="-5">
                <a:latin typeface="Times New Roman"/>
                <a:cs typeface="Times New Roman"/>
              </a:rPr>
              <a:t>hinged</a:t>
            </a:r>
            <a:r>
              <a:rPr sz="1900" spc="455">
                <a:latin typeface="Times New Roman"/>
                <a:cs typeface="Times New Roman"/>
              </a:rPr>
              <a:t> </a:t>
            </a:r>
            <a:r>
              <a:rPr sz="1900" spc="-5">
                <a:latin typeface="Times New Roman"/>
                <a:cs typeface="Times New Roman"/>
              </a:rPr>
              <a:t>there</a:t>
            </a:r>
            <a:r>
              <a:rPr sz="1900" spc="440">
                <a:latin typeface="Times New Roman"/>
                <a:cs typeface="Times New Roman"/>
              </a:rPr>
              <a:t> </a:t>
            </a:r>
            <a:r>
              <a:rPr sz="1900" spc="-5">
                <a:latin typeface="Times New Roman"/>
                <a:cs typeface="Times New Roman"/>
              </a:rPr>
              <a:t>is</a:t>
            </a:r>
            <a:r>
              <a:rPr sz="1900" spc="445">
                <a:latin typeface="Times New Roman"/>
                <a:cs typeface="Times New Roman"/>
              </a:rPr>
              <a:t> </a:t>
            </a:r>
            <a:r>
              <a:rPr sz="1900" spc="-5">
                <a:latin typeface="Times New Roman"/>
                <a:cs typeface="Times New Roman"/>
              </a:rPr>
              <a:t>two</a:t>
            </a:r>
            <a:r>
              <a:rPr sz="1900" spc="450">
                <a:latin typeface="Times New Roman"/>
                <a:cs typeface="Times New Roman"/>
              </a:rPr>
              <a:t> </a:t>
            </a:r>
            <a:r>
              <a:rPr sz="1900" spc="-5">
                <a:latin typeface="Times New Roman"/>
                <a:cs typeface="Times New Roman"/>
              </a:rPr>
              <a:t>reaction</a:t>
            </a:r>
            <a:r>
              <a:rPr sz="1900" spc="445">
                <a:latin typeface="Times New Roman"/>
                <a:cs typeface="Times New Roman"/>
              </a:rPr>
              <a:t> </a:t>
            </a:r>
            <a:r>
              <a:rPr sz="1900" spc="-5">
                <a:latin typeface="Times New Roman"/>
                <a:cs typeface="Times New Roman"/>
              </a:rPr>
              <a:t>components</a:t>
            </a:r>
            <a:r>
              <a:rPr sz="1900" spc="455">
                <a:latin typeface="Times New Roman"/>
                <a:cs typeface="Times New Roman"/>
              </a:rPr>
              <a:t> </a:t>
            </a:r>
            <a:r>
              <a:rPr sz="1900" spc="-5">
                <a:latin typeface="Times New Roman"/>
                <a:cs typeface="Times New Roman"/>
              </a:rPr>
              <a:t>at</a:t>
            </a:r>
            <a:r>
              <a:rPr sz="1900" spc="440">
                <a:latin typeface="Times New Roman"/>
                <a:cs typeface="Times New Roman"/>
              </a:rPr>
              <a:t> </a:t>
            </a:r>
            <a:r>
              <a:rPr sz="1900" spc="-10">
                <a:latin typeface="Times New Roman"/>
                <a:cs typeface="Times New Roman"/>
              </a:rPr>
              <a:t>each</a:t>
            </a:r>
            <a:r>
              <a:rPr sz="1900" spc="440">
                <a:latin typeface="Times New Roman"/>
                <a:cs typeface="Times New Roman"/>
              </a:rPr>
              <a:t> </a:t>
            </a:r>
            <a:r>
              <a:rPr sz="1900" spc="-5">
                <a:latin typeface="Times New Roman"/>
                <a:cs typeface="Times New Roman"/>
              </a:rPr>
              <a:t>end</a:t>
            </a:r>
            <a:r>
              <a:rPr sz="1900" spc="450">
                <a:latin typeface="Times New Roman"/>
                <a:cs typeface="Times New Roman"/>
              </a:rPr>
              <a:t> </a:t>
            </a:r>
            <a:r>
              <a:rPr sz="1900" spc="-10">
                <a:latin typeface="Times New Roman"/>
                <a:cs typeface="Times New Roman"/>
              </a:rPr>
              <a:t>namely </a:t>
            </a:r>
            <a:r>
              <a:rPr sz="1900" spc="-459">
                <a:latin typeface="Times New Roman"/>
                <a:cs typeface="Times New Roman"/>
              </a:rPr>
              <a:t> </a:t>
            </a:r>
            <a:r>
              <a:rPr sz="1900" spc="-5">
                <a:latin typeface="Times New Roman"/>
                <a:cs typeface="Times New Roman"/>
              </a:rPr>
              <a:t>vertical</a:t>
            </a:r>
            <a:r>
              <a:rPr sz="1900" spc="-20">
                <a:latin typeface="Times New Roman"/>
                <a:cs typeface="Times New Roman"/>
              </a:rPr>
              <a:t> </a:t>
            </a:r>
            <a:r>
              <a:rPr sz="1900" spc="-5">
                <a:latin typeface="Times New Roman"/>
                <a:cs typeface="Times New Roman"/>
              </a:rPr>
              <a:t>and</a:t>
            </a:r>
            <a:r>
              <a:rPr sz="1900">
                <a:latin typeface="Times New Roman"/>
                <a:cs typeface="Times New Roman"/>
              </a:rPr>
              <a:t> </a:t>
            </a:r>
            <a:r>
              <a:rPr sz="1900" spc="-5">
                <a:latin typeface="Times New Roman"/>
                <a:cs typeface="Times New Roman"/>
              </a:rPr>
              <a:t>horizontal.</a:t>
            </a:r>
            <a:endParaRPr sz="1900">
              <a:latin typeface="Times New Roman"/>
              <a:cs typeface="Times New Roman"/>
            </a:endParaRPr>
          </a:p>
          <a:p>
            <a:pPr marL="299720" indent="-274320">
              <a:lnSpc>
                <a:spcPct val="100000"/>
              </a:lnSpc>
              <a:spcBef>
                <a:spcPts val="1285"/>
              </a:spcBef>
              <a:buClr>
                <a:srgbClr val="D24717"/>
              </a:buClr>
              <a:buSzPct val="84210"/>
              <a:buFont typeface="Segoe UI Symbol"/>
              <a:buChar char="⚫"/>
              <a:tabLst>
                <a:tab pos="299085" algn="l"/>
                <a:tab pos="299720" algn="l"/>
              </a:tabLst>
            </a:pPr>
            <a:r>
              <a:rPr sz="1900" spc="-5">
                <a:latin typeface="Times New Roman"/>
                <a:cs typeface="Times New Roman"/>
              </a:rPr>
              <a:t>There are</a:t>
            </a:r>
            <a:r>
              <a:rPr sz="1900" spc="5">
                <a:latin typeface="Times New Roman"/>
                <a:cs typeface="Times New Roman"/>
              </a:rPr>
              <a:t> </a:t>
            </a:r>
            <a:r>
              <a:rPr sz="1900" spc="-5">
                <a:latin typeface="Times New Roman"/>
                <a:cs typeface="Times New Roman"/>
              </a:rPr>
              <a:t>four</a:t>
            </a:r>
            <a:r>
              <a:rPr sz="1900" spc="15">
                <a:latin typeface="Times New Roman"/>
                <a:cs typeface="Times New Roman"/>
              </a:rPr>
              <a:t> </a:t>
            </a:r>
            <a:r>
              <a:rPr sz="1900" spc="-5">
                <a:latin typeface="Times New Roman"/>
                <a:cs typeface="Times New Roman"/>
              </a:rPr>
              <a:t>reaction components</a:t>
            </a:r>
            <a:r>
              <a:rPr sz="1900" spc="25">
                <a:latin typeface="Times New Roman"/>
                <a:cs typeface="Times New Roman"/>
              </a:rPr>
              <a:t> </a:t>
            </a:r>
            <a:r>
              <a:rPr sz="1900" spc="-5">
                <a:latin typeface="Times New Roman"/>
                <a:cs typeface="Times New Roman"/>
              </a:rPr>
              <a:t>i.e.</a:t>
            </a:r>
            <a:r>
              <a:rPr sz="1900" spc="-10">
                <a:latin typeface="Times New Roman"/>
                <a:cs typeface="Times New Roman"/>
              </a:rPr>
              <a:t> </a:t>
            </a:r>
            <a:r>
              <a:rPr sz="1900" i="1" spc="5">
                <a:latin typeface="Times New Roman"/>
                <a:cs typeface="Times New Roman"/>
              </a:rPr>
              <a:t>V</a:t>
            </a:r>
            <a:r>
              <a:rPr sz="1875" spc="7" baseline="-20000">
                <a:latin typeface="Times New Roman"/>
                <a:cs typeface="Times New Roman"/>
              </a:rPr>
              <a:t>A</a:t>
            </a:r>
            <a:r>
              <a:rPr sz="1900" spc="5">
                <a:latin typeface="Times New Roman"/>
                <a:cs typeface="Times New Roman"/>
              </a:rPr>
              <a:t>,</a:t>
            </a:r>
            <a:r>
              <a:rPr sz="1900" spc="-10">
                <a:latin typeface="Times New Roman"/>
                <a:cs typeface="Times New Roman"/>
              </a:rPr>
              <a:t> </a:t>
            </a:r>
            <a:r>
              <a:rPr sz="1900" i="1">
                <a:latin typeface="Times New Roman"/>
                <a:cs typeface="Times New Roman"/>
              </a:rPr>
              <a:t>H</a:t>
            </a:r>
            <a:r>
              <a:rPr sz="1875" baseline="-20000">
                <a:latin typeface="Times New Roman"/>
                <a:cs typeface="Times New Roman"/>
              </a:rPr>
              <a:t>A</a:t>
            </a:r>
            <a:r>
              <a:rPr sz="1900">
                <a:latin typeface="Times New Roman"/>
                <a:cs typeface="Times New Roman"/>
              </a:rPr>
              <a:t>, </a:t>
            </a:r>
            <a:r>
              <a:rPr sz="1900" i="1" spc="5">
                <a:latin typeface="Times New Roman"/>
                <a:cs typeface="Times New Roman"/>
              </a:rPr>
              <a:t>V</a:t>
            </a:r>
            <a:r>
              <a:rPr sz="1875" spc="7" baseline="-20000">
                <a:latin typeface="Times New Roman"/>
                <a:cs typeface="Times New Roman"/>
              </a:rPr>
              <a:t>B</a:t>
            </a:r>
            <a:r>
              <a:rPr sz="1875" spc="247" baseline="-20000">
                <a:latin typeface="Times New Roman"/>
                <a:cs typeface="Times New Roman"/>
              </a:rPr>
              <a:t> </a:t>
            </a:r>
            <a:r>
              <a:rPr sz="1900" spc="-5">
                <a:latin typeface="Times New Roman"/>
                <a:cs typeface="Times New Roman"/>
              </a:rPr>
              <a:t>and </a:t>
            </a:r>
            <a:r>
              <a:rPr sz="1900" i="1">
                <a:latin typeface="Times New Roman"/>
                <a:cs typeface="Times New Roman"/>
              </a:rPr>
              <a:t>H</a:t>
            </a:r>
            <a:r>
              <a:rPr sz="1875" baseline="-20000">
                <a:latin typeface="Times New Roman"/>
                <a:cs typeface="Times New Roman"/>
              </a:rPr>
              <a:t>B</a:t>
            </a:r>
            <a:r>
              <a:rPr sz="1900">
                <a:latin typeface="Times New Roman"/>
                <a:cs typeface="Times New Roman"/>
              </a:rPr>
              <a:t>.</a:t>
            </a:r>
          </a:p>
        </p:txBody>
      </p:sp>
      <p:pic>
        <p:nvPicPr>
          <p:cNvPr id="4" name="object 4"/>
          <p:cNvPicPr/>
          <p:nvPr/>
        </p:nvPicPr>
        <p:blipFill>
          <a:blip r:embed="rId2"/>
          <a:stretch>
            <a:fillRect/>
          </a:stretch>
        </p:blipFill>
        <p:spPr>
          <a:xfrm>
            <a:off x="1524000" y="3080573"/>
            <a:ext cx="5777231" cy="2634403"/>
          </a:xfrm>
          <a:prstGeom prst="rect">
            <a:avLst/>
          </a:prstGeom>
        </p:spPr>
      </p:pic>
      <p:sp>
        <p:nvSpPr>
          <p:cNvPr id="5" name="object 5"/>
          <p:cNvSpPr txBox="1"/>
          <p:nvPr/>
        </p:nvSpPr>
        <p:spPr>
          <a:xfrm>
            <a:off x="2324480" y="5720892"/>
            <a:ext cx="3963035" cy="33083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2000" b="1" spc="-5">
                <a:latin typeface="Times New Roman"/>
                <a:cs typeface="Times New Roman"/>
              </a:rPr>
              <a:t>Figure</a:t>
            </a:r>
            <a:r>
              <a:rPr sz="2000" b="1" spc="-25">
                <a:latin typeface="Times New Roman"/>
                <a:cs typeface="Times New Roman"/>
              </a:rPr>
              <a:t> </a:t>
            </a:r>
            <a:r>
              <a:rPr sz="2000" b="1">
                <a:latin typeface="Times New Roman"/>
                <a:cs typeface="Times New Roman"/>
              </a:rPr>
              <a:t>6:</a:t>
            </a:r>
            <a:r>
              <a:rPr sz="2000" b="1" spc="-30">
                <a:latin typeface="Times New Roman"/>
                <a:cs typeface="Times New Roman"/>
              </a:rPr>
              <a:t> </a:t>
            </a:r>
            <a:r>
              <a:rPr sz="2000">
                <a:latin typeface="Times New Roman"/>
                <a:cs typeface="Times New Roman"/>
              </a:rPr>
              <a:t>Three-hinged</a:t>
            </a:r>
            <a:r>
              <a:rPr sz="2000" spc="-55">
                <a:latin typeface="Times New Roman"/>
                <a:cs typeface="Times New Roman"/>
              </a:rPr>
              <a:t> </a:t>
            </a:r>
            <a:r>
              <a:rPr sz="2000">
                <a:latin typeface="Times New Roman"/>
                <a:cs typeface="Times New Roman"/>
              </a:rPr>
              <a:t>arch</a:t>
            </a:r>
            <a:r>
              <a:rPr sz="2000" spc="-25">
                <a:latin typeface="Times New Roman"/>
                <a:cs typeface="Times New Roman"/>
              </a:rPr>
              <a:t> </a:t>
            </a:r>
            <a:r>
              <a:rPr sz="2000">
                <a:latin typeface="Times New Roman"/>
                <a:cs typeface="Times New Roman"/>
              </a:rPr>
              <a:t>with</a:t>
            </a:r>
            <a:r>
              <a:rPr sz="2000" spc="-15">
                <a:latin typeface="Times New Roman"/>
                <a:cs typeface="Times New Roman"/>
              </a:rPr>
              <a:t> </a:t>
            </a:r>
            <a:r>
              <a:rPr sz="2000">
                <a:latin typeface="Times New Roman"/>
                <a:cs typeface="Times New Roman"/>
              </a:rPr>
              <a:t>load</a:t>
            </a:r>
          </a:p>
        </p:txBody>
      </p:sp>
      <p:sp>
        <p:nvSpPr>
          <p:cNvPr id="8" name="object 8"/>
          <p:cNvSpPr txBox="1"/>
          <p:nvPr/>
        </p:nvSpPr>
        <p:spPr>
          <a:xfrm>
            <a:off x="233476" y="6329531"/>
            <a:ext cx="280670" cy="227965"/>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664"/>
              </a:lnSpc>
            </a:pPr>
            <a:r>
              <a:rPr sz="1400">
                <a:solidFill>
                  <a:srgbClr val="FFFFFF"/>
                </a:solidFill>
                <a:latin typeface="Franklin Gothic Medium"/>
                <a:cs typeface="Franklin Gothic Medium"/>
              </a:rPr>
              <a:t>8</a:t>
            </a:r>
            <a:endParaRPr sz="1400">
              <a:latin typeface="Franklin Gothic Medium"/>
              <a:cs typeface="Franklin Gothic Medium"/>
            </a:endParaRPr>
          </a:p>
        </p:txBody>
      </p:sp>
      <p:sp>
        <p:nvSpPr>
          <p:cNvPr id="6" name="Slide Number Placeholder 5">
            <a:extLst>
              <a:ext uri="{FF2B5EF4-FFF2-40B4-BE49-F238E27FC236}">
                <a16:creationId xmlns:a16="http://schemas.microsoft.com/office/drawing/2014/main" id="{B170AD52-E3A9-DFC3-1C22-D0EE39F82EDE}"/>
              </a:ext>
            </a:extLst>
          </p:cNvPr>
          <p:cNvSpPr>
            <a:spLocks noGrp="1"/>
          </p:cNvSpPr>
          <p:nvPr>
            <p:ph type="sldNum" sz="quarter" idx="7"/>
          </p:nvPr>
        </p:nvSpPr>
        <p:spPr/>
        <p:txBody>
          <a:bodyPr/>
          <a:lstStyle/>
          <a:p>
            <a:pPr marL="38100">
              <a:lnSpc>
                <a:spcPts val="1664"/>
              </a:lnSpc>
            </a:pPr>
            <a:fld id="{81D60167-4931-47E6-BA6A-407CBD079E47}" type="slidenum">
              <a:rPr lang="en-US" smtClean="0"/>
              <a:t>44</a:t>
            </a:fld>
            <a:endParaRPr lang="en-US"/>
          </a:p>
        </p:txBody>
      </p:sp>
      <p:sp>
        <p:nvSpPr>
          <p:cNvPr id="7" name="Slide Number Placeholder 1">
            <a:extLst>
              <a:ext uri="{FF2B5EF4-FFF2-40B4-BE49-F238E27FC236}">
                <a16:creationId xmlns:a16="http://schemas.microsoft.com/office/drawing/2014/main" id="{5D7A1EAA-A9BF-63CB-7A91-F6E0FDAD56FB}"/>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44</a:t>
            </a:fld>
            <a:endParaRPr lang="en-US" dirty="0">
              <a:solidFill>
                <a:schemeClr val="tx1"/>
              </a:solidFill>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423163"/>
            <a:ext cx="7846059" cy="31496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7020" indent="-274320">
              <a:lnSpc>
                <a:spcPct val="100000"/>
              </a:lnSpc>
              <a:spcBef>
                <a:spcPts val="95"/>
              </a:spcBef>
              <a:buClr>
                <a:srgbClr val="D24717"/>
              </a:buClr>
              <a:buSzPct val="84210"/>
              <a:buFont typeface="Segoe UI Symbol"/>
              <a:buChar char="⚫"/>
              <a:tabLst>
                <a:tab pos="286385" algn="l"/>
                <a:tab pos="287020" algn="l"/>
              </a:tabLst>
            </a:pPr>
            <a:r>
              <a:rPr sz="1900" spc="-5">
                <a:latin typeface="Times New Roman"/>
                <a:cs typeface="Times New Roman"/>
              </a:rPr>
              <a:t>For</a:t>
            </a:r>
            <a:r>
              <a:rPr sz="1900" spc="20">
                <a:latin typeface="Times New Roman"/>
                <a:cs typeface="Times New Roman"/>
              </a:rPr>
              <a:t> </a:t>
            </a:r>
            <a:r>
              <a:rPr sz="1900" spc="-5">
                <a:latin typeface="Times New Roman"/>
                <a:cs typeface="Times New Roman"/>
              </a:rPr>
              <a:t>any</a:t>
            </a:r>
            <a:r>
              <a:rPr sz="1900" spc="10">
                <a:latin typeface="Times New Roman"/>
                <a:cs typeface="Times New Roman"/>
              </a:rPr>
              <a:t> </a:t>
            </a:r>
            <a:r>
              <a:rPr sz="1900" spc="-5">
                <a:latin typeface="Times New Roman"/>
                <a:cs typeface="Times New Roman"/>
              </a:rPr>
              <a:t>plane</a:t>
            </a:r>
            <a:r>
              <a:rPr sz="1900">
                <a:latin typeface="Times New Roman"/>
                <a:cs typeface="Times New Roman"/>
              </a:rPr>
              <a:t> </a:t>
            </a:r>
            <a:r>
              <a:rPr sz="1900" spc="-5">
                <a:latin typeface="Times New Roman"/>
                <a:cs typeface="Times New Roman"/>
              </a:rPr>
              <a:t>structure,</a:t>
            </a:r>
            <a:r>
              <a:rPr sz="1900" spc="25">
                <a:latin typeface="Times New Roman"/>
                <a:cs typeface="Times New Roman"/>
              </a:rPr>
              <a:t> </a:t>
            </a:r>
            <a:r>
              <a:rPr sz="1900" spc="-5">
                <a:latin typeface="Times New Roman"/>
                <a:cs typeface="Times New Roman"/>
              </a:rPr>
              <a:t>there</a:t>
            </a:r>
            <a:r>
              <a:rPr sz="1900" spc="5">
                <a:latin typeface="Times New Roman"/>
                <a:cs typeface="Times New Roman"/>
              </a:rPr>
              <a:t> </a:t>
            </a:r>
            <a:r>
              <a:rPr sz="1900" spc="-5">
                <a:latin typeface="Times New Roman"/>
                <a:cs typeface="Times New Roman"/>
              </a:rPr>
              <a:t>are</a:t>
            </a:r>
            <a:r>
              <a:rPr sz="1900">
                <a:latin typeface="Times New Roman"/>
                <a:cs typeface="Times New Roman"/>
              </a:rPr>
              <a:t> </a:t>
            </a:r>
            <a:r>
              <a:rPr sz="1900" spc="-5">
                <a:latin typeface="Times New Roman"/>
                <a:cs typeface="Times New Roman"/>
              </a:rPr>
              <a:t>three</a:t>
            </a:r>
            <a:r>
              <a:rPr sz="1900" spc="5">
                <a:latin typeface="Times New Roman"/>
                <a:cs typeface="Times New Roman"/>
              </a:rPr>
              <a:t> </a:t>
            </a:r>
            <a:r>
              <a:rPr sz="1900" spc="-5">
                <a:latin typeface="Times New Roman"/>
                <a:cs typeface="Times New Roman"/>
              </a:rPr>
              <a:t>independent</a:t>
            </a:r>
            <a:r>
              <a:rPr sz="1900" spc="10">
                <a:latin typeface="Times New Roman"/>
                <a:cs typeface="Times New Roman"/>
              </a:rPr>
              <a:t> </a:t>
            </a:r>
            <a:r>
              <a:rPr sz="1900" spc="-5">
                <a:latin typeface="Times New Roman"/>
                <a:cs typeface="Times New Roman"/>
              </a:rPr>
              <a:t>equilibrium</a:t>
            </a:r>
            <a:r>
              <a:rPr sz="1900" spc="15">
                <a:latin typeface="Times New Roman"/>
                <a:cs typeface="Times New Roman"/>
              </a:rPr>
              <a:t> </a:t>
            </a:r>
            <a:r>
              <a:rPr sz="1900" spc="-5">
                <a:latin typeface="Times New Roman"/>
                <a:cs typeface="Times New Roman"/>
              </a:rPr>
              <a:t>equations,</a:t>
            </a:r>
            <a:r>
              <a:rPr sz="1900" spc="5">
                <a:latin typeface="Times New Roman"/>
                <a:cs typeface="Times New Roman"/>
              </a:rPr>
              <a:t> </a:t>
            </a:r>
            <a:r>
              <a:rPr sz="1900">
                <a:latin typeface="Times New Roman"/>
                <a:cs typeface="Times New Roman"/>
              </a:rPr>
              <a:t>i.e.</a:t>
            </a:r>
          </a:p>
        </p:txBody>
      </p:sp>
      <p:sp>
        <p:nvSpPr>
          <p:cNvPr id="4" name="object 4"/>
          <p:cNvSpPr txBox="1">
            <a:spLocks noGrp="1"/>
          </p:cNvSpPr>
          <p:nvPr>
            <p:ph type="title"/>
          </p:nvPr>
        </p:nvSpPr>
        <p:spPr>
          <a:xfrm>
            <a:off x="2123694" y="1165605"/>
            <a:ext cx="1076960" cy="391160"/>
          </a:xfrm>
          <a:prstGeom prst="rect">
            <a:avLst/>
          </a:prstGeom>
        </p:spPr>
        <p:txBody>
          <a:bodyPr vert="horz" wrap="square" lIns="0" tIns="12700" rIns="0" bIns="0" rtlCol="0">
            <a:spAutoFit/>
          </a:bodyPr>
          <a:lstStyle/>
          <a:p>
            <a:pPr marL="25400">
              <a:lnSpc>
                <a:spcPct val="100000"/>
              </a:lnSpc>
              <a:spcBef>
                <a:spcPts val="100"/>
              </a:spcBef>
            </a:pPr>
            <a:r>
              <a:rPr sz="2400" b="0" spc="-5">
                <a:solidFill>
                  <a:srgbClr val="000000"/>
                </a:solidFill>
                <a:latin typeface="Times New Roman"/>
                <a:cs typeface="Times New Roman"/>
              </a:rPr>
              <a:t>∑</a:t>
            </a:r>
            <a:r>
              <a:rPr sz="2400" b="0" i="1" spc="-5">
                <a:solidFill>
                  <a:srgbClr val="000000"/>
                </a:solidFill>
                <a:latin typeface="Times New Roman"/>
                <a:cs typeface="Times New Roman"/>
              </a:rPr>
              <a:t>F</a:t>
            </a:r>
            <a:r>
              <a:rPr sz="2400" b="0" spc="-7" baseline="-20833">
                <a:solidFill>
                  <a:srgbClr val="000000"/>
                </a:solidFill>
                <a:latin typeface="Times New Roman"/>
                <a:cs typeface="Times New Roman"/>
              </a:rPr>
              <a:t>H</a:t>
            </a:r>
            <a:r>
              <a:rPr sz="2400" b="0" spc="225" baseline="-20833">
                <a:solidFill>
                  <a:srgbClr val="000000"/>
                </a:solidFill>
                <a:latin typeface="Times New Roman"/>
                <a:cs typeface="Times New Roman"/>
              </a:rPr>
              <a:t> </a:t>
            </a:r>
            <a:r>
              <a:rPr sz="2400" b="0">
                <a:solidFill>
                  <a:srgbClr val="000000"/>
                </a:solidFill>
                <a:latin typeface="Times New Roman"/>
                <a:cs typeface="Times New Roman"/>
              </a:rPr>
              <a:t>=</a:t>
            </a:r>
            <a:r>
              <a:rPr sz="2400" b="0" spc="-40">
                <a:solidFill>
                  <a:srgbClr val="000000"/>
                </a:solidFill>
                <a:latin typeface="Times New Roman"/>
                <a:cs typeface="Times New Roman"/>
              </a:rPr>
              <a:t> </a:t>
            </a:r>
            <a:r>
              <a:rPr sz="2400" b="0">
                <a:solidFill>
                  <a:srgbClr val="000000"/>
                </a:solidFill>
                <a:latin typeface="Times New Roman"/>
                <a:cs typeface="Times New Roman"/>
              </a:rPr>
              <a:t>0</a:t>
            </a:r>
            <a:endParaRPr sz="2400">
              <a:latin typeface="Times New Roman"/>
              <a:cs typeface="Times New Roman"/>
            </a:endParaRPr>
          </a:p>
        </p:txBody>
      </p:sp>
      <p:sp>
        <p:nvSpPr>
          <p:cNvPr id="5" name="object 5"/>
          <p:cNvSpPr txBox="1"/>
          <p:nvPr/>
        </p:nvSpPr>
        <p:spPr>
          <a:xfrm>
            <a:off x="523240" y="1771015"/>
            <a:ext cx="6515734" cy="306324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625600">
              <a:lnSpc>
                <a:spcPct val="100000"/>
              </a:lnSpc>
              <a:spcBef>
                <a:spcPts val="100"/>
              </a:spcBef>
            </a:pPr>
            <a:r>
              <a:rPr sz="2400" spc="-5">
                <a:latin typeface="Times New Roman"/>
                <a:cs typeface="Times New Roman"/>
              </a:rPr>
              <a:t>∑</a:t>
            </a:r>
            <a:r>
              <a:rPr sz="2400" i="1" spc="-5">
                <a:latin typeface="Times New Roman"/>
                <a:cs typeface="Times New Roman"/>
              </a:rPr>
              <a:t>F</a:t>
            </a:r>
            <a:r>
              <a:rPr sz="2400" spc="-7" baseline="-20833">
                <a:latin typeface="Times New Roman"/>
                <a:cs typeface="Times New Roman"/>
              </a:rPr>
              <a:t>V</a:t>
            </a:r>
            <a:r>
              <a:rPr sz="2400" spc="202" baseline="-20833">
                <a:latin typeface="Times New Roman"/>
                <a:cs typeface="Times New Roman"/>
              </a:rPr>
              <a:t> </a:t>
            </a:r>
            <a:r>
              <a:rPr sz="2400">
                <a:latin typeface="Times New Roman"/>
                <a:cs typeface="Times New Roman"/>
              </a:rPr>
              <a:t>=</a:t>
            </a:r>
            <a:r>
              <a:rPr sz="2400" spc="-35">
                <a:latin typeface="Times New Roman"/>
                <a:cs typeface="Times New Roman"/>
              </a:rPr>
              <a:t> </a:t>
            </a:r>
            <a:r>
              <a:rPr sz="2400">
                <a:latin typeface="Times New Roman"/>
                <a:cs typeface="Times New Roman"/>
              </a:rPr>
              <a:t>0</a:t>
            </a:r>
          </a:p>
          <a:p>
            <a:pPr marL="1625600">
              <a:lnSpc>
                <a:spcPct val="100000"/>
              </a:lnSpc>
              <a:spcBef>
                <a:spcPts val="1955"/>
              </a:spcBef>
            </a:pPr>
            <a:r>
              <a:rPr sz="2400" i="1" spc="-5">
                <a:latin typeface="Times New Roman"/>
                <a:cs typeface="Times New Roman"/>
              </a:rPr>
              <a:t>M</a:t>
            </a:r>
            <a:r>
              <a:rPr sz="2400" spc="-7" baseline="-20833">
                <a:latin typeface="Times New Roman"/>
                <a:cs typeface="Times New Roman"/>
              </a:rPr>
              <a:t>A</a:t>
            </a:r>
            <a:r>
              <a:rPr sz="2400" spc="127" baseline="-20833">
                <a:latin typeface="Times New Roman"/>
                <a:cs typeface="Times New Roman"/>
              </a:rPr>
              <a:t> </a:t>
            </a:r>
            <a:r>
              <a:rPr sz="2400">
                <a:latin typeface="Times New Roman"/>
                <a:cs typeface="Times New Roman"/>
              </a:rPr>
              <a:t>or</a:t>
            </a:r>
            <a:r>
              <a:rPr sz="2400" spc="-15">
                <a:latin typeface="Times New Roman"/>
                <a:cs typeface="Times New Roman"/>
              </a:rPr>
              <a:t> </a:t>
            </a:r>
            <a:r>
              <a:rPr sz="2400" i="1" spc="-5">
                <a:latin typeface="Times New Roman"/>
                <a:cs typeface="Times New Roman"/>
              </a:rPr>
              <a:t>M</a:t>
            </a:r>
            <a:r>
              <a:rPr sz="2400" spc="-7" baseline="-20833">
                <a:latin typeface="Times New Roman"/>
                <a:cs typeface="Times New Roman"/>
              </a:rPr>
              <a:t>B</a:t>
            </a:r>
            <a:r>
              <a:rPr sz="2400" spc="262" baseline="-20833">
                <a:latin typeface="Times New Roman"/>
                <a:cs typeface="Times New Roman"/>
              </a:rPr>
              <a:t> </a:t>
            </a:r>
            <a:r>
              <a:rPr sz="2400">
                <a:latin typeface="Times New Roman"/>
                <a:cs typeface="Times New Roman"/>
              </a:rPr>
              <a:t>=</a:t>
            </a:r>
            <a:r>
              <a:rPr sz="2400" spc="-25">
                <a:latin typeface="Times New Roman"/>
                <a:cs typeface="Times New Roman"/>
              </a:rPr>
              <a:t> </a:t>
            </a:r>
            <a:r>
              <a:rPr sz="2400">
                <a:latin typeface="Times New Roman"/>
                <a:cs typeface="Times New Roman"/>
              </a:rPr>
              <a:t>0</a:t>
            </a:r>
          </a:p>
          <a:p>
            <a:pPr marL="330200">
              <a:lnSpc>
                <a:spcPct val="100000"/>
              </a:lnSpc>
              <a:spcBef>
                <a:spcPts val="2085"/>
              </a:spcBef>
            </a:pPr>
            <a:r>
              <a:rPr sz="2000">
                <a:latin typeface="Times New Roman"/>
                <a:cs typeface="Times New Roman"/>
              </a:rPr>
              <a:t>In</a:t>
            </a:r>
            <a:r>
              <a:rPr sz="2000" spc="-15">
                <a:latin typeface="Times New Roman"/>
                <a:cs typeface="Times New Roman"/>
              </a:rPr>
              <a:t> </a:t>
            </a:r>
            <a:r>
              <a:rPr sz="2000">
                <a:latin typeface="Times New Roman"/>
                <a:cs typeface="Times New Roman"/>
              </a:rPr>
              <a:t>this</a:t>
            </a:r>
            <a:r>
              <a:rPr sz="2000" spc="-25">
                <a:latin typeface="Times New Roman"/>
                <a:cs typeface="Times New Roman"/>
              </a:rPr>
              <a:t> </a:t>
            </a:r>
            <a:r>
              <a:rPr sz="2000">
                <a:latin typeface="Times New Roman"/>
                <a:cs typeface="Times New Roman"/>
              </a:rPr>
              <a:t>case,</a:t>
            </a:r>
            <a:r>
              <a:rPr sz="2000" spc="-10">
                <a:latin typeface="Times New Roman"/>
                <a:cs typeface="Times New Roman"/>
              </a:rPr>
              <a:t> </a:t>
            </a:r>
            <a:r>
              <a:rPr sz="2000">
                <a:latin typeface="Times New Roman"/>
                <a:cs typeface="Times New Roman"/>
              </a:rPr>
              <a:t>the</a:t>
            </a:r>
            <a:r>
              <a:rPr sz="2000" spc="-10">
                <a:latin typeface="Times New Roman"/>
                <a:cs typeface="Times New Roman"/>
              </a:rPr>
              <a:t> </a:t>
            </a:r>
            <a:r>
              <a:rPr sz="2000">
                <a:latin typeface="Times New Roman"/>
                <a:cs typeface="Times New Roman"/>
              </a:rPr>
              <a:t>fourth</a:t>
            </a:r>
            <a:r>
              <a:rPr sz="2000" spc="-40">
                <a:latin typeface="Times New Roman"/>
                <a:cs typeface="Times New Roman"/>
              </a:rPr>
              <a:t> </a:t>
            </a:r>
            <a:r>
              <a:rPr sz="2000">
                <a:latin typeface="Times New Roman"/>
                <a:cs typeface="Times New Roman"/>
              </a:rPr>
              <a:t>equation</a:t>
            </a:r>
            <a:r>
              <a:rPr sz="2000" spc="-25">
                <a:latin typeface="Times New Roman"/>
                <a:cs typeface="Times New Roman"/>
              </a:rPr>
              <a:t> </a:t>
            </a:r>
            <a:r>
              <a:rPr sz="2000">
                <a:latin typeface="Times New Roman"/>
                <a:cs typeface="Times New Roman"/>
              </a:rPr>
              <a:t>is</a:t>
            </a:r>
            <a:r>
              <a:rPr sz="2000" spc="475">
                <a:latin typeface="Times New Roman"/>
                <a:cs typeface="Times New Roman"/>
              </a:rPr>
              <a:t> </a:t>
            </a:r>
            <a:r>
              <a:rPr sz="2000" i="1" spc="5">
                <a:latin typeface="Times New Roman"/>
                <a:cs typeface="Times New Roman"/>
              </a:rPr>
              <a:t>M</a:t>
            </a:r>
            <a:r>
              <a:rPr sz="1950" spc="7" baseline="-21367">
                <a:latin typeface="Times New Roman"/>
                <a:cs typeface="Times New Roman"/>
              </a:rPr>
              <a:t>c</a:t>
            </a:r>
            <a:r>
              <a:rPr sz="1950" spc="225" baseline="-21367">
                <a:latin typeface="Times New Roman"/>
                <a:cs typeface="Times New Roman"/>
              </a:rPr>
              <a:t> </a:t>
            </a:r>
            <a:r>
              <a:rPr sz="2000">
                <a:latin typeface="Times New Roman"/>
                <a:cs typeface="Times New Roman"/>
              </a:rPr>
              <a:t>= </a:t>
            </a:r>
            <a:r>
              <a:rPr sz="2000" spc="5">
                <a:latin typeface="Times New Roman"/>
                <a:cs typeface="Times New Roman"/>
              </a:rPr>
              <a:t>0,</a:t>
            </a:r>
            <a:r>
              <a:rPr sz="2000">
                <a:latin typeface="Times New Roman"/>
                <a:cs typeface="Times New Roman"/>
              </a:rPr>
              <a:t> since</a:t>
            </a:r>
            <a:r>
              <a:rPr sz="2000" spc="-25">
                <a:latin typeface="Times New Roman"/>
                <a:cs typeface="Times New Roman"/>
              </a:rPr>
              <a:t> </a:t>
            </a:r>
            <a:r>
              <a:rPr sz="2000">
                <a:latin typeface="Times New Roman"/>
                <a:cs typeface="Times New Roman"/>
              </a:rPr>
              <a:t>C is</a:t>
            </a:r>
            <a:r>
              <a:rPr sz="2000" spc="-15">
                <a:latin typeface="Times New Roman"/>
                <a:cs typeface="Times New Roman"/>
              </a:rPr>
              <a:t> </a:t>
            </a:r>
            <a:r>
              <a:rPr sz="2000">
                <a:latin typeface="Times New Roman"/>
                <a:cs typeface="Times New Roman"/>
              </a:rPr>
              <a:t>a hinge</a:t>
            </a:r>
          </a:p>
          <a:p>
            <a:pPr marL="368300" indent="-342900">
              <a:lnSpc>
                <a:spcPct val="100000"/>
              </a:lnSpc>
              <a:spcBef>
                <a:spcPts val="2005"/>
              </a:spcBef>
              <a:buFont typeface="Arial MT"/>
              <a:buChar char="•"/>
              <a:tabLst>
                <a:tab pos="367665" algn="l"/>
                <a:tab pos="368300" algn="l"/>
              </a:tabLst>
            </a:pPr>
            <a:r>
              <a:rPr sz="2000">
                <a:latin typeface="Times New Roman"/>
                <a:cs typeface="Times New Roman"/>
              </a:rPr>
              <a:t>If</a:t>
            </a:r>
            <a:r>
              <a:rPr sz="2000" spc="-25">
                <a:latin typeface="Times New Roman"/>
                <a:cs typeface="Times New Roman"/>
              </a:rPr>
              <a:t> </a:t>
            </a:r>
            <a:r>
              <a:rPr sz="2000">
                <a:latin typeface="Times New Roman"/>
                <a:cs typeface="Times New Roman"/>
              </a:rPr>
              <a:t>horizontal</a:t>
            </a:r>
            <a:r>
              <a:rPr sz="2000" spc="-45">
                <a:latin typeface="Times New Roman"/>
                <a:cs typeface="Times New Roman"/>
              </a:rPr>
              <a:t> </a:t>
            </a:r>
            <a:r>
              <a:rPr sz="2000">
                <a:latin typeface="Times New Roman"/>
                <a:cs typeface="Times New Roman"/>
              </a:rPr>
              <a:t>load</a:t>
            </a:r>
            <a:r>
              <a:rPr sz="2000" spc="-20">
                <a:latin typeface="Times New Roman"/>
                <a:cs typeface="Times New Roman"/>
              </a:rPr>
              <a:t> </a:t>
            </a:r>
            <a:r>
              <a:rPr sz="2000">
                <a:latin typeface="Times New Roman"/>
                <a:cs typeface="Times New Roman"/>
              </a:rPr>
              <a:t>is</a:t>
            </a:r>
            <a:r>
              <a:rPr sz="2000" spc="-20">
                <a:latin typeface="Times New Roman"/>
                <a:cs typeface="Times New Roman"/>
              </a:rPr>
              <a:t> </a:t>
            </a:r>
            <a:r>
              <a:rPr sz="2000" spc="5">
                <a:latin typeface="Times New Roman"/>
                <a:cs typeface="Times New Roman"/>
              </a:rPr>
              <a:t>not</a:t>
            </a:r>
            <a:r>
              <a:rPr sz="2000" spc="-30">
                <a:latin typeface="Times New Roman"/>
                <a:cs typeface="Times New Roman"/>
              </a:rPr>
              <a:t> </a:t>
            </a:r>
            <a:r>
              <a:rPr sz="2000">
                <a:latin typeface="Times New Roman"/>
                <a:cs typeface="Times New Roman"/>
              </a:rPr>
              <a:t>acting,</a:t>
            </a:r>
            <a:r>
              <a:rPr sz="2000" spc="-15">
                <a:latin typeface="Times New Roman"/>
                <a:cs typeface="Times New Roman"/>
              </a:rPr>
              <a:t> </a:t>
            </a:r>
            <a:r>
              <a:rPr sz="2000" i="1" spc="15">
                <a:latin typeface="Times New Roman"/>
                <a:cs typeface="Times New Roman"/>
              </a:rPr>
              <a:t>H</a:t>
            </a:r>
            <a:r>
              <a:rPr sz="1950" spc="22" baseline="-21367">
                <a:latin typeface="Times New Roman"/>
                <a:cs typeface="Times New Roman"/>
              </a:rPr>
              <a:t>A</a:t>
            </a:r>
            <a:r>
              <a:rPr sz="1950" spc="127" baseline="-21367">
                <a:latin typeface="Times New Roman"/>
                <a:cs typeface="Times New Roman"/>
              </a:rPr>
              <a:t> </a:t>
            </a:r>
            <a:r>
              <a:rPr sz="2000">
                <a:latin typeface="Times New Roman"/>
                <a:cs typeface="Times New Roman"/>
              </a:rPr>
              <a:t>=</a:t>
            </a:r>
            <a:r>
              <a:rPr sz="2000" spc="-5">
                <a:latin typeface="Times New Roman"/>
                <a:cs typeface="Times New Roman"/>
              </a:rPr>
              <a:t> </a:t>
            </a:r>
            <a:r>
              <a:rPr sz="2000" i="1" spc="10">
                <a:latin typeface="Times New Roman"/>
                <a:cs typeface="Times New Roman"/>
              </a:rPr>
              <a:t>H</a:t>
            </a:r>
            <a:r>
              <a:rPr sz="1950" spc="15" baseline="-21367">
                <a:latin typeface="Times New Roman"/>
                <a:cs typeface="Times New Roman"/>
              </a:rPr>
              <a:t>B</a:t>
            </a:r>
            <a:r>
              <a:rPr sz="1950" spc="240" baseline="-21367">
                <a:latin typeface="Times New Roman"/>
                <a:cs typeface="Times New Roman"/>
              </a:rPr>
              <a:t> </a:t>
            </a:r>
            <a:r>
              <a:rPr sz="2000">
                <a:latin typeface="Times New Roman"/>
                <a:cs typeface="Times New Roman"/>
              </a:rPr>
              <a:t>=</a:t>
            </a:r>
            <a:r>
              <a:rPr sz="2000" spc="-5">
                <a:latin typeface="Times New Roman"/>
                <a:cs typeface="Times New Roman"/>
              </a:rPr>
              <a:t> </a:t>
            </a:r>
            <a:r>
              <a:rPr sz="2000" i="1">
                <a:latin typeface="Times New Roman"/>
                <a:cs typeface="Times New Roman"/>
              </a:rPr>
              <a:t>H</a:t>
            </a:r>
            <a:endParaRPr sz="2000">
              <a:latin typeface="Times New Roman"/>
              <a:cs typeface="Times New Roman"/>
            </a:endParaRPr>
          </a:p>
          <a:p>
            <a:pPr marL="368300" indent="-342900">
              <a:lnSpc>
                <a:spcPct val="100000"/>
              </a:lnSpc>
              <a:spcBef>
                <a:spcPts val="1200"/>
              </a:spcBef>
              <a:buFont typeface="Arial MT"/>
              <a:buChar char="•"/>
              <a:tabLst>
                <a:tab pos="367665" algn="l"/>
                <a:tab pos="368300" algn="l"/>
              </a:tabLst>
            </a:pPr>
            <a:r>
              <a:rPr sz="2000">
                <a:latin typeface="Times New Roman"/>
                <a:cs typeface="Times New Roman"/>
              </a:rPr>
              <a:t>In</a:t>
            </a:r>
            <a:r>
              <a:rPr sz="2000" spc="-20">
                <a:latin typeface="Times New Roman"/>
                <a:cs typeface="Times New Roman"/>
              </a:rPr>
              <a:t> </a:t>
            </a:r>
            <a:r>
              <a:rPr sz="2000">
                <a:latin typeface="Times New Roman"/>
                <a:cs typeface="Times New Roman"/>
              </a:rPr>
              <a:t>this</a:t>
            </a:r>
            <a:r>
              <a:rPr sz="2000" spc="-30">
                <a:latin typeface="Times New Roman"/>
                <a:cs typeface="Times New Roman"/>
              </a:rPr>
              <a:t> </a:t>
            </a:r>
            <a:r>
              <a:rPr sz="2000">
                <a:latin typeface="Times New Roman"/>
                <a:cs typeface="Times New Roman"/>
              </a:rPr>
              <a:t>case</a:t>
            </a:r>
            <a:r>
              <a:rPr sz="2000" spc="-5">
                <a:latin typeface="Times New Roman"/>
                <a:cs typeface="Times New Roman"/>
              </a:rPr>
              <a:t> the</a:t>
            </a:r>
            <a:r>
              <a:rPr sz="2000" spc="-20">
                <a:latin typeface="Times New Roman"/>
                <a:cs typeface="Times New Roman"/>
              </a:rPr>
              <a:t> </a:t>
            </a:r>
            <a:r>
              <a:rPr sz="2000">
                <a:latin typeface="Times New Roman"/>
                <a:cs typeface="Times New Roman"/>
              </a:rPr>
              <a:t>following</a:t>
            </a:r>
            <a:r>
              <a:rPr sz="2000" spc="-45">
                <a:latin typeface="Times New Roman"/>
                <a:cs typeface="Times New Roman"/>
              </a:rPr>
              <a:t> </a:t>
            </a:r>
            <a:r>
              <a:rPr sz="2000">
                <a:latin typeface="Times New Roman"/>
                <a:cs typeface="Times New Roman"/>
              </a:rPr>
              <a:t>equations</a:t>
            </a:r>
            <a:r>
              <a:rPr sz="2000" spc="-50">
                <a:latin typeface="Times New Roman"/>
                <a:cs typeface="Times New Roman"/>
              </a:rPr>
              <a:t> </a:t>
            </a:r>
            <a:r>
              <a:rPr sz="2000">
                <a:latin typeface="Times New Roman"/>
                <a:cs typeface="Times New Roman"/>
              </a:rPr>
              <a:t>are</a:t>
            </a:r>
            <a:r>
              <a:rPr sz="2000" spc="-15">
                <a:latin typeface="Times New Roman"/>
                <a:cs typeface="Times New Roman"/>
              </a:rPr>
              <a:t> </a:t>
            </a:r>
            <a:r>
              <a:rPr sz="2000">
                <a:latin typeface="Times New Roman"/>
                <a:cs typeface="Times New Roman"/>
              </a:rPr>
              <a:t>used</a:t>
            </a:r>
          </a:p>
          <a:p>
            <a:pPr marL="1625600">
              <a:lnSpc>
                <a:spcPct val="100000"/>
              </a:lnSpc>
              <a:spcBef>
                <a:spcPts val="830"/>
              </a:spcBef>
            </a:pPr>
            <a:r>
              <a:rPr sz="2400" spc="-5">
                <a:latin typeface="Times New Roman"/>
                <a:cs typeface="Times New Roman"/>
              </a:rPr>
              <a:t>∑</a:t>
            </a:r>
            <a:r>
              <a:rPr sz="2400" i="1" spc="-5">
                <a:latin typeface="Times New Roman"/>
                <a:cs typeface="Times New Roman"/>
              </a:rPr>
              <a:t>F</a:t>
            </a:r>
            <a:r>
              <a:rPr sz="2400" spc="-7" baseline="-20833">
                <a:latin typeface="Times New Roman"/>
                <a:cs typeface="Times New Roman"/>
              </a:rPr>
              <a:t>V</a:t>
            </a:r>
            <a:r>
              <a:rPr sz="2400" spc="202" baseline="-20833">
                <a:latin typeface="Times New Roman"/>
                <a:cs typeface="Times New Roman"/>
              </a:rPr>
              <a:t> </a:t>
            </a:r>
            <a:r>
              <a:rPr sz="2400">
                <a:latin typeface="Times New Roman"/>
                <a:cs typeface="Times New Roman"/>
              </a:rPr>
              <a:t>=</a:t>
            </a:r>
            <a:r>
              <a:rPr sz="2400" spc="-35">
                <a:latin typeface="Times New Roman"/>
                <a:cs typeface="Times New Roman"/>
              </a:rPr>
              <a:t> </a:t>
            </a:r>
            <a:r>
              <a:rPr sz="2400">
                <a:latin typeface="Times New Roman"/>
                <a:cs typeface="Times New Roman"/>
              </a:rPr>
              <a:t>0</a:t>
            </a:r>
          </a:p>
        </p:txBody>
      </p:sp>
      <p:pic>
        <p:nvPicPr>
          <p:cNvPr id="6" name="object 6"/>
          <p:cNvPicPr/>
          <p:nvPr/>
        </p:nvPicPr>
        <p:blipFill>
          <a:blip r:embed="rId2"/>
          <a:stretch>
            <a:fillRect/>
          </a:stretch>
        </p:blipFill>
        <p:spPr>
          <a:xfrm>
            <a:off x="2151933" y="5107477"/>
            <a:ext cx="1664652" cy="280388"/>
          </a:xfrm>
          <a:prstGeom prst="rect">
            <a:avLst/>
          </a:prstGeom>
        </p:spPr>
      </p:pic>
      <p:sp>
        <p:nvSpPr>
          <p:cNvPr id="7" name="object 7"/>
          <p:cNvSpPr txBox="1"/>
          <p:nvPr/>
        </p:nvSpPr>
        <p:spPr>
          <a:xfrm>
            <a:off x="2110994" y="5594096"/>
            <a:ext cx="941705" cy="39116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100"/>
              </a:spcBef>
            </a:pPr>
            <a:r>
              <a:rPr sz="2400" i="1" spc="-5">
                <a:latin typeface="Times New Roman"/>
                <a:cs typeface="Times New Roman"/>
              </a:rPr>
              <a:t>M</a:t>
            </a:r>
            <a:r>
              <a:rPr sz="2400" spc="-7" baseline="-20833">
                <a:latin typeface="Times New Roman"/>
                <a:cs typeface="Times New Roman"/>
              </a:rPr>
              <a:t>C</a:t>
            </a:r>
            <a:r>
              <a:rPr sz="2400" spc="225" baseline="-20833">
                <a:latin typeface="Times New Roman"/>
                <a:cs typeface="Times New Roman"/>
              </a:rPr>
              <a:t> </a:t>
            </a:r>
            <a:r>
              <a:rPr sz="2400">
                <a:latin typeface="Times New Roman"/>
                <a:cs typeface="Times New Roman"/>
              </a:rPr>
              <a:t>=</a:t>
            </a:r>
            <a:r>
              <a:rPr sz="2400" spc="-35">
                <a:latin typeface="Times New Roman"/>
                <a:cs typeface="Times New Roman"/>
              </a:rPr>
              <a:t> </a:t>
            </a:r>
            <a:r>
              <a:rPr sz="2400">
                <a:latin typeface="Times New Roman"/>
                <a:cs typeface="Times New Roman"/>
              </a:rPr>
              <a:t>0</a:t>
            </a:r>
          </a:p>
        </p:txBody>
      </p:sp>
      <p:sp>
        <p:nvSpPr>
          <p:cNvPr id="9" name="object 9"/>
          <p:cNvSpPr txBox="1"/>
          <p:nvPr/>
        </p:nvSpPr>
        <p:spPr>
          <a:xfrm>
            <a:off x="233476" y="6329531"/>
            <a:ext cx="280670" cy="227965"/>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664"/>
              </a:lnSpc>
            </a:pPr>
            <a:r>
              <a:rPr sz="1400">
                <a:solidFill>
                  <a:srgbClr val="FFFFFF"/>
                </a:solidFill>
                <a:latin typeface="Franklin Gothic Medium"/>
                <a:cs typeface="Franklin Gothic Medium"/>
              </a:rPr>
              <a:t>9</a:t>
            </a:r>
            <a:endParaRPr sz="1400">
              <a:latin typeface="Franklin Gothic Medium"/>
              <a:cs typeface="Franklin Gothic Medium"/>
            </a:endParaRPr>
          </a:p>
        </p:txBody>
      </p:sp>
      <p:sp>
        <p:nvSpPr>
          <p:cNvPr id="3" name="Slide Number Placeholder 2">
            <a:extLst>
              <a:ext uri="{FF2B5EF4-FFF2-40B4-BE49-F238E27FC236}">
                <a16:creationId xmlns:a16="http://schemas.microsoft.com/office/drawing/2014/main" id="{56305B04-441A-F6A2-7964-FEF71A949314}"/>
              </a:ext>
            </a:extLst>
          </p:cNvPr>
          <p:cNvSpPr>
            <a:spLocks noGrp="1"/>
          </p:cNvSpPr>
          <p:nvPr>
            <p:ph type="sldNum" sz="quarter" idx="7"/>
          </p:nvPr>
        </p:nvSpPr>
        <p:spPr/>
        <p:txBody>
          <a:bodyPr/>
          <a:lstStyle/>
          <a:p>
            <a:pPr marL="38100">
              <a:lnSpc>
                <a:spcPts val="1664"/>
              </a:lnSpc>
            </a:pPr>
            <a:fld id="{81D60167-4931-47E6-BA6A-407CBD079E47}" type="slidenum">
              <a:rPr lang="en-US" smtClean="0"/>
              <a:t>45</a:t>
            </a:fld>
            <a:endParaRPr lang="en-US"/>
          </a:p>
        </p:txBody>
      </p:sp>
      <p:sp>
        <p:nvSpPr>
          <p:cNvPr id="8" name="Slide Number Placeholder 1">
            <a:extLst>
              <a:ext uri="{FF2B5EF4-FFF2-40B4-BE49-F238E27FC236}">
                <a16:creationId xmlns:a16="http://schemas.microsoft.com/office/drawing/2014/main" id="{0EA8905C-3060-CFD1-AA98-1414C8E67050}"/>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45</a:t>
            </a:fld>
            <a:endParaRPr lang="en-US" dirty="0">
              <a:solidFill>
                <a:schemeClr val="tx1"/>
              </a:solidFill>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77027"/>
            <a:ext cx="6316345" cy="788035"/>
          </a:xfrm>
          <a:prstGeom prst="rect">
            <a:avLst/>
          </a:prstGeom>
        </p:spPr>
        <p:txBody>
          <a:bodyPr vert="horz" wrap="square" lIns="0" tIns="882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7020" indent="-274320">
              <a:lnSpc>
                <a:spcPct val="100000"/>
              </a:lnSpc>
              <a:spcBef>
                <a:spcPts val="695"/>
              </a:spcBef>
              <a:buClr>
                <a:srgbClr val="D24717"/>
              </a:buClr>
              <a:buSzPct val="85000"/>
              <a:buFont typeface="Segoe UI Symbol"/>
              <a:buChar char="⚫"/>
              <a:tabLst>
                <a:tab pos="286385" algn="l"/>
                <a:tab pos="287020" algn="l"/>
              </a:tabLst>
            </a:pPr>
            <a:r>
              <a:rPr sz="2000" spc="-30">
                <a:latin typeface="Times New Roman"/>
                <a:cs typeface="Times New Roman"/>
              </a:rPr>
              <a:t>Now,</a:t>
            </a:r>
            <a:r>
              <a:rPr sz="2000" spc="-35">
                <a:latin typeface="Times New Roman"/>
                <a:cs typeface="Times New Roman"/>
              </a:rPr>
              <a:t> </a:t>
            </a:r>
            <a:r>
              <a:rPr sz="2000">
                <a:latin typeface="Times New Roman"/>
                <a:cs typeface="Times New Roman"/>
              </a:rPr>
              <a:t>consider</a:t>
            </a:r>
            <a:r>
              <a:rPr sz="2000" spc="-35">
                <a:latin typeface="Times New Roman"/>
                <a:cs typeface="Times New Roman"/>
              </a:rPr>
              <a:t> </a:t>
            </a:r>
            <a:r>
              <a:rPr sz="2000">
                <a:latin typeface="Times New Roman"/>
                <a:cs typeface="Times New Roman"/>
              </a:rPr>
              <a:t>a</a:t>
            </a:r>
            <a:r>
              <a:rPr sz="2000" spc="-25">
                <a:latin typeface="Times New Roman"/>
                <a:cs typeface="Times New Roman"/>
              </a:rPr>
              <a:t> </a:t>
            </a:r>
            <a:r>
              <a:rPr sz="2000">
                <a:latin typeface="Times New Roman"/>
                <a:cs typeface="Times New Roman"/>
              </a:rPr>
              <a:t>section</a:t>
            </a:r>
            <a:r>
              <a:rPr sz="2000" spc="-25">
                <a:latin typeface="Times New Roman"/>
                <a:cs typeface="Times New Roman"/>
              </a:rPr>
              <a:t> </a:t>
            </a:r>
            <a:r>
              <a:rPr sz="2000">
                <a:latin typeface="Times New Roman"/>
                <a:cs typeface="Times New Roman"/>
              </a:rPr>
              <a:t>at</a:t>
            </a:r>
            <a:r>
              <a:rPr sz="2000" spc="-20">
                <a:latin typeface="Times New Roman"/>
                <a:cs typeface="Times New Roman"/>
              </a:rPr>
              <a:t> </a:t>
            </a:r>
            <a:r>
              <a:rPr sz="2000" i="1">
                <a:latin typeface="Times New Roman"/>
                <a:cs typeface="Times New Roman"/>
              </a:rPr>
              <a:t>D</a:t>
            </a:r>
            <a:endParaRPr sz="2000">
              <a:latin typeface="Times New Roman"/>
              <a:cs typeface="Times New Roman"/>
            </a:endParaRPr>
          </a:p>
          <a:p>
            <a:pPr marL="287020" indent="-274320">
              <a:lnSpc>
                <a:spcPct val="100000"/>
              </a:lnSpc>
              <a:spcBef>
                <a:spcPts val="605"/>
              </a:spcBef>
              <a:buClr>
                <a:srgbClr val="D24717"/>
              </a:buClr>
              <a:buSzPct val="85000"/>
              <a:buFont typeface="Segoe UI Symbol"/>
              <a:buChar char="⚫"/>
              <a:tabLst>
                <a:tab pos="286385" algn="l"/>
                <a:tab pos="287020" algn="l"/>
              </a:tabLst>
            </a:pPr>
            <a:r>
              <a:rPr sz="2000">
                <a:latin typeface="Times New Roman"/>
                <a:cs typeface="Times New Roman"/>
              </a:rPr>
              <a:t>Let </a:t>
            </a:r>
            <a:r>
              <a:rPr sz="2000" i="1">
                <a:latin typeface="Times New Roman"/>
                <a:cs typeface="Times New Roman"/>
              </a:rPr>
              <a:t>V</a:t>
            </a:r>
            <a:r>
              <a:rPr sz="2000" i="1" spc="-5">
                <a:latin typeface="Times New Roman"/>
                <a:cs typeface="Times New Roman"/>
              </a:rPr>
              <a:t> </a:t>
            </a:r>
            <a:r>
              <a:rPr sz="2000">
                <a:latin typeface="Times New Roman"/>
                <a:cs typeface="Times New Roman"/>
              </a:rPr>
              <a:t>=</a:t>
            </a:r>
            <a:r>
              <a:rPr sz="2000" spc="-35">
                <a:latin typeface="Times New Roman"/>
                <a:cs typeface="Times New Roman"/>
              </a:rPr>
              <a:t> </a:t>
            </a:r>
            <a:r>
              <a:rPr sz="2000" spc="-30">
                <a:latin typeface="Times New Roman"/>
                <a:cs typeface="Times New Roman"/>
              </a:rPr>
              <a:t>Vertical</a:t>
            </a:r>
            <a:r>
              <a:rPr sz="2000" spc="-35">
                <a:latin typeface="Times New Roman"/>
                <a:cs typeface="Times New Roman"/>
              </a:rPr>
              <a:t> </a:t>
            </a:r>
            <a:r>
              <a:rPr sz="2000" spc="-15">
                <a:latin typeface="Times New Roman"/>
                <a:cs typeface="Times New Roman"/>
              </a:rPr>
              <a:t>shear,</a:t>
            </a:r>
            <a:r>
              <a:rPr sz="2000" spc="-10">
                <a:latin typeface="Times New Roman"/>
                <a:cs typeface="Times New Roman"/>
              </a:rPr>
              <a:t> </a:t>
            </a:r>
            <a:r>
              <a:rPr sz="2000" i="1">
                <a:latin typeface="Times New Roman"/>
                <a:cs typeface="Times New Roman"/>
              </a:rPr>
              <a:t>Q</a:t>
            </a:r>
            <a:r>
              <a:rPr sz="2000" i="1" spc="10">
                <a:latin typeface="Times New Roman"/>
                <a:cs typeface="Times New Roman"/>
              </a:rPr>
              <a:t> </a:t>
            </a:r>
            <a:r>
              <a:rPr sz="2000">
                <a:latin typeface="Times New Roman"/>
                <a:cs typeface="Times New Roman"/>
              </a:rPr>
              <a:t>=</a:t>
            </a:r>
            <a:r>
              <a:rPr sz="2000" spc="-5">
                <a:latin typeface="Times New Roman"/>
                <a:cs typeface="Times New Roman"/>
              </a:rPr>
              <a:t> Radial</a:t>
            </a:r>
            <a:r>
              <a:rPr sz="2000" spc="-10">
                <a:latin typeface="Times New Roman"/>
                <a:cs typeface="Times New Roman"/>
              </a:rPr>
              <a:t> </a:t>
            </a:r>
            <a:r>
              <a:rPr sz="2000" spc="-15">
                <a:latin typeface="Times New Roman"/>
                <a:cs typeface="Times New Roman"/>
              </a:rPr>
              <a:t>shear,</a:t>
            </a:r>
            <a:r>
              <a:rPr sz="2000" spc="-10">
                <a:latin typeface="Times New Roman"/>
                <a:cs typeface="Times New Roman"/>
              </a:rPr>
              <a:t> </a:t>
            </a:r>
            <a:r>
              <a:rPr sz="2000" i="1">
                <a:latin typeface="Times New Roman"/>
                <a:cs typeface="Times New Roman"/>
              </a:rPr>
              <a:t>N</a:t>
            </a:r>
            <a:r>
              <a:rPr sz="2000" i="1" spc="5">
                <a:latin typeface="Times New Roman"/>
                <a:cs typeface="Times New Roman"/>
              </a:rPr>
              <a:t> </a:t>
            </a:r>
            <a:r>
              <a:rPr sz="2000">
                <a:latin typeface="Times New Roman"/>
                <a:cs typeface="Times New Roman"/>
              </a:rPr>
              <a:t>=</a:t>
            </a:r>
            <a:r>
              <a:rPr sz="2000" spc="-10">
                <a:latin typeface="Times New Roman"/>
                <a:cs typeface="Times New Roman"/>
              </a:rPr>
              <a:t> </a:t>
            </a:r>
            <a:r>
              <a:rPr sz="2000" spc="-5">
                <a:latin typeface="Times New Roman"/>
                <a:cs typeface="Times New Roman"/>
              </a:rPr>
              <a:t>Normal</a:t>
            </a:r>
            <a:r>
              <a:rPr sz="2000" spc="-15">
                <a:latin typeface="Times New Roman"/>
                <a:cs typeface="Times New Roman"/>
              </a:rPr>
              <a:t> </a:t>
            </a:r>
            <a:r>
              <a:rPr sz="2000">
                <a:latin typeface="Times New Roman"/>
                <a:cs typeface="Times New Roman"/>
              </a:rPr>
              <a:t>thrust</a:t>
            </a:r>
          </a:p>
        </p:txBody>
      </p:sp>
      <p:pic>
        <p:nvPicPr>
          <p:cNvPr id="3" name="object 3"/>
          <p:cNvPicPr/>
          <p:nvPr/>
        </p:nvPicPr>
        <p:blipFill>
          <a:blip r:embed="rId2"/>
          <a:stretch>
            <a:fillRect/>
          </a:stretch>
        </p:blipFill>
        <p:spPr>
          <a:xfrm>
            <a:off x="1454785" y="1103770"/>
            <a:ext cx="6190381" cy="3428986"/>
          </a:xfrm>
          <a:prstGeom prst="rect">
            <a:avLst/>
          </a:prstGeom>
        </p:spPr>
      </p:pic>
      <p:sp>
        <p:nvSpPr>
          <p:cNvPr id="5" name="object 5"/>
          <p:cNvSpPr txBox="1"/>
          <p:nvPr/>
        </p:nvSpPr>
        <p:spPr>
          <a:xfrm>
            <a:off x="535940" y="3936238"/>
            <a:ext cx="7922260" cy="229933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289935">
              <a:lnSpc>
                <a:spcPct val="100000"/>
              </a:lnSpc>
              <a:spcBef>
                <a:spcPts val="100"/>
              </a:spcBef>
            </a:pPr>
            <a:r>
              <a:rPr sz="2000" b="1" spc="-5">
                <a:latin typeface="Times New Roman"/>
                <a:cs typeface="Times New Roman"/>
              </a:rPr>
              <a:t>Figure</a:t>
            </a:r>
            <a:r>
              <a:rPr sz="2000" b="1" spc="-25">
                <a:latin typeface="Times New Roman"/>
                <a:cs typeface="Times New Roman"/>
              </a:rPr>
              <a:t> </a:t>
            </a:r>
            <a:r>
              <a:rPr sz="2000" b="1">
                <a:latin typeface="Times New Roman"/>
                <a:cs typeface="Times New Roman"/>
              </a:rPr>
              <a:t>7:</a:t>
            </a:r>
            <a:r>
              <a:rPr sz="2000" b="1" spc="-20">
                <a:latin typeface="Times New Roman"/>
                <a:cs typeface="Times New Roman"/>
              </a:rPr>
              <a:t> </a:t>
            </a:r>
            <a:r>
              <a:rPr sz="2000">
                <a:latin typeface="Times New Roman"/>
                <a:cs typeface="Times New Roman"/>
              </a:rPr>
              <a:t>Internal</a:t>
            </a:r>
            <a:r>
              <a:rPr sz="2000" spc="-55">
                <a:latin typeface="Times New Roman"/>
                <a:cs typeface="Times New Roman"/>
              </a:rPr>
              <a:t> </a:t>
            </a:r>
            <a:r>
              <a:rPr sz="2000">
                <a:latin typeface="Times New Roman"/>
                <a:cs typeface="Times New Roman"/>
              </a:rPr>
              <a:t>forces</a:t>
            </a:r>
            <a:r>
              <a:rPr sz="2000" spc="-45">
                <a:latin typeface="Times New Roman"/>
                <a:cs typeface="Times New Roman"/>
              </a:rPr>
              <a:t> </a:t>
            </a:r>
            <a:r>
              <a:rPr sz="2000">
                <a:latin typeface="Times New Roman"/>
                <a:cs typeface="Times New Roman"/>
              </a:rPr>
              <a:t>at</a:t>
            </a:r>
            <a:r>
              <a:rPr sz="2000" spc="-25">
                <a:latin typeface="Times New Roman"/>
                <a:cs typeface="Times New Roman"/>
              </a:rPr>
              <a:t> </a:t>
            </a:r>
            <a:r>
              <a:rPr sz="2000">
                <a:latin typeface="Times New Roman"/>
                <a:cs typeface="Times New Roman"/>
              </a:rPr>
              <a:t>D</a:t>
            </a:r>
          </a:p>
          <a:p>
            <a:pPr marL="355600" marR="5080" indent="-342900">
              <a:lnSpc>
                <a:spcPct val="150000"/>
              </a:lnSpc>
              <a:spcBef>
                <a:spcPts val="1955"/>
              </a:spcBef>
              <a:buFont typeface="Arial MT"/>
              <a:buChar char="•"/>
              <a:tabLst>
                <a:tab pos="354965" algn="l"/>
                <a:tab pos="355600" algn="l"/>
              </a:tabLst>
            </a:pPr>
            <a:r>
              <a:rPr sz="2000">
                <a:latin typeface="Times New Roman"/>
                <a:cs typeface="Times New Roman"/>
              </a:rPr>
              <a:t>In</a:t>
            </a:r>
            <a:r>
              <a:rPr sz="2000" spc="360">
                <a:latin typeface="Times New Roman"/>
                <a:cs typeface="Times New Roman"/>
              </a:rPr>
              <a:t> </a:t>
            </a:r>
            <a:r>
              <a:rPr sz="2000" spc="-5">
                <a:latin typeface="Times New Roman"/>
                <a:cs typeface="Times New Roman"/>
              </a:rPr>
              <a:t>the</a:t>
            </a:r>
            <a:r>
              <a:rPr sz="2000" spc="370">
                <a:latin typeface="Times New Roman"/>
                <a:cs typeface="Times New Roman"/>
              </a:rPr>
              <a:t> </a:t>
            </a:r>
            <a:r>
              <a:rPr sz="2000" spc="-5">
                <a:latin typeface="Times New Roman"/>
                <a:cs typeface="Times New Roman"/>
              </a:rPr>
              <a:t>above</a:t>
            </a:r>
            <a:r>
              <a:rPr sz="2000" spc="360">
                <a:latin typeface="Times New Roman"/>
                <a:cs typeface="Times New Roman"/>
              </a:rPr>
              <a:t> </a:t>
            </a:r>
            <a:r>
              <a:rPr sz="2000">
                <a:latin typeface="Times New Roman"/>
                <a:cs typeface="Times New Roman"/>
              </a:rPr>
              <a:t>Figure</a:t>
            </a:r>
            <a:r>
              <a:rPr sz="2000" spc="355">
                <a:latin typeface="Times New Roman"/>
                <a:cs typeface="Times New Roman"/>
              </a:rPr>
              <a:t> </a:t>
            </a:r>
            <a:r>
              <a:rPr sz="2000">
                <a:latin typeface="Times New Roman"/>
                <a:cs typeface="Times New Roman"/>
              </a:rPr>
              <a:t>7,</a:t>
            </a:r>
            <a:r>
              <a:rPr sz="2000" spc="370">
                <a:latin typeface="Times New Roman"/>
                <a:cs typeface="Times New Roman"/>
              </a:rPr>
              <a:t> </a:t>
            </a:r>
            <a:r>
              <a:rPr sz="2000" spc="-5">
                <a:latin typeface="Times New Roman"/>
                <a:cs typeface="Times New Roman"/>
              </a:rPr>
              <a:t>All</a:t>
            </a:r>
            <a:r>
              <a:rPr sz="2000" spc="350">
                <a:latin typeface="Times New Roman"/>
                <a:cs typeface="Times New Roman"/>
              </a:rPr>
              <a:t> </a:t>
            </a:r>
            <a:r>
              <a:rPr sz="2000">
                <a:latin typeface="Times New Roman"/>
                <a:cs typeface="Times New Roman"/>
              </a:rPr>
              <a:t>these</a:t>
            </a:r>
            <a:r>
              <a:rPr sz="2000" spc="355">
                <a:latin typeface="Times New Roman"/>
                <a:cs typeface="Times New Roman"/>
              </a:rPr>
              <a:t> </a:t>
            </a:r>
            <a:r>
              <a:rPr sz="2000" spc="-5">
                <a:latin typeface="Times New Roman"/>
                <a:cs typeface="Times New Roman"/>
              </a:rPr>
              <a:t>forces</a:t>
            </a:r>
            <a:r>
              <a:rPr sz="2000" spc="355">
                <a:latin typeface="Times New Roman"/>
                <a:cs typeface="Times New Roman"/>
              </a:rPr>
              <a:t> </a:t>
            </a:r>
            <a:r>
              <a:rPr sz="2000" spc="-5">
                <a:latin typeface="Times New Roman"/>
                <a:cs typeface="Times New Roman"/>
              </a:rPr>
              <a:t>are</a:t>
            </a:r>
            <a:r>
              <a:rPr sz="2000" spc="365">
                <a:latin typeface="Times New Roman"/>
                <a:cs typeface="Times New Roman"/>
              </a:rPr>
              <a:t> </a:t>
            </a:r>
            <a:r>
              <a:rPr sz="2000" spc="-5">
                <a:latin typeface="Times New Roman"/>
                <a:cs typeface="Times New Roman"/>
              </a:rPr>
              <a:t>indicate</a:t>
            </a:r>
            <a:r>
              <a:rPr sz="2000" spc="360">
                <a:latin typeface="Times New Roman"/>
                <a:cs typeface="Times New Roman"/>
              </a:rPr>
              <a:t> </a:t>
            </a:r>
            <a:r>
              <a:rPr sz="2000" spc="-5">
                <a:latin typeface="Times New Roman"/>
                <a:cs typeface="Times New Roman"/>
              </a:rPr>
              <a:t>positive</a:t>
            </a:r>
            <a:r>
              <a:rPr sz="2000" spc="360">
                <a:latin typeface="Times New Roman"/>
                <a:cs typeface="Times New Roman"/>
              </a:rPr>
              <a:t> </a:t>
            </a:r>
            <a:r>
              <a:rPr sz="2000" spc="-5">
                <a:latin typeface="Times New Roman"/>
                <a:cs typeface="Times New Roman"/>
              </a:rPr>
              <a:t>sign,</a:t>
            </a:r>
            <a:r>
              <a:rPr sz="2000" spc="370">
                <a:latin typeface="Times New Roman"/>
                <a:cs typeface="Times New Roman"/>
              </a:rPr>
              <a:t> </a:t>
            </a:r>
            <a:r>
              <a:rPr sz="2000" spc="-5">
                <a:latin typeface="Times New Roman"/>
                <a:cs typeface="Times New Roman"/>
              </a:rPr>
              <a:t>The </a:t>
            </a:r>
            <a:r>
              <a:rPr sz="2000" spc="-484">
                <a:latin typeface="Times New Roman"/>
                <a:cs typeface="Times New Roman"/>
              </a:rPr>
              <a:t> </a:t>
            </a:r>
            <a:r>
              <a:rPr sz="2000">
                <a:latin typeface="Times New Roman"/>
                <a:cs typeface="Times New Roman"/>
              </a:rPr>
              <a:t>normal</a:t>
            </a:r>
            <a:r>
              <a:rPr sz="2000" spc="-30">
                <a:latin typeface="Times New Roman"/>
                <a:cs typeface="Times New Roman"/>
              </a:rPr>
              <a:t> </a:t>
            </a:r>
            <a:r>
              <a:rPr sz="2000">
                <a:latin typeface="Times New Roman"/>
                <a:cs typeface="Times New Roman"/>
              </a:rPr>
              <a:t>thrust</a:t>
            </a:r>
            <a:r>
              <a:rPr sz="2000" spc="-40">
                <a:latin typeface="Times New Roman"/>
                <a:cs typeface="Times New Roman"/>
              </a:rPr>
              <a:t> </a:t>
            </a:r>
            <a:r>
              <a:rPr sz="2000">
                <a:latin typeface="Times New Roman"/>
                <a:cs typeface="Times New Roman"/>
              </a:rPr>
              <a:t>and radial</a:t>
            </a:r>
            <a:r>
              <a:rPr sz="2000" spc="-35">
                <a:latin typeface="Times New Roman"/>
                <a:cs typeface="Times New Roman"/>
              </a:rPr>
              <a:t> </a:t>
            </a:r>
            <a:r>
              <a:rPr sz="2000">
                <a:latin typeface="Times New Roman"/>
                <a:cs typeface="Times New Roman"/>
              </a:rPr>
              <a:t>shear</a:t>
            </a:r>
            <a:r>
              <a:rPr sz="2000" spc="-20">
                <a:latin typeface="Times New Roman"/>
                <a:cs typeface="Times New Roman"/>
              </a:rPr>
              <a:t> </a:t>
            </a:r>
            <a:r>
              <a:rPr sz="2000" spc="-5">
                <a:latin typeface="Times New Roman"/>
                <a:cs typeface="Times New Roman"/>
              </a:rPr>
              <a:t>is</a:t>
            </a:r>
            <a:r>
              <a:rPr sz="2000" spc="-10">
                <a:latin typeface="Times New Roman"/>
                <a:cs typeface="Times New Roman"/>
              </a:rPr>
              <a:t> </a:t>
            </a:r>
            <a:r>
              <a:rPr sz="2000" spc="-5">
                <a:latin typeface="Times New Roman"/>
                <a:cs typeface="Times New Roman"/>
              </a:rPr>
              <a:t>calculated</a:t>
            </a:r>
            <a:r>
              <a:rPr sz="2000" spc="-15">
                <a:latin typeface="Times New Roman"/>
                <a:cs typeface="Times New Roman"/>
              </a:rPr>
              <a:t> </a:t>
            </a:r>
            <a:r>
              <a:rPr sz="2000" spc="5">
                <a:latin typeface="Times New Roman"/>
                <a:cs typeface="Times New Roman"/>
              </a:rPr>
              <a:t>by</a:t>
            </a:r>
            <a:endParaRPr sz="2000">
              <a:latin typeface="Times New Roman"/>
              <a:cs typeface="Times New Roman"/>
            </a:endParaRPr>
          </a:p>
          <a:p>
            <a:pPr marL="1841500">
              <a:lnSpc>
                <a:spcPct val="100000"/>
              </a:lnSpc>
              <a:spcBef>
                <a:spcPts val="795"/>
              </a:spcBef>
            </a:pPr>
            <a:r>
              <a:rPr sz="2000" i="1">
                <a:latin typeface="Times New Roman"/>
                <a:cs typeface="Times New Roman"/>
              </a:rPr>
              <a:t>N</a:t>
            </a:r>
            <a:r>
              <a:rPr sz="2000" i="1" spc="-15">
                <a:latin typeface="Times New Roman"/>
                <a:cs typeface="Times New Roman"/>
              </a:rPr>
              <a:t> </a:t>
            </a:r>
            <a:r>
              <a:rPr sz="2000">
                <a:latin typeface="Times New Roman"/>
                <a:cs typeface="Times New Roman"/>
              </a:rPr>
              <a:t>=</a:t>
            </a:r>
            <a:r>
              <a:rPr sz="2000" spc="-10">
                <a:latin typeface="Times New Roman"/>
                <a:cs typeface="Times New Roman"/>
              </a:rPr>
              <a:t> </a:t>
            </a:r>
            <a:r>
              <a:rPr sz="2000" i="1">
                <a:latin typeface="Times New Roman"/>
                <a:cs typeface="Times New Roman"/>
              </a:rPr>
              <a:t>V</a:t>
            </a:r>
            <a:r>
              <a:rPr sz="2000" i="1" spc="-20">
                <a:latin typeface="Times New Roman"/>
                <a:cs typeface="Times New Roman"/>
              </a:rPr>
              <a:t> </a:t>
            </a:r>
            <a:r>
              <a:rPr sz="2000">
                <a:latin typeface="Times New Roman"/>
                <a:cs typeface="Times New Roman"/>
              </a:rPr>
              <a:t>sin</a:t>
            </a:r>
            <a:r>
              <a:rPr sz="2000" spc="-20">
                <a:latin typeface="Times New Roman"/>
                <a:cs typeface="Times New Roman"/>
              </a:rPr>
              <a:t> </a:t>
            </a:r>
            <a:r>
              <a:rPr sz="2000">
                <a:latin typeface="Times New Roman"/>
                <a:cs typeface="Times New Roman"/>
              </a:rPr>
              <a:t>θ</a:t>
            </a:r>
            <a:r>
              <a:rPr sz="2000" spc="-10">
                <a:latin typeface="Times New Roman"/>
                <a:cs typeface="Times New Roman"/>
              </a:rPr>
              <a:t> </a:t>
            </a:r>
            <a:r>
              <a:rPr sz="2000">
                <a:latin typeface="Times New Roman"/>
                <a:cs typeface="Times New Roman"/>
              </a:rPr>
              <a:t>+</a:t>
            </a:r>
            <a:r>
              <a:rPr sz="2000" spc="-25">
                <a:latin typeface="Times New Roman"/>
                <a:cs typeface="Times New Roman"/>
              </a:rPr>
              <a:t> </a:t>
            </a:r>
            <a:r>
              <a:rPr sz="2000" i="1">
                <a:latin typeface="Times New Roman"/>
                <a:cs typeface="Times New Roman"/>
              </a:rPr>
              <a:t>H</a:t>
            </a:r>
            <a:r>
              <a:rPr sz="2000" i="1" spc="-5">
                <a:latin typeface="Times New Roman"/>
                <a:cs typeface="Times New Roman"/>
              </a:rPr>
              <a:t> </a:t>
            </a:r>
            <a:r>
              <a:rPr sz="2000">
                <a:latin typeface="Times New Roman"/>
                <a:cs typeface="Times New Roman"/>
              </a:rPr>
              <a:t>cos</a:t>
            </a:r>
            <a:r>
              <a:rPr sz="2000" spc="-25">
                <a:latin typeface="Times New Roman"/>
                <a:cs typeface="Times New Roman"/>
              </a:rPr>
              <a:t> </a:t>
            </a:r>
            <a:r>
              <a:rPr sz="2000">
                <a:latin typeface="Times New Roman"/>
                <a:cs typeface="Times New Roman"/>
              </a:rPr>
              <a:t>θ</a:t>
            </a:r>
          </a:p>
          <a:p>
            <a:pPr marL="1838325">
              <a:lnSpc>
                <a:spcPct val="100000"/>
              </a:lnSpc>
              <a:spcBef>
                <a:spcPts val="750"/>
              </a:spcBef>
            </a:pPr>
            <a:r>
              <a:rPr sz="2000" i="1">
                <a:latin typeface="Times New Roman"/>
                <a:cs typeface="Times New Roman"/>
              </a:rPr>
              <a:t>Q</a:t>
            </a:r>
            <a:r>
              <a:rPr sz="2000" i="1" spc="-15">
                <a:latin typeface="Times New Roman"/>
                <a:cs typeface="Times New Roman"/>
              </a:rPr>
              <a:t> </a:t>
            </a:r>
            <a:r>
              <a:rPr sz="2000">
                <a:latin typeface="Times New Roman"/>
                <a:cs typeface="Times New Roman"/>
              </a:rPr>
              <a:t>=</a:t>
            </a:r>
            <a:r>
              <a:rPr sz="2000" spc="-10">
                <a:latin typeface="Times New Roman"/>
                <a:cs typeface="Times New Roman"/>
              </a:rPr>
              <a:t> </a:t>
            </a:r>
            <a:r>
              <a:rPr sz="2000" i="1">
                <a:latin typeface="Times New Roman"/>
                <a:cs typeface="Times New Roman"/>
              </a:rPr>
              <a:t>V</a:t>
            </a:r>
            <a:r>
              <a:rPr sz="2000" i="1" spc="-10">
                <a:latin typeface="Times New Roman"/>
                <a:cs typeface="Times New Roman"/>
              </a:rPr>
              <a:t> </a:t>
            </a:r>
            <a:r>
              <a:rPr sz="2000">
                <a:latin typeface="Times New Roman"/>
                <a:cs typeface="Times New Roman"/>
              </a:rPr>
              <a:t>cos</a:t>
            </a:r>
            <a:r>
              <a:rPr sz="2000" spc="-25">
                <a:latin typeface="Times New Roman"/>
                <a:cs typeface="Times New Roman"/>
              </a:rPr>
              <a:t> </a:t>
            </a:r>
            <a:r>
              <a:rPr sz="2000">
                <a:latin typeface="Times New Roman"/>
                <a:cs typeface="Times New Roman"/>
              </a:rPr>
              <a:t>θ</a:t>
            </a:r>
            <a:r>
              <a:rPr sz="2000" spc="-10">
                <a:latin typeface="Times New Roman"/>
                <a:cs typeface="Times New Roman"/>
              </a:rPr>
              <a:t> </a:t>
            </a:r>
            <a:r>
              <a:rPr sz="2000">
                <a:latin typeface="Times New Roman"/>
                <a:cs typeface="Times New Roman"/>
              </a:rPr>
              <a:t>–</a:t>
            </a:r>
            <a:r>
              <a:rPr sz="2000" spc="-15">
                <a:latin typeface="Times New Roman"/>
                <a:cs typeface="Times New Roman"/>
              </a:rPr>
              <a:t> </a:t>
            </a:r>
            <a:r>
              <a:rPr sz="2000" i="1">
                <a:latin typeface="Times New Roman"/>
                <a:cs typeface="Times New Roman"/>
              </a:rPr>
              <a:t>H</a:t>
            </a:r>
            <a:r>
              <a:rPr sz="2000" i="1" spc="-5">
                <a:latin typeface="Times New Roman"/>
                <a:cs typeface="Times New Roman"/>
              </a:rPr>
              <a:t> </a:t>
            </a:r>
            <a:r>
              <a:rPr sz="2000">
                <a:latin typeface="Times New Roman"/>
                <a:cs typeface="Times New Roman"/>
              </a:rPr>
              <a:t>sin</a:t>
            </a:r>
            <a:r>
              <a:rPr sz="2000" spc="-25">
                <a:latin typeface="Times New Roman"/>
                <a:cs typeface="Times New Roman"/>
              </a:rPr>
              <a:t> </a:t>
            </a:r>
            <a:r>
              <a:rPr sz="2000">
                <a:latin typeface="Times New Roman"/>
                <a:cs typeface="Times New Roman"/>
              </a:rPr>
              <a:t>θ</a:t>
            </a:r>
          </a:p>
        </p:txBody>
      </p:sp>
      <p:sp>
        <p:nvSpPr>
          <p:cNvPr id="7" name="object 7"/>
          <p:cNvSpPr txBox="1"/>
          <p:nvPr/>
        </p:nvSpPr>
        <p:spPr>
          <a:xfrm>
            <a:off x="233476" y="6329531"/>
            <a:ext cx="280670" cy="227965"/>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664"/>
              </a:lnSpc>
            </a:pPr>
            <a:r>
              <a:rPr sz="1400">
                <a:solidFill>
                  <a:srgbClr val="FFFFFF"/>
                </a:solidFill>
                <a:latin typeface="Franklin Gothic Medium"/>
                <a:cs typeface="Franklin Gothic Medium"/>
              </a:rPr>
              <a:t>10</a:t>
            </a:r>
            <a:endParaRPr sz="1400">
              <a:latin typeface="Franklin Gothic Medium"/>
              <a:cs typeface="Franklin Gothic Medium"/>
            </a:endParaRPr>
          </a:p>
        </p:txBody>
      </p:sp>
      <p:sp>
        <p:nvSpPr>
          <p:cNvPr id="4" name="Slide Number Placeholder 3">
            <a:extLst>
              <a:ext uri="{FF2B5EF4-FFF2-40B4-BE49-F238E27FC236}">
                <a16:creationId xmlns:a16="http://schemas.microsoft.com/office/drawing/2014/main" id="{9A0E4627-150F-7DBB-0B82-D9F2C4BF4555}"/>
              </a:ext>
            </a:extLst>
          </p:cNvPr>
          <p:cNvSpPr>
            <a:spLocks noGrp="1"/>
          </p:cNvSpPr>
          <p:nvPr>
            <p:ph type="sldNum" sz="quarter" idx="7"/>
          </p:nvPr>
        </p:nvSpPr>
        <p:spPr/>
        <p:txBody>
          <a:bodyPr/>
          <a:lstStyle/>
          <a:p>
            <a:pPr marL="38100">
              <a:lnSpc>
                <a:spcPts val="1664"/>
              </a:lnSpc>
            </a:pPr>
            <a:fld id="{81D60167-4931-47E6-BA6A-407CBD079E47}" type="slidenum">
              <a:rPr lang="en-US" smtClean="0"/>
              <a:t>46</a:t>
            </a:fld>
            <a:endParaRPr lang="en-US"/>
          </a:p>
        </p:txBody>
      </p:sp>
      <p:sp>
        <p:nvSpPr>
          <p:cNvPr id="6" name="Slide Number Placeholder 1">
            <a:extLst>
              <a:ext uri="{FF2B5EF4-FFF2-40B4-BE49-F238E27FC236}">
                <a16:creationId xmlns:a16="http://schemas.microsoft.com/office/drawing/2014/main" id="{1F308813-3631-E24C-4272-EF070944FBF3}"/>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46</a:t>
            </a:fld>
            <a:endParaRPr lang="en-US" dirty="0">
              <a:solidFill>
                <a:schemeClr val="tx1"/>
              </a:solidFill>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517269"/>
            <a:ext cx="9144000" cy="1304844"/>
          </a:xfrm>
          <a:prstGeom prst="rect">
            <a:avLst/>
          </a:prstGeom>
          <a:solidFill>
            <a:srgbClr val="D24717"/>
          </a:solidFill>
        </p:spPr>
        <p:txBody>
          <a:bodyPr vert="horz" wrap="square" lIns="0" tIns="73025" rIns="0" bIns="0" rtlCol="0">
            <a:spAutoFit/>
          </a:bodyPr>
          <a:lstStyle/>
          <a:p>
            <a:pPr marL="3296920" marR="772160" indent="-2518410">
              <a:lnSpc>
                <a:spcPct val="100000"/>
              </a:lnSpc>
              <a:spcBef>
                <a:spcPts val="575"/>
              </a:spcBef>
              <a:tabLst>
                <a:tab pos="4522470" algn="l"/>
                <a:tab pos="6494780" algn="l"/>
              </a:tabLst>
            </a:pPr>
            <a:r>
              <a:rPr sz="4000" spc="185">
                <a:solidFill>
                  <a:srgbClr val="001F5F"/>
                </a:solidFill>
                <a:latin typeface="Cambria"/>
                <a:cs typeface="Cambria"/>
              </a:rPr>
              <a:t>Thre</a:t>
            </a:r>
            <a:r>
              <a:rPr sz="4000" spc="165">
                <a:solidFill>
                  <a:srgbClr val="001F5F"/>
                </a:solidFill>
                <a:latin typeface="Cambria"/>
                <a:cs typeface="Cambria"/>
              </a:rPr>
              <a:t>e</a:t>
            </a:r>
            <a:r>
              <a:rPr sz="4000" spc="90">
                <a:solidFill>
                  <a:srgbClr val="001F5F"/>
                </a:solidFill>
                <a:latin typeface="Cambria"/>
                <a:cs typeface="Cambria"/>
              </a:rPr>
              <a:t>-</a:t>
            </a:r>
            <a:r>
              <a:rPr sz="4000" spc="245">
                <a:solidFill>
                  <a:srgbClr val="001F5F"/>
                </a:solidFill>
                <a:latin typeface="Cambria"/>
                <a:cs typeface="Cambria"/>
              </a:rPr>
              <a:t>Hinged</a:t>
            </a:r>
            <a:r>
              <a:rPr sz="4000">
                <a:solidFill>
                  <a:srgbClr val="001F5F"/>
                </a:solidFill>
                <a:latin typeface="Cambria"/>
                <a:cs typeface="Cambria"/>
              </a:rPr>
              <a:t>	</a:t>
            </a:r>
            <a:r>
              <a:rPr sz="4000" spc="245">
                <a:solidFill>
                  <a:srgbClr val="001F5F"/>
                </a:solidFill>
                <a:latin typeface="Cambria"/>
                <a:cs typeface="Cambria"/>
              </a:rPr>
              <a:t>Arche</a:t>
            </a:r>
            <a:r>
              <a:rPr sz="4000" spc="210">
                <a:solidFill>
                  <a:srgbClr val="001F5F"/>
                </a:solidFill>
                <a:latin typeface="Cambria"/>
                <a:cs typeface="Cambria"/>
              </a:rPr>
              <a:t>s</a:t>
            </a:r>
            <a:r>
              <a:rPr sz="4000">
                <a:solidFill>
                  <a:srgbClr val="001F5F"/>
                </a:solidFill>
                <a:latin typeface="Cambria"/>
                <a:cs typeface="Cambria"/>
              </a:rPr>
              <a:t>	</a:t>
            </a:r>
            <a:r>
              <a:rPr sz="4000" spc="215">
                <a:solidFill>
                  <a:srgbClr val="001F5F"/>
                </a:solidFill>
                <a:latin typeface="Cambria"/>
                <a:cs typeface="Cambria"/>
              </a:rPr>
              <a:t>Solved  </a:t>
            </a:r>
            <a:r>
              <a:rPr sz="4000" spc="170">
                <a:solidFill>
                  <a:srgbClr val="001F5F"/>
                </a:solidFill>
                <a:latin typeface="Cambria"/>
                <a:cs typeface="Cambria"/>
              </a:rPr>
              <a:t>Problems</a:t>
            </a:r>
            <a:endParaRPr sz="4000">
              <a:latin typeface="Cambria"/>
              <a:cs typeface="Cambria"/>
            </a:endParaRPr>
          </a:p>
        </p:txBody>
      </p:sp>
      <p:sp>
        <p:nvSpPr>
          <p:cNvPr id="3" name="Slide Number Placeholder 2">
            <a:extLst>
              <a:ext uri="{FF2B5EF4-FFF2-40B4-BE49-F238E27FC236}">
                <a16:creationId xmlns:a16="http://schemas.microsoft.com/office/drawing/2014/main" id="{4D80D57C-8477-5DC7-ED08-D5FE3B172E9F}"/>
              </a:ext>
            </a:extLst>
          </p:cNvPr>
          <p:cNvSpPr>
            <a:spLocks noGrp="1"/>
          </p:cNvSpPr>
          <p:nvPr>
            <p:ph type="sldNum" sz="quarter" idx="7"/>
          </p:nvPr>
        </p:nvSpPr>
        <p:spPr/>
        <p:txBody>
          <a:bodyPr/>
          <a:lstStyle/>
          <a:p>
            <a:pPr marL="38100">
              <a:lnSpc>
                <a:spcPts val="1664"/>
              </a:lnSpc>
            </a:pPr>
            <a:fld id="{81D60167-4931-47E6-BA6A-407CBD079E47}" type="slidenum">
              <a:rPr lang="en-US" smtClean="0"/>
              <a:t>47</a:t>
            </a:fld>
            <a:endParaRPr lang="en-US"/>
          </a:p>
        </p:txBody>
      </p:sp>
      <p:sp>
        <p:nvSpPr>
          <p:cNvPr id="4" name="Slide Number Placeholder 1">
            <a:extLst>
              <a:ext uri="{FF2B5EF4-FFF2-40B4-BE49-F238E27FC236}">
                <a16:creationId xmlns:a16="http://schemas.microsoft.com/office/drawing/2014/main" id="{AA775F33-E27D-AB1A-3928-1F23ADE21780}"/>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47</a:t>
            </a:fld>
            <a:endParaRPr lang="en-US" dirty="0">
              <a:solidFill>
                <a:schemeClr val="tx1"/>
              </a:solidFill>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191515"/>
            <a:ext cx="8074659" cy="1550670"/>
          </a:xfrm>
          <a:prstGeom prst="rect">
            <a:avLst/>
          </a:prstGeom>
        </p:spPr>
        <p:txBody>
          <a:bodyPr vert="horz" wrap="square" lIns="0" tIns="12700" rIns="0" bIns="0" rtlCol="0">
            <a:spAutoFit/>
          </a:bodyPr>
          <a:lstStyle/>
          <a:p>
            <a:pPr marL="12700" marR="5080" algn="just">
              <a:lnSpc>
                <a:spcPct val="100000"/>
              </a:lnSpc>
              <a:spcBef>
                <a:spcPts val="100"/>
              </a:spcBef>
            </a:pPr>
            <a:r>
              <a:rPr sz="2000" b="0" spc="5">
                <a:solidFill>
                  <a:srgbClr val="000000"/>
                </a:solidFill>
                <a:latin typeface="Times New Roman"/>
                <a:cs typeface="Times New Roman"/>
              </a:rPr>
              <a:t>Q1.</a:t>
            </a:r>
            <a:r>
              <a:rPr sz="2000" b="0" spc="90">
                <a:solidFill>
                  <a:srgbClr val="000000"/>
                </a:solidFill>
                <a:latin typeface="Times New Roman"/>
                <a:cs typeface="Times New Roman"/>
              </a:rPr>
              <a:t> </a:t>
            </a:r>
            <a:r>
              <a:rPr sz="2000" b="0">
                <a:solidFill>
                  <a:srgbClr val="000000"/>
                </a:solidFill>
                <a:latin typeface="Times New Roman"/>
                <a:cs typeface="Times New Roman"/>
              </a:rPr>
              <a:t>A</a:t>
            </a:r>
            <a:r>
              <a:rPr sz="2000" b="0" spc="-5">
                <a:solidFill>
                  <a:srgbClr val="000000"/>
                </a:solidFill>
                <a:latin typeface="Times New Roman"/>
                <a:cs typeface="Times New Roman"/>
              </a:rPr>
              <a:t> three-hinged</a:t>
            </a:r>
            <a:r>
              <a:rPr sz="2000" b="0" spc="105">
                <a:solidFill>
                  <a:srgbClr val="000000"/>
                </a:solidFill>
                <a:latin typeface="Times New Roman"/>
                <a:cs typeface="Times New Roman"/>
              </a:rPr>
              <a:t> </a:t>
            </a:r>
            <a:r>
              <a:rPr sz="2000" b="0" spc="-5">
                <a:solidFill>
                  <a:srgbClr val="000000"/>
                </a:solidFill>
                <a:latin typeface="Times New Roman"/>
                <a:cs typeface="Times New Roman"/>
              </a:rPr>
              <a:t>circular</a:t>
            </a:r>
            <a:r>
              <a:rPr sz="2000" b="0" spc="105">
                <a:solidFill>
                  <a:srgbClr val="000000"/>
                </a:solidFill>
                <a:latin typeface="Times New Roman"/>
                <a:cs typeface="Times New Roman"/>
              </a:rPr>
              <a:t> </a:t>
            </a:r>
            <a:r>
              <a:rPr sz="2000" b="0" spc="-5">
                <a:solidFill>
                  <a:srgbClr val="000000"/>
                </a:solidFill>
                <a:latin typeface="Times New Roman"/>
                <a:cs typeface="Times New Roman"/>
              </a:rPr>
              <a:t>arch</a:t>
            </a:r>
            <a:r>
              <a:rPr sz="2000" b="0" spc="105">
                <a:solidFill>
                  <a:srgbClr val="000000"/>
                </a:solidFill>
                <a:latin typeface="Times New Roman"/>
                <a:cs typeface="Times New Roman"/>
              </a:rPr>
              <a:t> </a:t>
            </a:r>
            <a:r>
              <a:rPr sz="2000" b="0" spc="-5">
                <a:solidFill>
                  <a:srgbClr val="000000"/>
                </a:solidFill>
                <a:latin typeface="Times New Roman"/>
                <a:cs typeface="Times New Roman"/>
              </a:rPr>
              <a:t>hinged</a:t>
            </a:r>
            <a:r>
              <a:rPr sz="2000" b="0" spc="105">
                <a:solidFill>
                  <a:srgbClr val="000000"/>
                </a:solidFill>
                <a:latin typeface="Times New Roman"/>
                <a:cs typeface="Times New Roman"/>
              </a:rPr>
              <a:t> </a:t>
            </a:r>
            <a:r>
              <a:rPr sz="2000" b="0" spc="-5">
                <a:solidFill>
                  <a:srgbClr val="000000"/>
                </a:solidFill>
                <a:latin typeface="Times New Roman"/>
                <a:cs typeface="Times New Roman"/>
              </a:rPr>
              <a:t>at</a:t>
            </a:r>
            <a:r>
              <a:rPr sz="2000" b="0" spc="95">
                <a:solidFill>
                  <a:srgbClr val="000000"/>
                </a:solidFill>
                <a:latin typeface="Times New Roman"/>
                <a:cs typeface="Times New Roman"/>
              </a:rPr>
              <a:t> </a:t>
            </a:r>
            <a:r>
              <a:rPr sz="2000" b="0" spc="-5">
                <a:solidFill>
                  <a:srgbClr val="000000"/>
                </a:solidFill>
                <a:latin typeface="Times New Roman"/>
                <a:cs typeface="Times New Roman"/>
              </a:rPr>
              <a:t>the</a:t>
            </a:r>
            <a:r>
              <a:rPr sz="2000" b="0" spc="105">
                <a:solidFill>
                  <a:srgbClr val="000000"/>
                </a:solidFill>
                <a:latin typeface="Times New Roman"/>
                <a:cs typeface="Times New Roman"/>
              </a:rPr>
              <a:t> </a:t>
            </a:r>
            <a:r>
              <a:rPr sz="2000" b="0" spc="-5">
                <a:solidFill>
                  <a:srgbClr val="000000"/>
                </a:solidFill>
                <a:latin typeface="Times New Roman"/>
                <a:cs typeface="Times New Roman"/>
              </a:rPr>
              <a:t>springing</a:t>
            </a:r>
            <a:r>
              <a:rPr sz="2000" b="0" spc="100">
                <a:solidFill>
                  <a:srgbClr val="000000"/>
                </a:solidFill>
                <a:latin typeface="Times New Roman"/>
                <a:cs typeface="Times New Roman"/>
              </a:rPr>
              <a:t> </a:t>
            </a:r>
            <a:r>
              <a:rPr sz="2000" b="0" spc="-5">
                <a:solidFill>
                  <a:srgbClr val="000000"/>
                </a:solidFill>
                <a:latin typeface="Times New Roman"/>
                <a:cs typeface="Times New Roman"/>
              </a:rPr>
              <a:t>and</a:t>
            </a:r>
            <a:r>
              <a:rPr sz="2000" b="0" spc="100">
                <a:solidFill>
                  <a:srgbClr val="000000"/>
                </a:solidFill>
                <a:latin typeface="Times New Roman"/>
                <a:cs typeface="Times New Roman"/>
              </a:rPr>
              <a:t> </a:t>
            </a:r>
            <a:r>
              <a:rPr sz="2000" b="0">
                <a:solidFill>
                  <a:srgbClr val="000000"/>
                </a:solidFill>
                <a:latin typeface="Times New Roman"/>
                <a:cs typeface="Times New Roman"/>
              </a:rPr>
              <a:t>crown</a:t>
            </a:r>
            <a:r>
              <a:rPr sz="2000" b="0" spc="90">
                <a:solidFill>
                  <a:srgbClr val="000000"/>
                </a:solidFill>
                <a:latin typeface="Times New Roman"/>
                <a:cs typeface="Times New Roman"/>
              </a:rPr>
              <a:t> </a:t>
            </a:r>
            <a:r>
              <a:rPr sz="2000" b="0" spc="-5">
                <a:solidFill>
                  <a:srgbClr val="000000"/>
                </a:solidFill>
                <a:latin typeface="Times New Roman"/>
                <a:cs typeface="Times New Roman"/>
              </a:rPr>
              <a:t>points</a:t>
            </a:r>
            <a:r>
              <a:rPr sz="2000" b="0" spc="95">
                <a:solidFill>
                  <a:srgbClr val="000000"/>
                </a:solidFill>
                <a:latin typeface="Times New Roman"/>
                <a:cs typeface="Times New Roman"/>
              </a:rPr>
              <a:t> </a:t>
            </a:r>
            <a:r>
              <a:rPr sz="2000" b="0" spc="-5">
                <a:solidFill>
                  <a:srgbClr val="000000"/>
                </a:solidFill>
                <a:latin typeface="Times New Roman"/>
                <a:cs typeface="Times New Roman"/>
              </a:rPr>
              <a:t>has </a:t>
            </a:r>
            <a:r>
              <a:rPr sz="2000" b="0" spc="-490">
                <a:solidFill>
                  <a:srgbClr val="000000"/>
                </a:solidFill>
                <a:latin typeface="Times New Roman"/>
                <a:cs typeface="Times New Roman"/>
              </a:rPr>
              <a:t> </a:t>
            </a:r>
            <a:r>
              <a:rPr sz="2000" b="0">
                <a:solidFill>
                  <a:srgbClr val="000000"/>
                </a:solidFill>
                <a:latin typeface="Times New Roman"/>
                <a:cs typeface="Times New Roman"/>
              </a:rPr>
              <a:t>a span </a:t>
            </a:r>
            <a:r>
              <a:rPr sz="2000" b="0" spc="-5">
                <a:solidFill>
                  <a:srgbClr val="000000"/>
                </a:solidFill>
                <a:latin typeface="Times New Roman"/>
                <a:cs typeface="Times New Roman"/>
              </a:rPr>
              <a:t>of </a:t>
            </a:r>
            <a:r>
              <a:rPr sz="2000" b="0">
                <a:solidFill>
                  <a:srgbClr val="000000"/>
                </a:solidFill>
                <a:latin typeface="Times New Roman"/>
                <a:cs typeface="Times New Roman"/>
              </a:rPr>
              <a:t>40 </a:t>
            </a:r>
            <a:r>
              <a:rPr sz="2000" b="0" spc="5">
                <a:solidFill>
                  <a:srgbClr val="000000"/>
                </a:solidFill>
                <a:latin typeface="Times New Roman"/>
                <a:cs typeface="Times New Roman"/>
              </a:rPr>
              <a:t>m </a:t>
            </a:r>
            <a:r>
              <a:rPr sz="2000" b="0" spc="-5">
                <a:solidFill>
                  <a:srgbClr val="000000"/>
                </a:solidFill>
                <a:latin typeface="Times New Roman"/>
                <a:cs typeface="Times New Roman"/>
              </a:rPr>
              <a:t>and </a:t>
            </a:r>
            <a:r>
              <a:rPr sz="2000" b="0">
                <a:solidFill>
                  <a:srgbClr val="000000"/>
                </a:solidFill>
                <a:latin typeface="Times New Roman"/>
                <a:cs typeface="Times New Roman"/>
              </a:rPr>
              <a:t>a </a:t>
            </a:r>
            <a:r>
              <a:rPr sz="2000" b="0" spc="-5">
                <a:solidFill>
                  <a:srgbClr val="000000"/>
                </a:solidFill>
                <a:latin typeface="Times New Roman"/>
                <a:cs typeface="Times New Roman"/>
              </a:rPr>
              <a:t>central rise </a:t>
            </a:r>
            <a:r>
              <a:rPr sz="2000" b="0">
                <a:solidFill>
                  <a:srgbClr val="000000"/>
                </a:solidFill>
                <a:latin typeface="Times New Roman"/>
                <a:cs typeface="Times New Roman"/>
              </a:rPr>
              <a:t>of</a:t>
            </a:r>
            <a:r>
              <a:rPr sz="2000" b="0" spc="5">
                <a:solidFill>
                  <a:srgbClr val="000000"/>
                </a:solidFill>
                <a:latin typeface="Times New Roman"/>
                <a:cs typeface="Times New Roman"/>
              </a:rPr>
              <a:t> </a:t>
            </a:r>
            <a:r>
              <a:rPr sz="2000" b="0">
                <a:solidFill>
                  <a:srgbClr val="000000"/>
                </a:solidFill>
                <a:latin typeface="Times New Roman"/>
                <a:cs typeface="Times New Roman"/>
              </a:rPr>
              <a:t>8 </a:t>
            </a:r>
            <a:r>
              <a:rPr sz="2000" b="0" spc="-10">
                <a:solidFill>
                  <a:srgbClr val="000000"/>
                </a:solidFill>
                <a:latin typeface="Times New Roman"/>
                <a:cs typeface="Times New Roman"/>
              </a:rPr>
              <a:t>m. </a:t>
            </a:r>
            <a:r>
              <a:rPr sz="2000" b="0">
                <a:solidFill>
                  <a:srgbClr val="000000"/>
                </a:solidFill>
                <a:latin typeface="Times New Roman"/>
                <a:cs typeface="Times New Roman"/>
              </a:rPr>
              <a:t>It </a:t>
            </a:r>
            <a:r>
              <a:rPr sz="2000" b="0" spc="-5">
                <a:solidFill>
                  <a:srgbClr val="000000"/>
                </a:solidFill>
                <a:latin typeface="Times New Roman"/>
                <a:cs typeface="Times New Roman"/>
              </a:rPr>
              <a:t>carries </a:t>
            </a:r>
            <a:r>
              <a:rPr sz="2000" b="0">
                <a:solidFill>
                  <a:srgbClr val="000000"/>
                </a:solidFill>
                <a:latin typeface="Times New Roman"/>
                <a:cs typeface="Times New Roman"/>
              </a:rPr>
              <a:t>a </a:t>
            </a:r>
            <a:r>
              <a:rPr sz="2000" b="0" spc="-10">
                <a:solidFill>
                  <a:srgbClr val="000000"/>
                </a:solidFill>
                <a:latin typeface="Times New Roman"/>
                <a:cs typeface="Times New Roman"/>
              </a:rPr>
              <a:t>uniformly </a:t>
            </a:r>
            <a:r>
              <a:rPr sz="2000" b="0" spc="-5">
                <a:solidFill>
                  <a:srgbClr val="000000"/>
                </a:solidFill>
                <a:latin typeface="Times New Roman"/>
                <a:cs typeface="Times New Roman"/>
              </a:rPr>
              <a:t>distributed load </a:t>
            </a:r>
            <a:r>
              <a:rPr sz="2000" b="0">
                <a:solidFill>
                  <a:srgbClr val="000000"/>
                </a:solidFill>
                <a:latin typeface="Times New Roman"/>
                <a:cs typeface="Times New Roman"/>
              </a:rPr>
              <a:t> 20 kN/m over </a:t>
            </a:r>
            <a:r>
              <a:rPr sz="2000" b="0" spc="-5">
                <a:solidFill>
                  <a:srgbClr val="000000"/>
                </a:solidFill>
                <a:latin typeface="Times New Roman"/>
                <a:cs typeface="Times New Roman"/>
              </a:rPr>
              <a:t>the left-half of the span together with </a:t>
            </a:r>
            <a:r>
              <a:rPr sz="2000" b="0">
                <a:solidFill>
                  <a:srgbClr val="000000"/>
                </a:solidFill>
                <a:latin typeface="Times New Roman"/>
                <a:cs typeface="Times New Roman"/>
              </a:rPr>
              <a:t>a </a:t>
            </a:r>
            <a:r>
              <a:rPr sz="2000" b="0" spc="-5">
                <a:solidFill>
                  <a:srgbClr val="000000"/>
                </a:solidFill>
                <a:latin typeface="Times New Roman"/>
                <a:cs typeface="Times New Roman"/>
              </a:rPr>
              <a:t>concentrated load of </a:t>
            </a:r>
            <a:r>
              <a:rPr sz="2000" b="0" spc="-10">
                <a:solidFill>
                  <a:srgbClr val="000000"/>
                </a:solidFill>
                <a:latin typeface="Times New Roman"/>
                <a:cs typeface="Times New Roman"/>
              </a:rPr>
              <a:t>100 </a:t>
            </a:r>
            <a:r>
              <a:rPr sz="2000" b="0" spc="-5">
                <a:solidFill>
                  <a:srgbClr val="000000"/>
                </a:solidFill>
                <a:latin typeface="Times New Roman"/>
                <a:cs typeface="Times New Roman"/>
              </a:rPr>
              <a:t> </a:t>
            </a:r>
            <a:r>
              <a:rPr sz="2000" b="0">
                <a:solidFill>
                  <a:srgbClr val="000000"/>
                </a:solidFill>
                <a:latin typeface="Times New Roman"/>
                <a:cs typeface="Times New Roman"/>
              </a:rPr>
              <a:t>kN </a:t>
            </a:r>
            <a:r>
              <a:rPr sz="2000" b="0" spc="-5">
                <a:solidFill>
                  <a:srgbClr val="000000"/>
                </a:solidFill>
                <a:latin typeface="Times New Roman"/>
                <a:cs typeface="Times New Roman"/>
              </a:rPr>
              <a:t>at the right quarter span point. Find the reactions at the supports, normal </a:t>
            </a:r>
            <a:r>
              <a:rPr sz="2000" b="0">
                <a:solidFill>
                  <a:srgbClr val="000000"/>
                </a:solidFill>
                <a:latin typeface="Times New Roman"/>
                <a:cs typeface="Times New Roman"/>
              </a:rPr>
              <a:t> thrust</a:t>
            </a:r>
            <a:r>
              <a:rPr sz="2000" b="0" spc="-35">
                <a:solidFill>
                  <a:srgbClr val="000000"/>
                </a:solidFill>
                <a:latin typeface="Times New Roman"/>
                <a:cs typeface="Times New Roman"/>
              </a:rPr>
              <a:t> </a:t>
            </a:r>
            <a:r>
              <a:rPr sz="2000" b="0">
                <a:solidFill>
                  <a:srgbClr val="000000"/>
                </a:solidFill>
                <a:latin typeface="Times New Roman"/>
                <a:cs typeface="Times New Roman"/>
              </a:rPr>
              <a:t>and</a:t>
            </a:r>
            <a:r>
              <a:rPr sz="2000" b="0" spc="-15">
                <a:solidFill>
                  <a:srgbClr val="000000"/>
                </a:solidFill>
                <a:latin typeface="Times New Roman"/>
                <a:cs typeface="Times New Roman"/>
              </a:rPr>
              <a:t> </a:t>
            </a:r>
            <a:r>
              <a:rPr sz="2000" b="0">
                <a:solidFill>
                  <a:srgbClr val="000000"/>
                </a:solidFill>
                <a:latin typeface="Times New Roman"/>
                <a:cs typeface="Times New Roman"/>
              </a:rPr>
              <a:t>shear</a:t>
            </a:r>
            <a:r>
              <a:rPr sz="2000" b="0" spc="-20">
                <a:solidFill>
                  <a:srgbClr val="000000"/>
                </a:solidFill>
                <a:latin typeface="Times New Roman"/>
                <a:cs typeface="Times New Roman"/>
              </a:rPr>
              <a:t> </a:t>
            </a:r>
            <a:r>
              <a:rPr sz="2000" b="0" spc="-5">
                <a:solidFill>
                  <a:srgbClr val="000000"/>
                </a:solidFill>
                <a:latin typeface="Times New Roman"/>
                <a:cs typeface="Times New Roman"/>
              </a:rPr>
              <a:t>at</a:t>
            </a:r>
            <a:r>
              <a:rPr sz="2000" b="0" spc="-15">
                <a:solidFill>
                  <a:srgbClr val="000000"/>
                </a:solidFill>
                <a:latin typeface="Times New Roman"/>
                <a:cs typeface="Times New Roman"/>
              </a:rPr>
              <a:t> </a:t>
            </a:r>
            <a:r>
              <a:rPr sz="2000" b="0">
                <a:solidFill>
                  <a:srgbClr val="000000"/>
                </a:solidFill>
                <a:latin typeface="Times New Roman"/>
                <a:cs typeface="Times New Roman"/>
              </a:rPr>
              <a:t>a section</a:t>
            </a:r>
            <a:r>
              <a:rPr sz="2000" b="0" spc="-25">
                <a:solidFill>
                  <a:srgbClr val="000000"/>
                </a:solidFill>
                <a:latin typeface="Times New Roman"/>
                <a:cs typeface="Times New Roman"/>
              </a:rPr>
              <a:t> </a:t>
            </a:r>
            <a:r>
              <a:rPr sz="2000" b="0">
                <a:solidFill>
                  <a:srgbClr val="000000"/>
                </a:solidFill>
                <a:latin typeface="Times New Roman"/>
                <a:cs typeface="Times New Roman"/>
              </a:rPr>
              <a:t>10</a:t>
            </a:r>
            <a:r>
              <a:rPr sz="2000" b="0" spc="-5">
                <a:solidFill>
                  <a:srgbClr val="000000"/>
                </a:solidFill>
                <a:latin typeface="Times New Roman"/>
                <a:cs typeface="Times New Roman"/>
              </a:rPr>
              <a:t> </a:t>
            </a:r>
            <a:r>
              <a:rPr sz="2000" b="0">
                <a:solidFill>
                  <a:srgbClr val="000000"/>
                </a:solidFill>
                <a:latin typeface="Times New Roman"/>
                <a:cs typeface="Times New Roman"/>
              </a:rPr>
              <a:t>m</a:t>
            </a:r>
            <a:r>
              <a:rPr sz="2000" b="0" spc="-10">
                <a:solidFill>
                  <a:srgbClr val="000000"/>
                </a:solidFill>
                <a:latin typeface="Times New Roman"/>
                <a:cs typeface="Times New Roman"/>
              </a:rPr>
              <a:t> </a:t>
            </a:r>
            <a:r>
              <a:rPr sz="2000" b="0">
                <a:solidFill>
                  <a:srgbClr val="000000"/>
                </a:solidFill>
                <a:latin typeface="Times New Roman"/>
                <a:cs typeface="Times New Roman"/>
              </a:rPr>
              <a:t>from</a:t>
            </a:r>
            <a:r>
              <a:rPr sz="2000" b="0" spc="-40">
                <a:solidFill>
                  <a:srgbClr val="000000"/>
                </a:solidFill>
                <a:latin typeface="Times New Roman"/>
                <a:cs typeface="Times New Roman"/>
              </a:rPr>
              <a:t> </a:t>
            </a:r>
            <a:r>
              <a:rPr sz="2000" b="0" spc="-5">
                <a:solidFill>
                  <a:srgbClr val="000000"/>
                </a:solidFill>
                <a:latin typeface="Times New Roman"/>
                <a:cs typeface="Times New Roman"/>
              </a:rPr>
              <a:t>left</a:t>
            </a:r>
            <a:r>
              <a:rPr sz="2000" b="0" spc="-10">
                <a:solidFill>
                  <a:srgbClr val="000000"/>
                </a:solidFill>
                <a:latin typeface="Times New Roman"/>
                <a:cs typeface="Times New Roman"/>
              </a:rPr>
              <a:t> </a:t>
            </a:r>
            <a:r>
              <a:rPr sz="2000" b="0">
                <a:solidFill>
                  <a:srgbClr val="000000"/>
                </a:solidFill>
                <a:latin typeface="Times New Roman"/>
                <a:cs typeface="Times New Roman"/>
              </a:rPr>
              <a:t>support.</a:t>
            </a:r>
            <a:endParaRPr sz="2000">
              <a:latin typeface="Times New Roman"/>
              <a:cs typeface="Times New Roman"/>
            </a:endParaRPr>
          </a:p>
        </p:txBody>
      </p:sp>
      <p:pic>
        <p:nvPicPr>
          <p:cNvPr id="3" name="object 3"/>
          <p:cNvPicPr/>
          <p:nvPr/>
        </p:nvPicPr>
        <p:blipFill>
          <a:blip r:embed="rId2"/>
          <a:stretch>
            <a:fillRect/>
          </a:stretch>
        </p:blipFill>
        <p:spPr>
          <a:xfrm>
            <a:off x="1524000" y="1981249"/>
            <a:ext cx="6194064" cy="4343312"/>
          </a:xfrm>
          <a:prstGeom prst="rect">
            <a:avLst/>
          </a:prstGeom>
        </p:spPr>
      </p:pic>
      <p:sp>
        <p:nvSpPr>
          <p:cNvPr id="4" name="object 4"/>
          <p:cNvSpPr txBox="1"/>
          <p:nvPr/>
        </p:nvSpPr>
        <p:spPr>
          <a:xfrm>
            <a:off x="4117975" y="6351219"/>
            <a:ext cx="840740" cy="2997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800" b="1" spc="-10">
                <a:latin typeface="Times New Roman"/>
                <a:cs typeface="Times New Roman"/>
              </a:rPr>
              <a:t>Figure</a:t>
            </a:r>
            <a:r>
              <a:rPr sz="1800" b="1" spc="-65">
                <a:latin typeface="Times New Roman"/>
                <a:cs typeface="Times New Roman"/>
              </a:rPr>
              <a:t> </a:t>
            </a:r>
            <a:r>
              <a:rPr sz="1800" b="1">
                <a:latin typeface="Times New Roman"/>
                <a:cs typeface="Times New Roman"/>
              </a:rPr>
              <a:t>1</a:t>
            </a:r>
            <a:endParaRPr sz="1800">
              <a:latin typeface="Times New Roman"/>
              <a:cs typeface="Times New Roman"/>
            </a:endParaRPr>
          </a:p>
        </p:txBody>
      </p:sp>
      <p:sp>
        <p:nvSpPr>
          <p:cNvPr id="7" name="object 7"/>
          <p:cNvSpPr txBox="1"/>
          <p:nvPr/>
        </p:nvSpPr>
        <p:spPr>
          <a:xfrm>
            <a:off x="309168" y="6314643"/>
            <a:ext cx="130175" cy="23939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400">
                <a:solidFill>
                  <a:srgbClr val="FFFFFF"/>
                </a:solidFill>
                <a:latin typeface="Franklin Gothic Medium"/>
                <a:cs typeface="Franklin Gothic Medium"/>
              </a:rPr>
              <a:t>2</a:t>
            </a:r>
            <a:endParaRPr sz="1400">
              <a:latin typeface="Franklin Gothic Medium"/>
              <a:cs typeface="Franklin Gothic Medium"/>
            </a:endParaRPr>
          </a:p>
        </p:txBody>
      </p:sp>
      <p:sp>
        <p:nvSpPr>
          <p:cNvPr id="5" name="Slide Number Placeholder 4">
            <a:extLst>
              <a:ext uri="{FF2B5EF4-FFF2-40B4-BE49-F238E27FC236}">
                <a16:creationId xmlns:a16="http://schemas.microsoft.com/office/drawing/2014/main" id="{88952AE2-6479-B168-4846-51A63F319BBA}"/>
              </a:ext>
            </a:extLst>
          </p:cNvPr>
          <p:cNvSpPr>
            <a:spLocks noGrp="1"/>
          </p:cNvSpPr>
          <p:nvPr>
            <p:ph type="sldNum" sz="quarter" idx="7"/>
          </p:nvPr>
        </p:nvSpPr>
        <p:spPr/>
        <p:txBody>
          <a:bodyPr/>
          <a:lstStyle/>
          <a:p>
            <a:pPr marL="38100">
              <a:lnSpc>
                <a:spcPts val="1664"/>
              </a:lnSpc>
            </a:pPr>
            <a:fld id="{81D60167-4931-47E6-BA6A-407CBD079E47}" type="slidenum">
              <a:rPr lang="en-US" smtClean="0"/>
              <a:t>48</a:t>
            </a:fld>
            <a:endParaRPr lang="en-US"/>
          </a:p>
        </p:txBody>
      </p:sp>
      <p:sp>
        <p:nvSpPr>
          <p:cNvPr id="6" name="Slide Number Placeholder 1">
            <a:extLst>
              <a:ext uri="{FF2B5EF4-FFF2-40B4-BE49-F238E27FC236}">
                <a16:creationId xmlns:a16="http://schemas.microsoft.com/office/drawing/2014/main" id="{3EFDD709-A840-964A-F887-1848F530507A}"/>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48</a:t>
            </a:fld>
            <a:endParaRPr lang="en-US" dirty="0">
              <a:solidFill>
                <a:schemeClr val="tx1"/>
              </a:solidFill>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0040" y="273812"/>
            <a:ext cx="8582025" cy="612330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50520" indent="-274320">
              <a:lnSpc>
                <a:spcPct val="100000"/>
              </a:lnSpc>
              <a:spcBef>
                <a:spcPts val="100"/>
              </a:spcBef>
              <a:buClr>
                <a:srgbClr val="D24717"/>
              </a:buClr>
              <a:buSzPct val="85000"/>
              <a:buFont typeface="Segoe UI Symbol"/>
              <a:buChar char="⚫"/>
              <a:tabLst>
                <a:tab pos="349885" algn="l"/>
                <a:tab pos="350520" algn="l"/>
              </a:tabLst>
            </a:pPr>
            <a:r>
              <a:rPr sz="2000">
                <a:latin typeface="Times New Roman"/>
                <a:cs typeface="Times New Roman"/>
              </a:rPr>
              <a:t>First</a:t>
            </a:r>
            <a:r>
              <a:rPr sz="2000" spc="-30">
                <a:latin typeface="Times New Roman"/>
                <a:cs typeface="Times New Roman"/>
              </a:rPr>
              <a:t> </a:t>
            </a:r>
            <a:r>
              <a:rPr sz="2000">
                <a:latin typeface="Times New Roman"/>
                <a:cs typeface="Times New Roman"/>
              </a:rPr>
              <a:t>find</a:t>
            </a:r>
            <a:r>
              <a:rPr sz="2000" spc="-30">
                <a:latin typeface="Times New Roman"/>
                <a:cs typeface="Times New Roman"/>
              </a:rPr>
              <a:t> </a:t>
            </a:r>
            <a:r>
              <a:rPr sz="2000">
                <a:latin typeface="Times New Roman"/>
                <a:cs typeface="Times New Roman"/>
              </a:rPr>
              <a:t>the</a:t>
            </a:r>
            <a:r>
              <a:rPr sz="2000" spc="-15">
                <a:latin typeface="Times New Roman"/>
                <a:cs typeface="Times New Roman"/>
              </a:rPr>
              <a:t> </a:t>
            </a:r>
            <a:r>
              <a:rPr sz="2000">
                <a:latin typeface="Times New Roman"/>
                <a:cs typeface="Times New Roman"/>
              </a:rPr>
              <a:t>reactions</a:t>
            </a:r>
            <a:r>
              <a:rPr sz="2000" spc="-35">
                <a:latin typeface="Times New Roman"/>
                <a:cs typeface="Times New Roman"/>
              </a:rPr>
              <a:t> </a:t>
            </a:r>
            <a:r>
              <a:rPr sz="2000">
                <a:latin typeface="Times New Roman"/>
                <a:cs typeface="Times New Roman"/>
              </a:rPr>
              <a:t>by</a:t>
            </a:r>
            <a:r>
              <a:rPr sz="2000" spc="-20">
                <a:latin typeface="Times New Roman"/>
                <a:cs typeface="Times New Roman"/>
              </a:rPr>
              <a:t> </a:t>
            </a:r>
            <a:r>
              <a:rPr sz="2000">
                <a:latin typeface="Times New Roman"/>
                <a:cs typeface="Times New Roman"/>
              </a:rPr>
              <a:t>using</a:t>
            </a:r>
            <a:r>
              <a:rPr sz="2000" spc="-30">
                <a:latin typeface="Times New Roman"/>
                <a:cs typeface="Times New Roman"/>
              </a:rPr>
              <a:t> </a:t>
            </a:r>
            <a:r>
              <a:rPr sz="2000">
                <a:latin typeface="Times New Roman"/>
                <a:cs typeface="Times New Roman"/>
              </a:rPr>
              <a:t>equilibrium</a:t>
            </a:r>
            <a:r>
              <a:rPr sz="2000" spc="-45">
                <a:latin typeface="Times New Roman"/>
                <a:cs typeface="Times New Roman"/>
              </a:rPr>
              <a:t> </a:t>
            </a:r>
            <a:r>
              <a:rPr sz="2000">
                <a:latin typeface="Times New Roman"/>
                <a:cs typeface="Times New Roman"/>
              </a:rPr>
              <a:t>equations.</a:t>
            </a:r>
          </a:p>
          <a:p>
            <a:pPr marL="350520" indent="-274320">
              <a:lnSpc>
                <a:spcPct val="100000"/>
              </a:lnSpc>
              <a:spcBef>
                <a:spcPts val="1805"/>
              </a:spcBef>
              <a:buClr>
                <a:srgbClr val="D24717"/>
              </a:buClr>
              <a:buSzPct val="85000"/>
              <a:buFont typeface="Segoe UI Symbol"/>
              <a:buChar char="⚫"/>
              <a:tabLst>
                <a:tab pos="349885" algn="l"/>
                <a:tab pos="350520" algn="l"/>
              </a:tabLst>
            </a:pPr>
            <a:r>
              <a:rPr sz="2000" spc="-5">
                <a:latin typeface="Times New Roman"/>
                <a:cs typeface="Times New Roman"/>
              </a:rPr>
              <a:t>By</a:t>
            </a:r>
            <a:r>
              <a:rPr sz="2000" spc="-10">
                <a:latin typeface="Times New Roman"/>
                <a:cs typeface="Times New Roman"/>
              </a:rPr>
              <a:t> </a:t>
            </a:r>
            <a:r>
              <a:rPr sz="2000">
                <a:latin typeface="Times New Roman"/>
                <a:cs typeface="Times New Roman"/>
              </a:rPr>
              <a:t>taking</a:t>
            </a:r>
            <a:r>
              <a:rPr sz="2000" spc="-15">
                <a:latin typeface="Times New Roman"/>
                <a:cs typeface="Times New Roman"/>
              </a:rPr>
              <a:t> </a:t>
            </a:r>
            <a:r>
              <a:rPr sz="2000" spc="-5">
                <a:latin typeface="Times New Roman"/>
                <a:cs typeface="Times New Roman"/>
              </a:rPr>
              <a:t>moment</a:t>
            </a:r>
            <a:r>
              <a:rPr sz="2000">
                <a:latin typeface="Times New Roman"/>
                <a:cs typeface="Times New Roman"/>
              </a:rPr>
              <a:t> about</a:t>
            </a:r>
            <a:r>
              <a:rPr sz="2000" spc="-15">
                <a:latin typeface="Times New Roman"/>
                <a:cs typeface="Times New Roman"/>
              </a:rPr>
              <a:t> </a:t>
            </a:r>
            <a:r>
              <a:rPr sz="2000" i="1">
                <a:latin typeface="Times New Roman"/>
                <a:cs typeface="Times New Roman"/>
              </a:rPr>
              <a:t>B</a:t>
            </a:r>
            <a:r>
              <a:rPr sz="2000" i="1" spc="-10">
                <a:latin typeface="Times New Roman"/>
                <a:cs typeface="Times New Roman"/>
              </a:rPr>
              <a:t> </a:t>
            </a:r>
            <a:r>
              <a:rPr sz="2000">
                <a:latin typeface="Times New Roman"/>
                <a:cs typeface="Times New Roman"/>
              </a:rPr>
              <a:t>and</a:t>
            </a:r>
            <a:r>
              <a:rPr sz="2000" spc="-5">
                <a:latin typeface="Times New Roman"/>
                <a:cs typeface="Times New Roman"/>
              </a:rPr>
              <a:t> </a:t>
            </a:r>
            <a:r>
              <a:rPr sz="2000">
                <a:latin typeface="Times New Roman"/>
                <a:cs typeface="Times New Roman"/>
              </a:rPr>
              <a:t>equate</a:t>
            </a:r>
            <a:r>
              <a:rPr sz="2000" spc="-25">
                <a:latin typeface="Times New Roman"/>
                <a:cs typeface="Times New Roman"/>
              </a:rPr>
              <a:t> </a:t>
            </a:r>
            <a:r>
              <a:rPr sz="2000" spc="-5">
                <a:latin typeface="Times New Roman"/>
                <a:cs typeface="Times New Roman"/>
              </a:rPr>
              <a:t>to </a:t>
            </a:r>
            <a:r>
              <a:rPr sz="2000">
                <a:latin typeface="Times New Roman"/>
                <a:cs typeface="Times New Roman"/>
              </a:rPr>
              <a:t>zero</a:t>
            </a:r>
            <a:r>
              <a:rPr sz="2000" spc="-25">
                <a:latin typeface="Times New Roman"/>
                <a:cs typeface="Times New Roman"/>
              </a:rPr>
              <a:t> </a:t>
            </a:r>
            <a:r>
              <a:rPr sz="2000" spc="-5">
                <a:latin typeface="Times New Roman"/>
                <a:cs typeface="Times New Roman"/>
              </a:rPr>
              <a:t>i.e.</a:t>
            </a:r>
            <a:r>
              <a:rPr sz="2000" spc="-10">
                <a:latin typeface="Times New Roman"/>
                <a:cs typeface="Times New Roman"/>
              </a:rPr>
              <a:t> </a:t>
            </a:r>
            <a:r>
              <a:rPr sz="2000" spc="5">
                <a:latin typeface="Times New Roman"/>
                <a:cs typeface="Times New Roman"/>
              </a:rPr>
              <a:t>∑</a:t>
            </a:r>
            <a:r>
              <a:rPr sz="2000" i="1" spc="5">
                <a:latin typeface="Times New Roman"/>
                <a:cs typeface="Times New Roman"/>
              </a:rPr>
              <a:t>M</a:t>
            </a:r>
            <a:r>
              <a:rPr sz="1950" spc="7" baseline="-21367">
                <a:latin typeface="Times New Roman"/>
                <a:cs typeface="Times New Roman"/>
              </a:rPr>
              <a:t>B</a:t>
            </a:r>
            <a:r>
              <a:rPr sz="1950" spc="225" baseline="-21367">
                <a:latin typeface="Times New Roman"/>
                <a:cs typeface="Times New Roman"/>
              </a:rPr>
              <a:t> </a:t>
            </a:r>
            <a:r>
              <a:rPr sz="2000">
                <a:latin typeface="Times New Roman"/>
                <a:cs typeface="Times New Roman"/>
              </a:rPr>
              <a:t>= 0</a:t>
            </a:r>
          </a:p>
          <a:p>
            <a:pPr marL="1409700">
              <a:lnSpc>
                <a:spcPct val="100000"/>
              </a:lnSpc>
              <a:spcBef>
                <a:spcPts val="1800"/>
              </a:spcBef>
            </a:pPr>
            <a:r>
              <a:rPr sz="2000" i="1" spc="10">
                <a:latin typeface="Times New Roman"/>
                <a:cs typeface="Times New Roman"/>
              </a:rPr>
              <a:t>V</a:t>
            </a:r>
            <a:r>
              <a:rPr sz="1950" spc="15" baseline="-21367">
                <a:latin typeface="Times New Roman"/>
                <a:cs typeface="Times New Roman"/>
              </a:rPr>
              <a:t>A</a:t>
            </a:r>
            <a:r>
              <a:rPr sz="1950" spc="150" baseline="-21367">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40</a:t>
            </a:r>
            <a:r>
              <a:rPr sz="2000" spc="-5">
                <a:latin typeface="Times New Roman"/>
                <a:cs typeface="Times New Roman"/>
              </a:rPr>
              <a:t> </a:t>
            </a:r>
            <a:r>
              <a:rPr sz="2000">
                <a:latin typeface="Times New Roman"/>
                <a:cs typeface="Times New Roman"/>
              </a:rPr>
              <a:t>-</a:t>
            </a:r>
            <a:r>
              <a:rPr sz="2000" spc="-25">
                <a:latin typeface="Times New Roman"/>
                <a:cs typeface="Times New Roman"/>
              </a:rPr>
              <a:t> </a:t>
            </a:r>
            <a:r>
              <a:rPr sz="2000" spc="5">
                <a:latin typeface="Times New Roman"/>
                <a:cs typeface="Times New Roman"/>
              </a:rPr>
              <a:t>20×</a:t>
            </a:r>
            <a:r>
              <a:rPr sz="2000" spc="-20">
                <a:latin typeface="Times New Roman"/>
                <a:cs typeface="Times New Roman"/>
              </a:rPr>
              <a:t> </a:t>
            </a:r>
            <a:r>
              <a:rPr sz="2000">
                <a:latin typeface="Times New Roman"/>
                <a:cs typeface="Times New Roman"/>
              </a:rPr>
              <a:t>20</a:t>
            </a:r>
            <a:r>
              <a:rPr sz="2000" spc="-15">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30</a:t>
            </a:r>
            <a:r>
              <a:rPr sz="2000" spc="-10">
                <a:latin typeface="Times New Roman"/>
                <a:cs typeface="Times New Roman"/>
              </a:rPr>
              <a:t> </a:t>
            </a:r>
            <a:r>
              <a:rPr sz="2000">
                <a:latin typeface="Times New Roman"/>
                <a:cs typeface="Times New Roman"/>
              </a:rPr>
              <a:t>–</a:t>
            </a:r>
            <a:r>
              <a:rPr sz="2000" spc="-5">
                <a:latin typeface="Times New Roman"/>
                <a:cs typeface="Times New Roman"/>
              </a:rPr>
              <a:t> </a:t>
            </a:r>
            <a:r>
              <a:rPr sz="2000" spc="5">
                <a:latin typeface="Times New Roman"/>
                <a:cs typeface="Times New Roman"/>
              </a:rPr>
              <a:t>100</a:t>
            </a:r>
            <a:r>
              <a:rPr sz="2000" spc="-35">
                <a:latin typeface="Times New Roman"/>
                <a:cs typeface="Times New Roman"/>
              </a:rPr>
              <a:t> </a:t>
            </a:r>
            <a:r>
              <a:rPr sz="2000">
                <a:latin typeface="Times New Roman"/>
                <a:cs typeface="Times New Roman"/>
              </a:rPr>
              <a:t>×</a:t>
            </a:r>
            <a:r>
              <a:rPr sz="2000" spc="-5">
                <a:latin typeface="Times New Roman"/>
                <a:cs typeface="Times New Roman"/>
              </a:rPr>
              <a:t> </a:t>
            </a:r>
            <a:r>
              <a:rPr sz="2000">
                <a:latin typeface="Times New Roman"/>
                <a:cs typeface="Times New Roman"/>
              </a:rPr>
              <a:t>10</a:t>
            </a:r>
            <a:r>
              <a:rPr sz="2000" spc="-15">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0</a:t>
            </a:r>
          </a:p>
          <a:p>
            <a:pPr marL="1409700">
              <a:lnSpc>
                <a:spcPct val="100000"/>
              </a:lnSpc>
              <a:spcBef>
                <a:spcPts val="1800"/>
              </a:spcBef>
            </a:pPr>
            <a:r>
              <a:rPr sz="2000" i="1" spc="10">
                <a:latin typeface="Times New Roman"/>
                <a:cs typeface="Times New Roman"/>
              </a:rPr>
              <a:t>V</a:t>
            </a:r>
            <a:r>
              <a:rPr sz="1950" spc="15" baseline="-21367">
                <a:latin typeface="Times New Roman"/>
                <a:cs typeface="Times New Roman"/>
              </a:rPr>
              <a:t>A</a:t>
            </a:r>
            <a:r>
              <a:rPr sz="1950" spc="127" baseline="-21367">
                <a:latin typeface="Times New Roman"/>
                <a:cs typeface="Times New Roman"/>
              </a:rPr>
              <a:t> </a:t>
            </a:r>
            <a:r>
              <a:rPr sz="2000">
                <a:latin typeface="Times New Roman"/>
                <a:cs typeface="Times New Roman"/>
              </a:rPr>
              <a:t>=</a:t>
            </a:r>
            <a:r>
              <a:rPr sz="2000" spc="-40">
                <a:latin typeface="Times New Roman"/>
                <a:cs typeface="Times New Roman"/>
              </a:rPr>
              <a:t> </a:t>
            </a:r>
            <a:r>
              <a:rPr sz="2000" spc="5">
                <a:latin typeface="Times New Roman"/>
                <a:cs typeface="Times New Roman"/>
              </a:rPr>
              <a:t>325</a:t>
            </a:r>
            <a:r>
              <a:rPr sz="2000" spc="-35">
                <a:latin typeface="Times New Roman"/>
                <a:cs typeface="Times New Roman"/>
              </a:rPr>
              <a:t> </a:t>
            </a:r>
            <a:r>
              <a:rPr sz="2000" spc="5">
                <a:latin typeface="Times New Roman"/>
                <a:cs typeface="Times New Roman"/>
              </a:rPr>
              <a:t>kN</a:t>
            </a:r>
            <a:endParaRPr sz="2000">
              <a:latin typeface="Times New Roman"/>
              <a:cs typeface="Times New Roman"/>
            </a:endParaRPr>
          </a:p>
          <a:p>
            <a:pPr marL="350520" indent="-274320">
              <a:lnSpc>
                <a:spcPct val="100000"/>
              </a:lnSpc>
              <a:spcBef>
                <a:spcPts val="1800"/>
              </a:spcBef>
              <a:buClr>
                <a:srgbClr val="D24717"/>
              </a:buClr>
              <a:buSzPct val="85000"/>
              <a:buFont typeface="Segoe UI Symbol"/>
              <a:buChar char="⚫"/>
              <a:tabLst>
                <a:tab pos="349885" algn="l"/>
                <a:tab pos="350520" algn="l"/>
              </a:tabLst>
            </a:pPr>
            <a:r>
              <a:rPr sz="2000" spc="-5">
                <a:latin typeface="Times New Roman"/>
                <a:cs typeface="Times New Roman"/>
              </a:rPr>
              <a:t>Summation </a:t>
            </a:r>
            <a:r>
              <a:rPr sz="2000">
                <a:latin typeface="Times New Roman"/>
                <a:cs typeface="Times New Roman"/>
              </a:rPr>
              <a:t>of</a:t>
            </a:r>
            <a:r>
              <a:rPr sz="2000" spc="-10">
                <a:latin typeface="Times New Roman"/>
                <a:cs typeface="Times New Roman"/>
              </a:rPr>
              <a:t> </a:t>
            </a:r>
            <a:r>
              <a:rPr sz="2000">
                <a:latin typeface="Times New Roman"/>
                <a:cs typeface="Times New Roman"/>
              </a:rPr>
              <a:t>vertical</a:t>
            </a:r>
            <a:r>
              <a:rPr sz="2000" spc="-35">
                <a:latin typeface="Times New Roman"/>
                <a:cs typeface="Times New Roman"/>
              </a:rPr>
              <a:t> </a:t>
            </a:r>
            <a:r>
              <a:rPr sz="2000">
                <a:latin typeface="Times New Roman"/>
                <a:cs typeface="Times New Roman"/>
              </a:rPr>
              <a:t>force</a:t>
            </a:r>
            <a:r>
              <a:rPr sz="2000" spc="-35">
                <a:latin typeface="Times New Roman"/>
                <a:cs typeface="Times New Roman"/>
              </a:rPr>
              <a:t> </a:t>
            </a:r>
            <a:r>
              <a:rPr sz="2000" spc="-5">
                <a:latin typeface="Times New Roman"/>
                <a:cs typeface="Times New Roman"/>
              </a:rPr>
              <a:t>is</a:t>
            </a:r>
            <a:r>
              <a:rPr sz="2000">
                <a:latin typeface="Times New Roman"/>
                <a:cs typeface="Times New Roman"/>
              </a:rPr>
              <a:t> zero</a:t>
            </a:r>
            <a:r>
              <a:rPr sz="2000" spc="-20">
                <a:latin typeface="Times New Roman"/>
                <a:cs typeface="Times New Roman"/>
              </a:rPr>
              <a:t> </a:t>
            </a:r>
            <a:r>
              <a:rPr sz="2000" spc="-5">
                <a:latin typeface="Times New Roman"/>
                <a:cs typeface="Times New Roman"/>
              </a:rPr>
              <a:t>i.e.</a:t>
            </a:r>
            <a:r>
              <a:rPr sz="2000" spc="-15">
                <a:latin typeface="Times New Roman"/>
                <a:cs typeface="Times New Roman"/>
              </a:rPr>
              <a:t> </a:t>
            </a:r>
            <a:r>
              <a:rPr sz="2000" spc="5">
                <a:latin typeface="Times New Roman"/>
                <a:cs typeface="Times New Roman"/>
              </a:rPr>
              <a:t>∑</a:t>
            </a:r>
            <a:r>
              <a:rPr sz="2000" i="1" spc="5">
                <a:latin typeface="Times New Roman"/>
                <a:cs typeface="Times New Roman"/>
              </a:rPr>
              <a:t>F</a:t>
            </a:r>
            <a:r>
              <a:rPr sz="1950" spc="7" baseline="-21367">
                <a:latin typeface="Times New Roman"/>
                <a:cs typeface="Times New Roman"/>
              </a:rPr>
              <a:t>V</a:t>
            </a:r>
            <a:r>
              <a:rPr sz="1950" spc="217" baseline="-21367">
                <a:latin typeface="Times New Roman"/>
                <a:cs typeface="Times New Roman"/>
              </a:rPr>
              <a:t> </a:t>
            </a:r>
            <a:r>
              <a:rPr sz="2000">
                <a:latin typeface="Times New Roman"/>
                <a:cs typeface="Times New Roman"/>
              </a:rPr>
              <a:t>= 0</a:t>
            </a:r>
          </a:p>
          <a:p>
            <a:pPr marL="1409700">
              <a:lnSpc>
                <a:spcPct val="100000"/>
              </a:lnSpc>
              <a:spcBef>
                <a:spcPts val="1800"/>
              </a:spcBef>
            </a:pPr>
            <a:r>
              <a:rPr sz="2000" i="1" spc="10">
                <a:latin typeface="Times New Roman"/>
                <a:cs typeface="Times New Roman"/>
              </a:rPr>
              <a:t>V</a:t>
            </a:r>
            <a:r>
              <a:rPr sz="1950" spc="15" baseline="-21367">
                <a:latin typeface="Times New Roman"/>
                <a:cs typeface="Times New Roman"/>
              </a:rPr>
              <a:t>A</a:t>
            </a:r>
            <a:r>
              <a:rPr sz="1950" spc="142" baseline="-21367">
                <a:latin typeface="Times New Roman"/>
                <a:cs typeface="Times New Roman"/>
              </a:rPr>
              <a:t> </a:t>
            </a:r>
            <a:r>
              <a:rPr sz="2000">
                <a:latin typeface="Times New Roman"/>
                <a:cs typeface="Times New Roman"/>
              </a:rPr>
              <a:t>+</a:t>
            </a:r>
            <a:r>
              <a:rPr sz="2000" spc="-20">
                <a:latin typeface="Times New Roman"/>
                <a:cs typeface="Times New Roman"/>
              </a:rPr>
              <a:t> </a:t>
            </a:r>
            <a:r>
              <a:rPr sz="2000" i="1" spc="5">
                <a:latin typeface="Times New Roman"/>
                <a:cs typeface="Times New Roman"/>
              </a:rPr>
              <a:t>V</a:t>
            </a:r>
            <a:r>
              <a:rPr sz="1950" spc="7" baseline="-21367">
                <a:latin typeface="Times New Roman"/>
                <a:cs typeface="Times New Roman"/>
              </a:rPr>
              <a:t>B</a:t>
            </a:r>
            <a:r>
              <a:rPr sz="1950" spc="254" baseline="-21367">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20</a:t>
            </a:r>
            <a:r>
              <a:rPr sz="2000" spc="-10">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20</a:t>
            </a:r>
            <a:r>
              <a:rPr sz="2000" spc="-20">
                <a:latin typeface="Times New Roman"/>
                <a:cs typeface="Times New Roman"/>
              </a:rPr>
              <a:t> </a:t>
            </a:r>
            <a:r>
              <a:rPr sz="2000">
                <a:latin typeface="Times New Roman"/>
                <a:cs typeface="Times New Roman"/>
              </a:rPr>
              <a:t>+</a:t>
            </a:r>
            <a:r>
              <a:rPr sz="2000" spc="-5">
                <a:latin typeface="Times New Roman"/>
                <a:cs typeface="Times New Roman"/>
              </a:rPr>
              <a:t> </a:t>
            </a:r>
            <a:r>
              <a:rPr sz="2000" spc="5">
                <a:latin typeface="Times New Roman"/>
                <a:cs typeface="Times New Roman"/>
              </a:rPr>
              <a:t>100</a:t>
            </a:r>
            <a:endParaRPr sz="2000">
              <a:latin typeface="Times New Roman"/>
              <a:cs typeface="Times New Roman"/>
            </a:endParaRPr>
          </a:p>
          <a:p>
            <a:pPr marL="1409700">
              <a:lnSpc>
                <a:spcPct val="100000"/>
              </a:lnSpc>
              <a:spcBef>
                <a:spcPts val="1805"/>
              </a:spcBef>
            </a:pPr>
            <a:r>
              <a:rPr sz="2000" i="1" spc="5">
                <a:latin typeface="Times New Roman"/>
                <a:cs typeface="Times New Roman"/>
              </a:rPr>
              <a:t>V</a:t>
            </a:r>
            <a:r>
              <a:rPr sz="1950" spc="7" baseline="-21367">
                <a:latin typeface="Times New Roman"/>
                <a:cs typeface="Times New Roman"/>
              </a:rPr>
              <a:t>B</a:t>
            </a:r>
            <a:r>
              <a:rPr sz="1950" spc="247" baseline="-21367">
                <a:latin typeface="Times New Roman"/>
                <a:cs typeface="Times New Roman"/>
              </a:rPr>
              <a:t> </a:t>
            </a:r>
            <a:r>
              <a:rPr sz="2000">
                <a:latin typeface="Times New Roman"/>
                <a:cs typeface="Times New Roman"/>
              </a:rPr>
              <a:t>=</a:t>
            </a:r>
            <a:r>
              <a:rPr sz="2000" spc="-25">
                <a:latin typeface="Times New Roman"/>
                <a:cs typeface="Times New Roman"/>
              </a:rPr>
              <a:t> </a:t>
            </a:r>
            <a:r>
              <a:rPr sz="2000" spc="5">
                <a:latin typeface="Times New Roman"/>
                <a:cs typeface="Times New Roman"/>
              </a:rPr>
              <a:t>500</a:t>
            </a:r>
            <a:r>
              <a:rPr sz="2000" spc="-25">
                <a:latin typeface="Times New Roman"/>
                <a:cs typeface="Times New Roman"/>
              </a:rPr>
              <a:t> </a:t>
            </a:r>
            <a:r>
              <a:rPr sz="2000">
                <a:latin typeface="Times New Roman"/>
                <a:cs typeface="Times New Roman"/>
              </a:rPr>
              <a:t>–</a:t>
            </a:r>
            <a:r>
              <a:rPr sz="2000" spc="-10">
                <a:latin typeface="Times New Roman"/>
                <a:cs typeface="Times New Roman"/>
              </a:rPr>
              <a:t> </a:t>
            </a:r>
            <a:r>
              <a:rPr sz="2000" spc="5">
                <a:latin typeface="Times New Roman"/>
                <a:cs typeface="Times New Roman"/>
              </a:rPr>
              <a:t>325</a:t>
            </a:r>
            <a:r>
              <a:rPr sz="2000" spc="-40">
                <a:latin typeface="Times New Roman"/>
                <a:cs typeface="Times New Roman"/>
              </a:rPr>
              <a:t> </a:t>
            </a:r>
            <a:r>
              <a:rPr sz="2000">
                <a:latin typeface="Times New Roman"/>
                <a:cs typeface="Times New Roman"/>
              </a:rPr>
              <a:t>=</a:t>
            </a:r>
            <a:r>
              <a:rPr sz="2000" spc="-10">
                <a:latin typeface="Times New Roman"/>
                <a:cs typeface="Times New Roman"/>
              </a:rPr>
              <a:t> </a:t>
            </a:r>
            <a:r>
              <a:rPr sz="2000" spc="5">
                <a:latin typeface="Times New Roman"/>
                <a:cs typeface="Times New Roman"/>
              </a:rPr>
              <a:t>175</a:t>
            </a:r>
            <a:r>
              <a:rPr sz="2000" spc="-20">
                <a:latin typeface="Times New Roman"/>
                <a:cs typeface="Times New Roman"/>
              </a:rPr>
              <a:t> </a:t>
            </a:r>
            <a:r>
              <a:rPr sz="2000" spc="5">
                <a:latin typeface="Times New Roman"/>
                <a:cs typeface="Times New Roman"/>
              </a:rPr>
              <a:t>kN</a:t>
            </a:r>
            <a:endParaRPr sz="2000">
              <a:latin typeface="Times New Roman"/>
              <a:cs typeface="Times New Roman"/>
            </a:endParaRPr>
          </a:p>
          <a:p>
            <a:pPr marL="349885" marR="68580" indent="-274320">
              <a:lnSpc>
                <a:spcPct val="150000"/>
              </a:lnSpc>
              <a:spcBef>
                <a:spcPts val="600"/>
              </a:spcBef>
              <a:buClr>
                <a:srgbClr val="D24717"/>
              </a:buClr>
              <a:buSzPct val="85000"/>
              <a:buFont typeface="Segoe UI Symbol"/>
              <a:buChar char="⚫"/>
              <a:tabLst>
                <a:tab pos="349885" algn="l"/>
                <a:tab pos="350520" algn="l"/>
              </a:tabLst>
            </a:pPr>
            <a:r>
              <a:rPr sz="2000" spc="-5">
                <a:latin typeface="Times New Roman"/>
                <a:cs typeface="Times New Roman"/>
              </a:rPr>
              <a:t>Since,</a:t>
            </a:r>
            <a:r>
              <a:rPr sz="2000" spc="370">
                <a:latin typeface="Times New Roman"/>
                <a:cs typeface="Times New Roman"/>
              </a:rPr>
              <a:t> </a:t>
            </a:r>
            <a:r>
              <a:rPr sz="2000" i="1">
                <a:latin typeface="Times New Roman"/>
                <a:cs typeface="Times New Roman"/>
              </a:rPr>
              <a:t>C</a:t>
            </a:r>
            <a:r>
              <a:rPr sz="2000" i="1" spc="360">
                <a:latin typeface="Times New Roman"/>
                <a:cs typeface="Times New Roman"/>
              </a:rPr>
              <a:t> </a:t>
            </a:r>
            <a:r>
              <a:rPr sz="2000" spc="-10">
                <a:latin typeface="Times New Roman"/>
                <a:cs typeface="Times New Roman"/>
              </a:rPr>
              <a:t>is</a:t>
            </a:r>
            <a:r>
              <a:rPr sz="2000" spc="355">
                <a:latin typeface="Times New Roman"/>
                <a:cs typeface="Times New Roman"/>
              </a:rPr>
              <a:t> </a:t>
            </a:r>
            <a:r>
              <a:rPr sz="2000" spc="-5">
                <a:latin typeface="Times New Roman"/>
                <a:cs typeface="Times New Roman"/>
              </a:rPr>
              <a:t>hinged,</a:t>
            </a:r>
            <a:r>
              <a:rPr sz="2000" spc="375">
                <a:latin typeface="Times New Roman"/>
                <a:cs typeface="Times New Roman"/>
              </a:rPr>
              <a:t> </a:t>
            </a:r>
            <a:r>
              <a:rPr sz="2000" spc="-5">
                <a:latin typeface="Times New Roman"/>
                <a:cs typeface="Times New Roman"/>
              </a:rPr>
              <a:t>at</a:t>
            </a:r>
            <a:r>
              <a:rPr sz="2000" spc="350">
                <a:latin typeface="Times New Roman"/>
                <a:cs typeface="Times New Roman"/>
              </a:rPr>
              <a:t> </a:t>
            </a:r>
            <a:r>
              <a:rPr sz="2000" spc="-5">
                <a:latin typeface="Times New Roman"/>
                <a:cs typeface="Times New Roman"/>
              </a:rPr>
              <a:t>hinge</a:t>
            </a:r>
            <a:r>
              <a:rPr sz="2000" spc="355">
                <a:latin typeface="Times New Roman"/>
                <a:cs typeface="Times New Roman"/>
              </a:rPr>
              <a:t> </a:t>
            </a:r>
            <a:r>
              <a:rPr sz="2000" i="1" spc="5">
                <a:latin typeface="Times New Roman"/>
                <a:cs typeface="Times New Roman"/>
              </a:rPr>
              <a:t>M</a:t>
            </a:r>
            <a:r>
              <a:rPr sz="1950" spc="7" baseline="-21367">
                <a:latin typeface="Times New Roman"/>
                <a:cs typeface="Times New Roman"/>
              </a:rPr>
              <a:t>C</a:t>
            </a:r>
            <a:r>
              <a:rPr sz="1950" spc="315" baseline="-21367">
                <a:latin typeface="Times New Roman"/>
                <a:cs typeface="Times New Roman"/>
              </a:rPr>
              <a:t> </a:t>
            </a:r>
            <a:r>
              <a:rPr sz="2000">
                <a:latin typeface="Times New Roman"/>
                <a:cs typeface="Times New Roman"/>
              </a:rPr>
              <a:t>=</a:t>
            </a:r>
            <a:r>
              <a:rPr sz="2000" spc="350">
                <a:latin typeface="Times New Roman"/>
                <a:cs typeface="Times New Roman"/>
              </a:rPr>
              <a:t> </a:t>
            </a:r>
            <a:r>
              <a:rPr sz="2000">
                <a:latin typeface="Times New Roman"/>
                <a:cs typeface="Times New Roman"/>
              </a:rPr>
              <a:t>0</a:t>
            </a:r>
            <a:r>
              <a:rPr sz="2000" spc="370">
                <a:latin typeface="Times New Roman"/>
                <a:cs typeface="Times New Roman"/>
              </a:rPr>
              <a:t> </a:t>
            </a:r>
            <a:r>
              <a:rPr sz="2000" spc="-30">
                <a:latin typeface="Times New Roman"/>
                <a:cs typeface="Times New Roman"/>
              </a:rPr>
              <a:t>(Take</a:t>
            </a:r>
            <a:r>
              <a:rPr sz="2000" spc="365">
                <a:latin typeface="Times New Roman"/>
                <a:cs typeface="Times New Roman"/>
              </a:rPr>
              <a:t> </a:t>
            </a:r>
            <a:r>
              <a:rPr sz="2000" spc="-10">
                <a:latin typeface="Times New Roman"/>
                <a:cs typeface="Times New Roman"/>
              </a:rPr>
              <a:t>moment</a:t>
            </a:r>
            <a:r>
              <a:rPr sz="2000" spc="370">
                <a:latin typeface="Times New Roman"/>
                <a:cs typeface="Times New Roman"/>
              </a:rPr>
              <a:t> </a:t>
            </a:r>
            <a:r>
              <a:rPr sz="2000" spc="-5">
                <a:latin typeface="Times New Roman"/>
                <a:cs typeface="Times New Roman"/>
              </a:rPr>
              <a:t>for</a:t>
            </a:r>
            <a:r>
              <a:rPr sz="2000" spc="375">
                <a:latin typeface="Times New Roman"/>
                <a:cs typeface="Times New Roman"/>
              </a:rPr>
              <a:t> </a:t>
            </a:r>
            <a:r>
              <a:rPr sz="2000" spc="-5">
                <a:latin typeface="Times New Roman"/>
                <a:cs typeface="Times New Roman"/>
              </a:rPr>
              <a:t>right</a:t>
            </a:r>
            <a:r>
              <a:rPr sz="2000" spc="350">
                <a:latin typeface="Times New Roman"/>
                <a:cs typeface="Times New Roman"/>
              </a:rPr>
              <a:t> </a:t>
            </a:r>
            <a:r>
              <a:rPr sz="2000" spc="-5">
                <a:latin typeface="Times New Roman"/>
                <a:cs typeface="Times New Roman"/>
              </a:rPr>
              <a:t>portion</a:t>
            </a:r>
            <a:r>
              <a:rPr sz="2000" spc="345">
                <a:latin typeface="Times New Roman"/>
                <a:cs typeface="Times New Roman"/>
              </a:rPr>
              <a:t> </a:t>
            </a:r>
            <a:r>
              <a:rPr sz="2000">
                <a:latin typeface="Times New Roman"/>
                <a:cs typeface="Times New Roman"/>
              </a:rPr>
              <a:t>or</a:t>
            </a:r>
            <a:r>
              <a:rPr sz="2000" spc="360">
                <a:latin typeface="Times New Roman"/>
                <a:cs typeface="Times New Roman"/>
              </a:rPr>
              <a:t> </a:t>
            </a:r>
            <a:r>
              <a:rPr sz="2000" spc="-5">
                <a:latin typeface="Times New Roman"/>
                <a:cs typeface="Times New Roman"/>
              </a:rPr>
              <a:t>left </a:t>
            </a:r>
            <a:r>
              <a:rPr sz="2000" spc="-484">
                <a:latin typeface="Times New Roman"/>
                <a:cs typeface="Times New Roman"/>
              </a:rPr>
              <a:t> </a:t>
            </a:r>
            <a:r>
              <a:rPr sz="2000">
                <a:latin typeface="Times New Roman"/>
                <a:cs typeface="Times New Roman"/>
              </a:rPr>
              <a:t>portion</a:t>
            </a:r>
            <a:r>
              <a:rPr sz="2000" spc="-35">
                <a:latin typeface="Times New Roman"/>
                <a:cs typeface="Times New Roman"/>
              </a:rPr>
              <a:t> </a:t>
            </a:r>
            <a:r>
              <a:rPr sz="2000">
                <a:latin typeface="Times New Roman"/>
                <a:cs typeface="Times New Roman"/>
              </a:rPr>
              <a:t>of</a:t>
            </a:r>
            <a:r>
              <a:rPr sz="2000" spc="-20">
                <a:latin typeface="Times New Roman"/>
                <a:cs typeface="Times New Roman"/>
              </a:rPr>
              <a:t> </a:t>
            </a:r>
            <a:r>
              <a:rPr sz="2000">
                <a:latin typeface="Times New Roman"/>
                <a:cs typeface="Times New Roman"/>
              </a:rPr>
              <a:t>hinge</a:t>
            </a:r>
            <a:r>
              <a:rPr sz="2000" spc="-15">
                <a:latin typeface="Times New Roman"/>
                <a:cs typeface="Times New Roman"/>
              </a:rPr>
              <a:t> </a:t>
            </a:r>
            <a:r>
              <a:rPr sz="2000">
                <a:latin typeface="Times New Roman"/>
                <a:cs typeface="Times New Roman"/>
              </a:rPr>
              <a:t>and</a:t>
            </a:r>
            <a:r>
              <a:rPr sz="2000" spc="-10">
                <a:latin typeface="Times New Roman"/>
                <a:cs typeface="Times New Roman"/>
              </a:rPr>
              <a:t> </a:t>
            </a:r>
            <a:r>
              <a:rPr sz="2000">
                <a:latin typeface="Times New Roman"/>
                <a:cs typeface="Times New Roman"/>
              </a:rPr>
              <a:t>equate</a:t>
            </a:r>
            <a:r>
              <a:rPr sz="2000" spc="-20">
                <a:latin typeface="Times New Roman"/>
                <a:cs typeface="Times New Roman"/>
              </a:rPr>
              <a:t> </a:t>
            </a:r>
            <a:r>
              <a:rPr sz="2000">
                <a:latin typeface="Times New Roman"/>
                <a:cs typeface="Times New Roman"/>
              </a:rPr>
              <a:t>the</a:t>
            </a:r>
            <a:r>
              <a:rPr sz="2000" spc="-10">
                <a:latin typeface="Times New Roman"/>
                <a:cs typeface="Times New Roman"/>
              </a:rPr>
              <a:t> moment</a:t>
            </a:r>
            <a:r>
              <a:rPr sz="2000" spc="5">
                <a:latin typeface="Times New Roman"/>
                <a:cs typeface="Times New Roman"/>
              </a:rPr>
              <a:t> </a:t>
            </a:r>
            <a:r>
              <a:rPr sz="2000" spc="-5">
                <a:latin typeface="Times New Roman"/>
                <a:cs typeface="Times New Roman"/>
              </a:rPr>
              <a:t>to </a:t>
            </a:r>
            <a:r>
              <a:rPr sz="2000">
                <a:latin typeface="Times New Roman"/>
                <a:cs typeface="Times New Roman"/>
              </a:rPr>
              <a:t>zero,</a:t>
            </a:r>
            <a:r>
              <a:rPr sz="2000" spc="-15">
                <a:latin typeface="Times New Roman"/>
                <a:cs typeface="Times New Roman"/>
              </a:rPr>
              <a:t> </a:t>
            </a:r>
            <a:r>
              <a:rPr sz="2000">
                <a:latin typeface="Times New Roman"/>
                <a:cs typeface="Times New Roman"/>
              </a:rPr>
              <a:t>and</a:t>
            </a:r>
            <a:r>
              <a:rPr sz="2000" spc="-10">
                <a:latin typeface="Times New Roman"/>
                <a:cs typeface="Times New Roman"/>
              </a:rPr>
              <a:t> </a:t>
            </a:r>
            <a:r>
              <a:rPr sz="2000">
                <a:latin typeface="Times New Roman"/>
                <a:cs typeface="Times New Roman"/>
              </a:rPr>
              <a:t>find</a:t>
            </a:r>
            <a:r>
              <a:rPr sz="2000" spc="-25">
                <a:latin typeface="Times New Roman"/>
                <a:cs typeface="Times New Roman"/>
              </a:rPr>
              <a:t> </a:t>
            </a:r>
            <a:r>
              <a:rPr sz="2000" i="1">
                <a:latin typeface="Times New Roman"/>
                <a:cs typeface="Times New Roman"/>
              </a:rPr>
              <a:t>H</a:t>
            </a:r>
            <a:r>
              <a:rPr sz="2000">
                <a:latin typeface="Times New Roman"/>
                <a:cs typeface="Times New Roman"/>
              </a:rPr>
              <a:t>)</a:t>
            </a:r>
          </a:p>
          <a:p>
            <a:pPr marL="1473835">
              <a:lnSpc>
                <a:spcPct val="100000"/>
              </a:lnSpc>
              <a:spcBef>
                <a:spcPts val="1800"/>
              </a:spcBef>
            </a:pPr>
            <a:r>
              <a:rPr sz="2000" i="1" spc="5">
                <a:latin typeface="Times New Roman"/>
                <a:cs typeface="Times New Roman"/>
              </a:rPr>
              <a:t>V</a:t>
            </a:r>
            <a:r>
              <a:rPr sz="1950" spc="7" baseline="-21367">
                <a:latin typeface="Times New Roman"/>
                <a:cs typeface="Times New Roman"/>
              </a:rPr>
              <a:t>B</a:t>
            </a:r>
            <a:r>
              <a:rPr sz="1950" spc="240" baseline="-21367">
                <a:latin typeface="Times New Roman"/>
                <a:cs typeface="Times New Roman"/>
              </a:rPr>
              <a:t> </a:t>
            </a:r>
            <a:r>
              <a:rPr sz="2000">
                <a:latin typeface="Times New Roman"/>
                <a:cs typeface="Times New Roman"/>
              </a:rPr>
              <a:t>×</a:t>
            </a:r>
            <a:r>
              <a:rPr sz="2000" spc="-5">
                <a:latin typeface="Times New Roman"/>
                <a:cs typeface="Times New Roman"/>
              </a:rPr>
              <a:t> </a:t>
            </a:r>
            <a:r>
              <a:rPr sz="2000">
                <a:latin typeface="Times New Roman"/>
                <a:cs typeface="Times New Roman"/>
              </a:rPr>
              <a:t>20</a:t>
            </a:r>
            <a:r>
              <a:rPr sz="2000" spc="-20">
                <a:latin typeface="Times New Roman"/>
                <a:cs typeface="Times New Roman"/>
              </a:rPr>
              <a:t> </a:t>
            </a:r>
            <a:r>
              <a:rPr sz="2000">
                <a:latin typeface="Times New Roman"/>
                <a:cs typeface="Times New Roman"/>
              </a:rPr>
              <a:t>–</a:t>
            </a:r>
            <a:r>
              <a:rPr sz="2000" spc="-5">
                <a:latin typeface="Times New Roman"/>
                <a:cs typeface="Times New Roman"/>
              </a:rPr>
              <a:t> </a:t>
            </a:r>
            <a:r>
              <a:rPr sz="2000" spc="5">
                <a:latin typeface="Times New Roman"/>
                <a:cs typeface="Times New Roman"/>
              </a:rPr>
              <a:t>100</a:t>
            </a:r>
            <a:r>
              <a:rPr sz="2000" spc="-15">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10</a:t>
            </a:r>
            <a:r>
              <a:rPr sz="2000" spc="-10">
                <a:latin typeface="Times New Roman"/>
                <a:cs typeface="Times New Roman"/>
              </a:rPr>
              <a:t> </a:t>
            </a:r>
            <a:r>
              <a:rPr sz="2000">
                <a:latin typeface="Times New Roman"/>
                <a:cs typeface="Times New Roman"/>
              </a:rPr>
              <a:t>–</a:t>
            </a:r>
            <a:r>
              <a:rPr sz="2000" spc="-10">
                <a:latin typeface="Times New Roman"/>
                <a:cs typeface="Times New Roman"/>
              </a:rPr>
              <a:t> </a:t>
            </a:r>
            <a:r>
              <a:rPr sz="2000" i="1">
                <a:latin typeface="Times New Roman"/>
                <a:cs typeface="Times New Roman"/>
              </a:rPr>
              <a:t>H</a:t>
            </a:r>
            <a:r>
              <a:rPr sz="2000" i="1" spc="-10">
                <a:latin typeface="Times New Roman"/>
                <a:cs typeface="Times New Roman"/>
              </a:rPr>
              <a:t> </a:t>
            </a:r>
            <a:r>
              <a:rPr sz="2000">
                <a:latin typeface="Times New Roman"/>
                <a:cs typeface="Times New Roman"/>
              </a:rPr>
              <a:t>×</a:t>
            </a:r>
            <a:r>
              <a:rPr sz="2000" spc="-15">
                <a:latin typeface="Times New Roman"/>
                <a:cs typeface="Times New Roman"/>
              </a:rPr>
              <a:t> </a:t>
            </a:r>
            <a:r>
              <a:rPr sz="2000">
                <a:latin typeface="Times New Roman"/>
                <a:cs typeface="Times New Roman"/>
              </a:rPr>
              <a:t>8</a:t>
            </a:r>
            <a:r>
              <a:rPr sz="2000" spc="-10">
                <a:latin typeface="Times New Roman"/>
                <a:cs typeface="Times New Roman"/>
              </a:rPr>
              <a:t> </a:t>
            </a:r>
            <a:r>
              <a:rPr sz="2000">
                <a:latin typeface="Times New Roman"/>
                <a:cs typeface="Times New Roman"/>
              </a:rPr>
              <a:t>=</a:t>
            </a:r>
            <a:r>
              <a:rPr sz="2000" spc="-5">
                <a:latin typeface="Times New Roman"/>
                <a:cs typeface="Times New Roman"/>
              </a:rPr>
              <a:t> </a:t>
            </a:r>
            <a:r>
              <a:rPr sz="2000">
                <a:latin typeface="Times New Roman"/>
                <a:cs typeface="Times New Roman"/>
              </a:rPr>
              <a:t>0</a:t>
            </a:r>
          </a:p>
          <a:p>
            <a:pPr marL="1473835">
              <a:lnSpc>
                <a:spcPct val="100000"/>
              </a:lnSpc>
              <a:spcBef>
                <a:spcPts val="1800"/>
              </a:spcBef>
            </a:pPr>
            <a:r>
              <a:rPr sz="2000" spc="5">
                <a:latin typeface="Times New Roman"/>
                <a:cs typeface="Times New Roman"/>
              </a:rPr>
              <a:t>175</a:t>
            </a:r>
            <a:r>
              <a:rPr sz="2000" spc="-35">
                <a:latin typeface="Times New Roman"/>
                <a:cs typeface="Times New Roman"/>
              </a:rPr>
              <a:t> </a:t>
            </a:r>
            <a:r>
              <a:rPr sz="2000">
                <a:latin typeface="Times New Roman"/>
                <a:cs typeface="Times New Roman"/>
              </a:rPr>
              <a:t>×</a:t>
            </a:r>
            <a:r>
              <a:rPr sz="2000" spc="-5">
                <a:latin typeface="Times New Roman"/>
                <a:cs typeface="Times New Roman"/>
              </a:rPr>
              <a:t> </a:t>
            </a:r>
            <a:r>
              <a:rPr sz="2000">
                <a:latin typeface="Times New Roman"/>
                <a:cs typeface="Times New Roman"/>
              </a:rPr>
              <a:t>20</a:t>
            </a:r>
            <a:r>
              <a:rPr sz="2000" spc="-20">
                <a:latin typeface="Times New Roman"/>
                <a:cs typeface="Times New Roman"/>
              </a:rPr>
              <a:t> </a:t>
            </a:r>
            <a:r>
              <a:rPr sz="2000">
                <a:latin typeface="Times New Roman"/>
                <a:cs typeface="Times New Roman"/>
              </a:rPr>
              <a:t>–</a:t>
            </a:r>
            <a:r>
              <a:rPr sz="2000" spc="-5">
                <a:latin typeface="Times New Roman"/>
                <a:cs typeface="Times New Roman"/>
              </a:rPr>
              <a:t> </a:t>
            </a:r>
            <a:r>
              <a:rPr sz="2000" spc="5">
                <a:latin typeface="Times New Roman"/>
                <a:cs typeface="Times New Roman"/>
              </a:rPr>
              <a:t>100</a:t>
            </a:r>
            <a:r>
              <a:rPr sz="2000" spc="-20">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10</a:t>
            </a:r>
            <a:r>
              <a:rPr sz="2000" spc="-10">
                <a:latin typeface="Times New Roman"/>
                <a:cs typeface="Times New Roman"/>
              </a:rPr>
              <a:t> </a:t>
            </a:r>
            <a:r>
              <a:rPr sz="2000">
                <a:latin typeface="Times New Roman"/>
                <a:cs typeface="Times New Roman"/>
              </a:rPr>
              <a:t>–</a:t>
            </a:r>
            <a:r>
              <a:rPr sz="2000" spc="-10">
                <a:latin typeface="Times New Roman"/>
                <a:cs typeface="Times New Roman"/>
              </a:rPr>
              <a:t> </a:t>
            </a:r>
            <a:r>
              <a:rPr sz="2000" i="1">
                <a:latin typeface="Times New Roman"/>
                <a:cs typeface="Times New Roman"/>
              </a:rPr>
              <a:t>H</a:t>
            </a:r>
            <a:r>
              <a:rPr sz="2000" i="1" spc="-10">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8 =</a:t>
            </a:r>
            <a:r>
              <a:rPr sz="2000" spc="-5">
                <a:latin typeface="Times New Roman"/>
                <a:cs typeface="Times New Roman"/>
              </a:rPr>
              <a:t> </a:t>
            </a:r>
            <a:r>
              <a:rPr sz="2000">
                <a:latin typeface="Times New Roman"/>
                <a:cs typeface="Times New Roman"/>
              </a:rPr>
              <a:t>0</a:t>
            </a:r>
          </a:p>
          <a:p>
            <a:pPr marL="1473835">
              <a:lnSpc>
                <a:spcPct val="100000"/>
              </a:lnSpc>
              <a:spcBef>
                <a:spcPts val="1800"/>
              </a:spcBef>
            </a:pPr>
            <a:r>
              <a:rPr sz="2000" i="1">
                <a:latin typeface="Times New Roman"/>
                <a:cs typeface="Times New Roman"/>
              </a:rPr>
              <a:t>H</a:t>
            </a:r>
            <a:r>
              <a:rPr sz="2000" i="1" spc="-25">
                <a:latin typeface="Times New Roman"/>
                <a:cs typeface="Times New Roman"/>
              </a:rPr>
              <a:t> </a:t>
            </a:r>
            <a:r>
              <a:rPr sz="2000">
                <a:latin typeface="Times New Roman"/>
                <a:cs typeface="Times New Roman"/>
              </a:rPr>
              <a:t>=</a:t>
            </a:r>
            <a:r>
              <a:rPr sz="2000" spc="-15">
                <a:latin typeface="Times New Roman"/>
                <a:cs typeface="Times New Roman"/>
              </a:rPr>
              <a:t> </a:t>
            </a:r>
            <a:r>
              <a:rPr sz="2000">
                <a:latin typeface="Times New Roman"/>
                <a:cs typeface="Times New Roman"/>
              </a:rPr>
              <a:t>312.5</a:t>
            </a:r>
            <a:r>
              <a:rPr sz="2000" spc="-50">
                <a:latin typeface="Times New Roman"/>
                <a:cs typeface="Times New Roman"/>
              </a:rPr>
              <a:t> </a:t>
            </a:r>
            <a:r>
              <a:rPr sz="2000" spc="5">
                <a:latin typeface="Times New Roman"/>
                <a:cs typeface="Times New Roman"/>
              </a:rPr>
              <a:t>kN</a:t>
            </a:r>
            <a:endParaRPr sz="2000">
              <a:latin typeface="Times New Roman"/>
              <a:cs typeface="Times New Roman"/>
            </a:endParaRPr>
          </a:p>
        </p:txBody>
      </p:sp>
      <p:sp>
        <p:nvSpPr>
          <p:cNvPr id="3" name="Slide Number Placeholder 2">
            <a:extLst>
              <a:ext uri="{FF2B5EF4-FFF2-40B4-BE49-F238E27FC236}">
                <a16:creationId xmlns:a16="http://schemas.microsoft.com/office/drawing/2014/main" id="{455D1C8B-E44D-31D2-E02A-1A3DAB1DE2FD}"/>
              </a:ext>
            </a:extLst>
          </p:cNvPr>
          <p:cNvSpPr>
            <a:spLocks noGrp="1"/>
          </p:cNvSpPr>
          <p:nvPr>
            <p:ph type="sldNum" sz="quarter" idx="7"/>
          </p:nvPr>
        </p:nvSpPr>
        <p:spPr/>
        <p:txBody>
          <a:bodyPr/>
          <a:lstStyle/>
          <a:p>
            <a:pPr marL="38100">
              <a:lnSpc>
                <a:spcPts val="1664"/>
              </a:lnSpc>
            </a:pPr>
            <a:fld id="{81D60167-4931-47E6-BA6A-407CBD079E47}" type="slidenum">
              <a:rPr lang="en-US" smtClean="0"/>
              <a:t>49</a:t>
            </a:fld>
            <a:endParaRPr lang="en-US"/>
          </a:p>
        </p:txBody>
      </p:sp>
      <p:sp>
        <p:nvSpPr>
          <p:cNvPr id="4" name="Slide Number Placeholder 1">
            <a:extLst>
              <a:ext uri="{FF2B5EF4-FFF2-40B4-BE49-F238E27FC236}">
                <a16:creationId xmlns:a16="http://schemas.microsoft.com/office/drawing/2014/main" id="{3FB4BD2D-61EE-9EE6-AEAB-EA88A21CA760}"/>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49</a:t>
            </a:fld>
            <a:endParaRPr lang="en-US" dirty="0">
              <a:solidFill>
                <a:schemeClr val="tx1"/>
              </a:solidFill>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6973B7-B599-4B80-5935-9C7CF4318A37}"/>
              </a:ext>
            </a:extLst>
          </p:cNvPr>
          <p:cNvSpPr>
            <a:spLocks noGrp="1"/>
          </p:cNvSpPr>
          <p:nvPr>
            <p:ph type="sldNum" sz="quarter" idx="12"/>
          </p:nvPr>
        </p:nvSpPr>
        <p:spPr/>
        <p:txBody>
          <a:bodyPr/>
          <a:lstStyle/>
          <a:p>
            <a:fld id="{74D176D1-BC84-44D9-9E2B-F40FD01EB285}" type="slidenum">
              <a:rPr lang="en-US" sz="1600" smtClean="0"/>
              <a:t>5</a:t>
            </a:fld>
            <a:endParaRPr lang="en-US" sz="1600"/>
          </a:p>
        </p:txBody>
      </p:sp>
      <p:graphicFrame>
        <p:nvGraphicFramePr>
          <p:cNvPr id="6" name="Table 5">
            <a:extLst>
              <a:ext uri="{FF2B5EF4-FFF2-40B4-BE49-F238E27FC236}">
                <a16:creationId xmlns:a16="http://schemas.microsoft.com/office/drawing/2014/main" id="{91D8B2A1-048F-4807-2A69-14040DC5C265}"/>
              </a:ext>
            </a:extLst>
          </p:cNvPr>
          <p:cNvGraphicFramePr>
            <a:graphicFrameLocks noGrp="1"/>
          </p:cNvGraphicFramePr>
          <p:nvPr>
            <p:extLst>
              <p:ext uri="{D42A27DB-BD31-4B8C-83A1-F6EECF244321}">
                <p14:modId xmlns:p14="http://schemas.microsoft.com/office/powerpoint/2010/main" val="2575620637"/>
              </p:ext>
            </p:extLst>
          </p:nvPr>
        </p:nvGraphicFramePr>
        <p:xfrm>
          <a:off x="628650" y="1242041"/>
          <a:ext cx="7886699" cy="2434336"/>
        </p:xfrm>
        <a:graphic>
          <a:graphicData uri="http://schemas.openxmlformats.org/drawingml/2006/table">
            <a:tbl>
              <a:tblPr firstRow="1" firstCol="1" lastRow="1" lastCol="1" bandRow="1" bandCol="1"/>
              <a:tblGrid>
                <a:gridCol w="2038331">
                  <a:extLst>
                    <a:ext uri="{9D8B030D-6E8A-4147-A177-3AD203B41FA5}">
                      <a16:colId xmlns:a16="http://schemas.microsoft.com/office/drawing/2014/main" val="2888850317"/>
                    </a:ext>
                  </a:extLst>
                </a:gridCol>
                <a:gridCol w="894531">
                  <a:extLst>
                    <a:ext uri="{9D8B030D-6E8A-4147-A177-3AD203B41FA5}">
                      <a16:colId xmlns:a16="http://schemas.microsoft.com/office/drawing/2014/main" val="510526172"/>
                    </a:ext>
                  </a:extLst>
                </a:gridCol>
                <a:gridCol w="1426200">
                  <a:extLst>
                    <a:ext uri="{9D8B030D-6E8A-4147-A177-3AD203B41FA5}">
                      <a16:colId xmlns:a16="http://schemas.microsoft.com/office/drawing/2014/main" val="278779417"/>
                    </a:ext>
                  </a:extLst>
                </a:gridCol>
                <a:gridCol w="1016010">
                  <a:extLst>
                    <a:ext uri="{9D8B030D-6E8A-4147-A177-3AD203B41FA5}">
                      <a16:colId xmlns:a16="http://schemas.microsoft.com/office/drawing/2014/main" val="2336656898"/>
                    </a:ext>
                  </a:extLst>
                </a:gridCol>
                <a:gridCol w="2511627">
                  <a:extLst>
                    <a:ext uri="{9D8B030D-6E8A-4147-A177-3AD203B41FA5}">
                      <a16:colId xmlns:a16="http://schemas.microsoft.com/office/drawing/2014/main" val="3991210824"/>
                    </a:ext>
                  </a:extLst>
                </a:gridCol>
              </a:tblGrid>
              <a:tr h="747395">
                <a:tc>
                  <a:txBody>
                    <a:bodyPr/>
                    <a:lstStyle/>
                    <a:p>
                      <a:pPr marL="63500" marR="0" algn="ctr">
                        <a:lnSpc>
                          <a:spcPct val="100000"/>
                        </a:lnSpc>
                        <a:spcAft>
                          <a:spcPts val="1000"/>
                        </a:spcAft>
                      </a:pPr>
                      <a:r>
                        <a:rPr lang="en-US" sz="1600" b="1" dirty="0">
                          <a:effectLst/>
                          <a:latin typeface="Times New Roman" panose="02020603050405020304" pitchFamily="18" charset="0"/>
                          <a:ea typeface="Times New Roman" panose="02020603050405020304" pitchFamily="18" charset="0"/>
                        </a:rPr>
                        <a:t>Bloom’s Category Marks </a:t>
                      </a:r>
                    </a:p>
                    <a:p>
                      <a:pPr marL="63500" marR="0" algn="ctr">
                        <a:lnSpc>
                          <a:spcPct val="100000"/>
                        </a:lnSpc>
                        <a:spcAft>
                          <a:spcPts val="1000"/>
                        </a:spcAft>
                      </a:pPr>
                      <a:r>
                        <a:rPr lang="en-US" sz="1600" b="1" dirty="0">
                          <a:effectLst/>
                          <a:latin typeface="Times New Roman" panose="02020603050405020304" pitchFamily="18" charset="0"/>
                          <a:ea typeface="Times New Roman" panose="02020603050405020304" pitchFamily="18" charset="0"/>
                        </a:rPr>
                        <a:t>(out of 120)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2865" marR="0"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Tests</a:t>
                      </a:r>
                      <a:endParaRPr lang="en-US" sz="1600" dirty="0">
                        <a:effectLst/>
                        <a:latin typeface="Calibri" panose="020F0502020204030204" pitchFamily="34" charset="0"/>
                        <a:ea typeface="Calibri" panose="020F0502020204030204" pitchFamily="34" charset="0"/>
                      </a:endParaRPr>
                    </a:p>
                    <a:p>
                      <a:pPr marL="62865" marR="0"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(60)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2865" marR="0"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Assignments</a:t>
                      </a:r>
                      <a:endParaRPr lang="en-US" sz="1600" dirty="0">
                        <a:effectLst/>
                        <a:latin typeface="Calibri" panose="020F0502020204030204" pitchFamily="34" charset="0"/>
                        <a:ea typeface="Calibri" panose="020F0502020204030204" pitchFamily="34" charset="0"/>
                      </a:endParaRPr>
                    </a:p>
                    <a:p>
                      <a:pPr marL="0" marR="0"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(20)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88900" algn="ctr">
                        <a:lnSpc>
                          <a:spcPct val="115000"/>
                        </a:lnSpc>
                        <a:spcAft>
                          <a:spcPts val="1000"/>
                        </a:spcAft>
                      </a:pPr>
                      <a:r>
                        <a:rPr lang="en-US" sz="1600" b="1" spc="-5" dirty="0">
                          <a:effectLst/>
                          <a:latin typeface="Times New Roman" panose="02020603050405020304" pitchFamily="18" charset="0"/>
                          <a:ea typeface="Times New Roman" panose="02020603050405020304" pitchFamily="18" charset="0"/>
                        </a:rPr>
                        <a:t>Quizzes</a:t>
                      </a:r>
                      <a:endParaRPr lang="en-US" sz="1600" dirty="0">
                        <a:effectLst/>
                        <a:latin typeface="Calibri" panose="020F0502020204030204" pitchFamily="34" charset="0"/>
                        <a:ea typeface="Calibri" panose="020F0502020204030204" pitchFamily="34" charset="0"/>
                      </a:endParaRPr>
                    </a:p>
                    <a:p>
                      <a:pPr marL="0" marR="113665"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(20)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2865" marR="62865"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External Participation in Curricular/Co-Curricular Activities (20)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2867205"/>
                  </a:ext>
                </a:extLst>
              </a:tr>
              <a:tr h="193040">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Remember</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10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6">
                  <a:txBody>
                    <a:bodyPr/>
                    <a:lstStyle/>
                    <a:p>
                      <a:pPr marL="808355" marR="847725" algn="l">
                        <a:lnSpc>
                          <a:spcPct val="115000"/>
                        </a:lnSpc>
                        <a:spcAft>
                          <a:spcPts val="1000"/>
                        </a:spcAft>
                      </a:pPr>
                      <a:r>
                        <a:rPr lang="en-US" sz="1400" dirty="0">
                          <a:effectLst/>
                          <a:latin typeface="Times New Roman" panose="02020603050405020304" pitchFamily="18" charset="0"/>
                          <a:cs typeface="Times New Roman" panose="02020603050405020304" pitchFamily="18" charset="0"/>
                        </a:rPr>
                        <a:t>Attendance</a:t>
                      </a:r>
                    </a:p>
                    <a:p>
                      <a:pPr marL="808355" marR="847725" algn="l">
                        <a:lnSpc>
                          <a:spcPct val="115000"/>
                        </a:lnSpc>
                        <a:spcAft>
                          <a:spcPts val="1000"/>
                        </a:spcAft>
                      </a:pPr>
                      <a:r>
                        <a:rPr lang="en-US" sz="1600" dirty="0">
                          <a:effectLst/>
                          <a:latin typeface="Times New Roman" panose="02020603050405020304" pitchFamily="18" charset="0"/>
                          <a:cs typeface="Times New Roman" panose="02020603050405020304" pitchFamily="18" charset="0"/>
                        </a:rPr>
                        <a:t>      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1946571"/>
                  </a:ext>
                </a:extLst>
              </a:tr>
              <a:tr h="193040">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Understand</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245745"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808355" marR="847725" algn="l">
                        <a:lnSpc>
                          <a:spcPct val="115000"/>
                        </a:lnSpc>
                        <a:spcAft>
                          <a:spcPts val="1000"/>
                        </a:spcAft>
                      </a:pP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8380305"/>
                  </a:ext>
                </a:extLst>
              </a:tr>
              <a:tr h="198755">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Apply</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4516950"/>
                  </a:ext>
                </a:extLst>
              </a:tr>
              <a:tr h="194310">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Analyze</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4232607"/>
                  </a:ext>
                </a:extLst>
              </a:tr>
              <a:tr h="193040">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Evaluate</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808355" marR="847725" algn="l">
                        <a:lnSpc>
                          <a:spcPct val="115000"/>
                        </a:lnSpc>
                        <a:spcAft>
                          <a:spcPts val="1000"/>
                        </a:spcAft>
                      </a:pP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6790218"/>
                  </a:ext>
                </a:extLst>
              </a:tr>
              <a:tr h="192405">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Create</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245745"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20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808355" marR="847725" algn="l">
                        <a:lnSpc>
                          <a:spcPct val="115000"/>
                        </a:lnSpc>
                        <a:spcAft>
                          <a:spcPts val="1000"/>
                        </a:spcAft>
                      </a:pP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8754006"/>
                  </a:ext>
                </a:extLst>
              </a:tr>
            </a:tbl>
          </a:graphicData>
        </a:graphic>
      </p:graphicFrame>
      <p:graphicFrame>
        <p:nvGraphicFramePr>
          <p:cNvPr id="7" name="Table 6">
            <a:extLst>
              <a:ext uri="{FF2B5EF4-FFF2-40B4-BE49-F238E27FC236}">
                <a16:creationId xmlns:a16="http://schemas.microsoft.com/office/drawing/2014/main" id="{E947F04C-150B-043E-FC5B-687FAE7527D6}"/>
              </a:ext>
            </a:extLst>
          </p:cNvPr>
          <p:cNvGraphicFramePr>
            <a:graphicFrameLocks noGrp="1"/>
          </p:cNvGraphicFramePr>
          <p:nvPr>
            <p:extLst>
              <p:ext uri="{D42A27DB-BD31-4B8C-83A1-F6EECF244321}">
                <p14:modId xmlns:p14="http://schemas.microsoft.com/office/powerpoint/2010/main" val="2664121009"/>
              </p:ext>
            </p:extLst>
          </p:nvPr>
        </p:nvGraphicFramePr>
        <p:xfrm>
          <a:off x="628650" y="4539670"/>
          <a:ext cx="7886700" cy="1838452"/>
        </p:xfrm>
        <a:graphic>
          <a:graphicData uri="http://schemas.openxmlformats.org/drawingml/2006/table">
            <a:tbl>
              <a:tblPr firstRow="1" firstCol="1" lastRow="1" lastCol="1" bandRow="1" bandCol="1"/>
              <a:tblGrid>
                <a:gridCol w="4151559">
                  <a:extLst>
                    <a:ext uri="{9D8B030D-6E8A-4147-A177-3AD203B41FA5}">
                      <a16:colId xmlns:a16="http://schemas.microsoft.com/office/drawing/2014/main" val="3587718015"/>
                    </a:ext>
                  </a:extLst>
                </a:gridCol>
                <a:gridCol w="3735141">
                  <a:extLst>
                    <a:ext uri="{9D8B030D-6E8A-4147-A177-3AD203B41FA5}">
                      <a16:colId xmlns:a16="http://schemas.microsoft.com/office/drawing/2014/main" val="749789119"/>
                    </a:ext>
                  </a:extLst>
                </a:gridCol>
              </a:tblGrid>
              <a:tr h="234061">
                <a:tc>
                  <a:txBody>
                    <a:bodyPr/>
                    <a:lstStyle/>
                    <a:p>
                      <a:pPr marL="63500" marR="0" algn="ctr">
                        <a:lnSpc>
                          <a:spcPct val="115000"/>
                        </a:lnSpc>
                        <a:spcAft>
                          <a:spcPts val="1000"/>
                        </a:spcAft>
                      </a:pPr>
                      <a:r>
                        <a:rPr lang="en-US" sz="1600" b="1">
                          <a:effectLst/>
                          <a:latin typeface="Times New Roman" panose="02020603050405020304" pitchFamily="18" charset="0"/>
                          <a:ea typeface="Times New Roman" panose="02020603050405020304" pitchFamily="18" charset="0"/>
                        </a:rPr>
                        <a:t>Bloom’s Category</a:t>
                      </a:r>
                      <a:endParaRPr lang="en-US" sz="160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b="1">
                          <a:effectLst/>
                          <a:latin typeface="Times New Roman" panose="02020603050405020304" pitchFamily="18" charset="0"/>
                          <a:ea typeface="Times New Roman" panose="02020603050405020304" pitchFamily="18" charset="0"/>
                        </a:rPr>
                        <a:t>Tests</a:t>
                      </a:r>
                      <a:endParaRPr lang="en-US" sz="160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1326490"/>
                  </a:ext>
                </a:extLst>
              </a:tr>
              <a:tr h="234061">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Remember</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b="0" dirty="0">
                          <a:effectLst/>
                          <a:latin typeface="Times New Roman" panose="02020603050405020304" pitchFamily="18" charset="0"/>
                          <a:ea typeface="Times New Roman" panose="02020603050405020304" pitchFamily="18" charset="0"/>
                        </a:rPr>
                        <a:t>10</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3523249"/>
                  </a:ext>
                </a:extLst>
              </a:tr>
              <a:tr h="234061">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Understand</a:t>
                      </a:r>
                      <a:endParaRPr lang="en-US" sz="160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b="0" dirty="0">
                          <a:effectLst/>
                          <a:latin typeface="Times New Roman" panose="02020603050405020304" pitchFamily="18" charset="0"/>
                          <a:ea typeface="Times New Roman" panose="02020603050405020304" pitchFamily="18" charset="0"/>
                        </a:rPr>
                        <a:t>15</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9076765"/>
                  </a:ext>
                </a:extLst>
              </a:tr>
              <a:tr h="234693">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Apply</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15</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6550840"/>
                  </a:ext>
                </a:extLst>
              </a:tr>
              <a:tr h="234693">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Analyze</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15</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1612968"/>
                  </a:ext>
                </a:extLst>
              </a:tr>
              <a:tr h="234693">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Evaluate</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a:rPr>
                        <a:t>15</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1838057"/>
                  </a:ext>
                </a:extLst>
              </a:tr>
              <a:tr h="228367">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Create</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b="0" dirty="0">
                          <a:effectLst/>
                          <a:latin typeface="Times New Roman" panose="02020603050405020304" pitchFamily="18" charset="0"/>
                          <a:ea typeface="Times New Roman" panose="02020603050405020304" pitchFamily="18" charset="0"/>
                        </a:rPr>
                        <a:t>10</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5083797"/>
                  </a:ext>
                </a:extLst>
              </a:tr>
            </a:tbl>
          </a:graphicData>
        </a:graphic>
      </p:graphicFrame>
      <p:sp>
        <p:nvSpPr>
          <p:cNvPr id="8" name="TextBox 7">
            <a:extLst>
              <a:ext uri="{FF2B5EF4-FFF2-40B4-BE49-F238E27FC236}">
                <a16:creationId xmlns:a16="http://schemas.microsoft.com/office/drawing/2014/main" id="{A2BA9F5B-8D32-7681-808B-44FDC1B2E457}"/>
              </a:ext>
            </a:extLst>
          </p:cNvPr>
          <p:cNvSpPr txBox="1"/>
          <p:nvPr/>
        </p:nvSpPr>
        <p:spPr>
          <a:xfrm>
            <a:off x="533400" y="361842"/>
            <a:ext cx="5619750" cy="768928"/>
          </a:xfrm>
          <a:prstGeom prst="rect">
            <a:avLst/>
          </a:prstGeom>
          <a:noFill/>
        </p:spPr>
        <p:txBody>
          <a:bodyPr wrap="square" rtlCol="0">
            <a:spAutoFit/>
          </a:bodyPr>
          <a:lstStyle/>
          <a:p>
            <a:pPr marL="0" marR="0">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ASSESSMENT PATTERN</a:t>
            </a:r>
            <a:endParaRPr lang="en-US" sz="1600" dirty="0">
              <a:effectLst/>
              <a:latin typeface="Calibri" panose="020F0502020204030204" pitchFamily="34" charset="0"/>
              <a:ea typeface="Calibri" panose="020F0502020204030204" pitchFamily="34" charset="0"/>
            </a:endParaRPr>
          </a:p>
          <a:p>
            <a:pPr marL="0" marR="0" algn="just">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CIE-Continuous Internal Evaluation (120 Marks)</a:t>
            </a:r>
            <a:endParaRPr lang="en-US" sz="1600"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253D257B-DE1D-63A2-7CEA-E3AC1355FC6D}"/>
              </a:ext>
            </a:extLst>
          </p:cNvPr>
          <p:cNvSpPr txBox="1"/>
          <p:nvPr/>
        </p:nvSpPr>
        <p:spPr>
          <a:xfrm>
            <a:off x="533400" y="4114800"/>
            <a:ext cx="5619750" cy="357534"/>
          </a:xfrm>
          <a:prstGeom prst="rect">
            <a:avLst/>
          </a:prstGeom>
          <a:noFill/>
        </p:spPr>
        <p:txBody>
          <a:bodyPr wrap="square" rtlCol="0">
            <a:spAutoFit/>
          </a:bodyPr>
          <a:lstStyle/>
          <a:p>
            <a:pPr marL="0" marR="0">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SEE- Semester End Examination (80 Marks)</a:t>
            </a:r>
            <a:endParaRPr lang="en-US"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2053658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33192"/>
            <a:ext cx="8300084" cy="836294"/>
          </a:xfrm>
          <a:prstGeom prst="rect">
            <a:avLst/>
          </a:prstGeom>
        </p:spPr>
        <p:txBody>
          <a:bodyPr vert="horz" wrap="square" lIns="0" tIns="1282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7020" indent="-274320">
              <a:lnSpc>
                <a:spcPct val="100000"/>
              </a:lnSpc>
              <a:spcBef>
                <a:spcPts val="1010"/>
              </a:spcBef>
              <a:buClr>
                <a:srgbClr val="D24717"/>
              </a:buClr>
              <a:buSzPct val="84210"/>
              <a:buFont typeface="Segoe UI Symbol"/>
              <a:buChar char="⚫"/>
              <a:tabLst>
                <a:tab pos="286385" algn="l"/>
                <a:tab pos="287020" algn="l"/>
              </a:tabLst>
            </a:pPr>
            <a:r>
              <a:rPr sz="1900" spc="-5">
                <a:latin typeface="Times New Roman"/>
                <a:cs typeface="Times New Roman"/>
              </a:rPr>
              <a:t>Let</a:t>
            </a:r>
            <a:r>
              <a:rPr sz="1900" spc="140">
                <a:latin typeface="Times New Roman"/>
                <a:cs typeface="Times New Roman"/>
              </a:rPr>
              <a:t> </a:t>
            </a:r>
            <a:r>
              <a:rPr sz="1900" i="1" spc="-5">
                <a:latin typeface="Times New Roman"/>
                <a:cs typeface="Times New Roman"/>
              </a:rPr>
              <a:t>D</a:t>
            </a:r>
            <a:r>
              <a:rPr sz="1900" i="1" spc="140">
                <a:latin typeface="Times New Roman"/>
                <a:cs typeface="Times New Roman"/>
              </a:rPr>
              <a:t> </a:t>
            </a:r>
            <a:r>
              <a:rPr sz="1900" spc="-5">
                <a:latin typeface="Times New Roman"/>
                <a:cs typeface="Times New Roman"/>
              </a:rPr>
              <a:t>be</a:t>
            </a:r>
            <a:r>
              <a:rPr sz="1900" spc="140">
                <a:latin typeface="Times New Roman"/>
                <a:cs typeface="Times New Roman"/>
              </a:rPr>
              <a:t> </a:t>
            </a:r>
            <a:r>
              <a:rPr sz="1900" spc="-5">
                <a:latin typeface="Times New Roman"/>
                <a:cs typeface="Times New Roman"/>
              </a:rPr>
              <a:t>the</a:t>
            </a:r>
            <a:r>
              <a:rPr sz="1900" spc="135">
                <a:latin typeface="Times New Roman"/>
                <a:cs typeface="Times New Roman"/>
              </a:rPr>
              <a:t> </a:t>
            </a:r>
            <a:r>
              <a:rPr sz="1900" spc="-5">
                <a:latin typeface="Times New Roman"/>
                <a:cs typeface="Times New Roman"/>
              </a:rPr>
              <a:t>point</a:t>
            </a:r>
            <a:r>
              <a:rPr sz="1900" spc="140">
                <a:latin typeface="Times New Roman"/>
                <a:cs typeface="Times New Roman"/>
              </a:rPr>
              <a:t> </a:t>
            </a:r>
            <a:r>
              <a:rPr sz="1900" spc="-5">
                <a:latin typeface="Times New Roman"/>
                <a:cs typeface="Times New Roman"/>
              </a:rPr>
              <a:t>10</a:t>
            </a:r>
            <a:r>
              <a:rPr sz="1900" spc="155">
                <a:latin typeface="Times New Roman"/>
                <a:cs typeface="Times New Roman"/>
              </a:rPr>
              <a:t> </a:t>
            </a:r>
            <a:r>
              <a:rPr sz="1900" spc="-5">
                <a:latin typeface="Times New Roman"/>
                <a:cs typeface="Times New Roman"/>
              </a:rPr>
              <a:t>m</a:t>
            </a:r>
            <a:r>
              <a:rPr sz="1900" spc="114">
                <a:latin typeface="Times New Roman"/>
                <a:cs typeface="Times New Roman"/>
              </a:rPr>
              <a:t> </a:t>
            </a:r>
            <a:r>
              <a:rPr sz="1900">
                <a:latin typeface="Times New Roman"/>
                <a:cs typeface="Times New Roman"/>
              </a:rPr>
              <a:t>from</a:t>
            </a:r>
            <a:r>
              <a:rPr sz="1900" spc="145">
                <a:latin typeface="Times New Roman"/>
                <a:cs typeface="Times New Roman"/>
              </a:rPr>
              <a:t> </a:t>
            </a:r>
            <a:r>
              <a:rPr sz="1900" spc="-5">
                <a:latin typeface="Times New Roman"/>
                <a:cs typeface="Times New Roman"/>
              </a:rPr>
              <a:t>the</a:t>
            </a:r>
            <a:r>
              <a:rPr sz="1900" spc="130">
                <a:latin typeface="Times New Roman"/>
                <a:cs typeface="Times New Roman"/>
              </a:rPr>
              <a:t> </a:t>
            </a:r>
            <a:r>
              <a:rPr sz="1900" spc="-5">
                <a:latin typeface="Times New Roman"/>
                <a:cs typeface="Times New Roman"/>
              </a:rPr>
              <a:t>left</a:t>
            </a:r>
            <a:r>
              <a:rPr sz="1900" spc="145">
                <a:latin typeface="Times New Roman"/>
                <a:cs typeface="Times New Roman"/>
              </a:rPr>
              <a:t> </a:t>
            </a:r>
            <a:r>
              <a:rPr sz="1900" spc="-5">
                <a:latin typeface="Times New Roman"/>
                <a:cs typeface="Times New Roman"/>
              </a:rPr>
              <a:t>support</a:t>
            </a:r>
            <a:r>
              <a:rPr sz="1900" spc="140">
                <a:latin typeface="Times New Roman"/>
                <a:cs typeface="Times New Roman"/>
              </a:rPr>
              <a:t> </a:t>
            </a:r>
            <a:r>
              <a:rPr sz="1900" spc="-5">
                <a:latin typeface="Times New Roman"/>
                <a:cs typeface="Times New Roman"/>
              </a:rPr>
              <a:t>where</a:t>
            </a:r>
            <a:r>
              <a:rPr sz="1900" spc="140">
                <a:latin typeface="Times New Roman"/>
                <a:cs typeface="Times New Roman"/>
              </a:rPr>
              <a:t> </a:t>
            </a:r>
            <a:r>
              <a:rPr sz="1900" spc="-5">
                <a:latin typeface="Times New Roman"/>
                <a:cs typeface="Times New Roman"/>
              </a:rPr>
              <a:t>the</a:t>
            </a:r>
            <a:r>
              <a:rPr sz="1900" spc="140">
                <a:latin typeface="Times New Roman"/>
                <a:cs typeface="Times New Roman"/>
              </a:rPr>
              <a:t> </a:t>
            </a:r>
            <a:r>
              <a:rPr sz="1900" spc="-5">
                <a:latin typeface="Times New Roman"/>
                <a:cs typeface="Times New Roman"/>
              </a:rPr>
              <a:t>normal</a:t>
            </a:r>
            <a:r>
              <a:rPr sz="1900" spc="140">
                <a:latin typeface="Times New Roman"/>
                <a:cs typeface="Times New Roman"/>
              </a:rPr>
              <a:t> </a:t>
            </a:r>
            <a:r>
              <a:rPr sz="1900" spc="-5">
                <a:latin typeface="Times New Roman"/>
                <a:cs typeface="Times New Roman"/>
              </a:rPr>
              <a:t>thrust</a:t>
            </a:r>
            <a:r>
              <a:rPr sz="1900" spc="140">
                <a:latin typeface="Times New Roman"/>
                <a:cs typeface="Times New Roman"/>
              </a:rPr>
              <a:t> </a:t>
            </a:r>
            <a:r>
              <a:rPr sz="1900" spc="-5">
                <a:latin typeface="Times New Roman"/>
                <a:cs typeface="Times New Roman"/>
              </a:rPr>
              <a:t>and</a:t>
            </a:r>
            <a:r>
              <a:rPr sz="1900" spc="150">
                <a:latin typeface="Times New Roman"/>
                <a:cs typeface="Times New Roman"/>
              </a:rPr>
              <a:t> </a:t>
            </a:r>
            <a:r>
              <a:rPr sz="1900" spc="-5">
                <a:latin typeface="Times New Roman"/>
                <a:cs typeface="Times New Roman"/>
              </a:rPr>
              <a:t>radial</a:t>
            </a:r>
            <a:endParaRPr sz="1900">
              <a:latin typeface="Times New Roman"/>
              <a:cs typeface="Times New Roman"/>
            </a:endParaRPr>
          </a:p>
          <a:p>
            <a:pPr marL="286385">
              <a:lnSpc>
                <a:spcPct val="100000"/>
              </a:lnSpc>
              <a:spcBef>
                <a:spcPts val="915"/>
              </a:spcBef>
            </a:pPr>
            <a:r>
              <a:rPr sz="1900" spc="-5">
                <a:latin typeface="Times New Roman"/>
                <a:cs typeface="Times New Roman"/>
              </a:rPr>
              <a:t>shear</a:t>
            </a:r>
            <a:r>
              <a:rPr sz="1900" spc="10">
                <a:latin typeface="Times New Roman"/>
                <a:cs typeface="Times New Roman"/>
              </a:rPr>
              <a:t> </a:t>
            </a:r>
            <a:r>
              <a:rPr sz="1900" spc="-5">
                <a:latin typeface="Times New Roman"/>
                <a:cs typeface="Times New Roman"/>
              </a:rPr>
              <a:t>are to</a:t>
            </a:r>
            <a:r>
              <a:rPr sz="1900">
                <a:latin typeface="Times New Roman"/>
                <a:cs typeface="Times New Roman"/>
              </a:rPr>
              <a:t> </a:t>
            </a:r>
            <a:r>
              <a:rPr sz="1900" spc="-5">
                <a:latin typeface="Times New Roman"/>
                <a:cs typeface="Times New Roman"/>
              </a:rPr>
              <a:t>be found.</a:t>
            </a:r>
            <a:r>
              <a:rPr sz="1900" spc="15">
                <a:latin typeface="Times New Roman"/>
                <a:cs typeface="Times New Roman"/>
              </a:rPr>
              <a:t> </a:t>
            </a:r>
            <a:r>
              <a:rPr sz="1900" spc="-5">
                <a:latin typeface="Times New Roman"/>
                <a:cs typeface="Times New Roman"/>
              </a:rPr>
              <a:t>Now</a:t>
            </a:r>
            <a:r>
              <a:rPr sz="1900" spc="10">
                <a:latin typeface="Times New Roman"/>
                <a:cs typeface="Times New Roman"/>
              </a:rPr>
              <a:t> </a:t>
            </a:r>
            <a:r>
              <a:rPr sz="1900">
                <a:latin typeface="Times New Roman"/>
                <a:cs typeface="Times New Roman"/>
              </a:rPr>
              <a:t>from</a:t>
            </a:r>
            <a:r>
              <a:rPr sz="1900" spc="10">
                <a:latin typeface="Times New Roman"/>
                <a:cs typeface="Times New Roman"/>
              </a:rPr>
              <a:t> </a:t>
            </a:r>
            <a:r>
              <a:rPr sz="1900" spc="-5">
                <a:latin typeface="Times New Roman"/>
                <a:cs typeface="Times New Roman"/>
              </a:rPr>
              <a:t>the</a:t>
            </a:r>
            <a:r>
              <a:rPr sz="1900" spc="-10">
                <a:latin typeface="Times New Roman"/>
                <a:cs typeface="Times New Roman"/>
              </a:rPr>
              <a:t> </a:t>
            </a:r>
            <a:r>
              <a:rPr sz="1900" spc="-5">
                <a:latin typeface="Times New Roman"/>
                <a:cs typeface="Times New Roman"/>
              </a:rPr>
              <a:t>property</a:t>
            </a:r>
            <a:r>
              <a:rPr sz="1900" spc="5">
                <a:latin typeface="Times New Roman"/>
                <a:cs typeface="Times New Roman"/>
              </a:rPr>
              <a:t> </a:t>
            </a:r>
            <a:r>
              <a:rPr sz="1900" spc="-5">
                <a:latin typeface="Times New Roman"/>
                <a:cs typeface="Times New Roman"/>
              </a:rPr>
              <a:t>of</a:t>
            </a:r>
            <a:r>
              <a:rPr sz="1900" spc="10">
                <a:latin typeface="Times New Roman"/>
                <a:cs typeface="Times New Roman"/>
              </a:rPr>
              <a:t> </a:t>
            </a:r>
            <a:r>
              <a:rPr sz="1900" spc="-5">
                <a:latin typeface="Times New Roman"/>
                <a:cs typeface="Times New Roman"/>
              </a:rPr>
              <a:t>circles.</a:t>
            </a:r>
            <a:endParaRPr sz="1900">
              <a:latin typeface="Times New Roman"/>
              <a:cs typeface="Times New Roman"/>
            </a:endParaRPr>
          </a:p>
        </p:txBody>
      </p:sp>
      <p:sp>
        <p:nvSpPr>
          <p:cNvPr id="3" name="object 3"/>
          <p:cNvSpPr txBox="1"/>
          <p:nvPr/>
        </p:nvSpPr>
        <p:spPr>
          <a:xfrm>
            <a:off x="510540" y="3634207"/>
            <a:ext cx="7455534" cy="1619250"/>
          </a:xfrm>
          <a:prstGeom prst="rect">
            <a:avLst/>
          </a:prstGeom>
        </p:spPr>
        <p:txBody>
          <a:bodyPr vert="horz" wrap="square" lIns="0" tIns="6032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12420" indent="-274320">
              <a:lnSpc>
                <a:spcPct val="100000"/>
              </a:lnSpc>
              <a:spcBef>
                <a:spcPts val="475"/>
              </a:spcBef>
              <a:buClr>
                <a:srgbClr val="D24717"/>
              </a:buClr>
              <a:buSzPct val="84210"/>
              <a:buFont typeface="Segoe UI Symbol"/>
              <a:buChar char="⚫"/>
              <a:tabLst>
                <a:tab pos="311785" algn="l"/>
                <a:tab pos="312420" algn="l"/>
              </a:tabLst>
            </a:pPr>
            <a:r>
              <a:rPr sz="1900" spc="-30">
                <a:latin typeface="Times New Roman"/>
                <a:cs typeface="Times New Roman"/>
              </a:rPr>
              <a:t>Vertical</a:t>
            </a:r>
            <a:r>
              <a:rPr sz="1900" spc="-15">
                <a:latin typeface="Times New Roman"/>
                <a:cs typeface="Times New Roman"/>
              </a:rPr>
              <a:t> </a:t>
            </a:r>
            <a:r>
              <a:rPr sz="1900" spc="-5">
                <a:latin typeface="Times New Roman"/>
                <a:cs typeface="Times New Roman"/>
              </a:rPr>
              <a:t>shear</a:t>
            </a:r>
            <a:r>
              <a:rPr sz="1900">
                <a:latin typeface="Times New Roman"/>
                <a:cs typeface="Times New Roman"/>
              </a:rPr>
              <a:t> </a:t>
            </a:r>
            <a:r>
              <a:rPr sz="1900" spc="-5">
                <a:latin typeface="Times New Roman"/>
                <a:cs typeface="Times New Roman"/>
              </a:rPr>
              <a:t>at</a:t>
            </a:r>
            <a:r>
              <a:rPr sz="1900" spc="-15">
                <a:latin typeface="Times New Roman"/>
                <a:cs typeface="Times New Roman"/>
              </a:rPr>
              <a:t> </a:t>
            </a:r>
            <a:r>
              <a:rPr sz="1900" i="1" spc="-5">
                <a:latin typeface="Times New Roman"/>
                <a:cs typeface="Times New Roman"/>
              </a:rPr>
              <a:t>D</a:t>
            </a:r>
            <a:r>
              <a:rPr sz="1900" spc="-5">
                <a:latin typeface="Times New Roman"/>
                <a:cs typeface="Times New Roman"/>
              </a:rPr>
              <a:t>,</a:t>
            </a:r>
            <a:r>
              <a:rPr sz="1900" spc="20">
                <a:latin typeface="Times New Roman"/>
                <a:cs typeface="Times New Roman"/>
              </a:rPr>
              <a:t> </a:t>
            </a:r>
            <a:r>
              <a:rPr sz="1900" i="1" spc="-5">
                <a:latin typeface="Times New Roman"/>
                <a:cs typeface="Times New Roman"/>
              </a:rPr>
              <a:t>V </a:t>
            </a:r>
            <a:r>
              <a:rPr sz="1900" spc="-5">
                <a:latin typeface="Times New Roman"/>
                <a:cs typeface="Times New Roman"/>
              </a:rPr>
              <a:t>= </a:t>
            </a:r>
            <a:r>
              <a:rPr sz="1900" i="1" spc="5">
                <a:latin typeface="Times New Roman"/>
                <a:cs typeface="Times New Roman"/>
              </a:rPr>
              <a:t>V</a:t>
            </a:r>
            <a:r>
              <a:rPr sz="1875" spc="7" baseline="-20000">
                <a:latin typeface="Times New Roman"/>
                <a:cs typeface="Times New Roman"/>
              </a:rPr>
              <a:t>A</a:t>
            </a:r>
            <a:r>
              <a:rPr sz="1875" spc="120" baseline="-20000">
                <a:latin typeface="Times New Roman"/>
                <a:cs typeface="Times New Roman"/>
              </a:rPr>
              <a:t> </a:t>
            </a:r>
            <a:r>
              <a:rPr sz="1900" spc="-5">
                <a:latin typeface="Times New Roman"/>
                <a:cs typeface="Times New Roman"/>
              </a:rPr>
              <a:t>–</a:t>
            </a:r>
            <a:r>
              <a:rPr sz="1900">
                <a:latin typeface="Times New Roman"/>
                <a:cs typeface="Times New Roman"/>
              </a:rPr>
              <a:t> </a:t>
            </a:r>
            <a:r>
              <a:rPr sz="1900" spc="-5">
                <a:latin typeface="Times New Roman"/>
                <a:cs typeface="Times New Roman"/>
              </a:rPr>
              <a:t>20 × </a:t>
            </a:r>
            <a:r>
              <a:rPr sz="1900" spc="-10">
                <a:latin typeface="Times New Roman"/>
                <a:cs typeface="Times New Roman"/>
              </a:rPr>
              <a:t>10</a:t>
            </a:r>
            <a:endParaRPr sz="1900">
              <a:latin typeface="Times New Roman"/>
              <a:cs typeface="Times New Roman"/>
            </a:endParaRPr>
          </a:p>
          <a:p>
            <a:pPr marL="2271395">
              <a:lnSpc>
                <a:spcPct val="100000"/>
              </a:lnSpc>
              <a:spcBef>
                <a:spcPts val="370"/>
              </a:spcBef>
            </a:pPr>
            <a:r>
              <a:rPr sz="1900" i="1" spc="-5">
                <a:latin typeface="Times New Roman"/>
                <a:cs typeface="Times New Roman"/>
              </a:rPr>
              <a:t>V</a:t>
            </a:r>
            <a:r>
              <a:rPr sz="1900" i="1" spc="-15">
                <a:latin typeface="Times New Roman"/>
                <a:cs typeface="Times New Roman"/>
              </a:rPr>
              <a:t> </a:t>
            </a:r>
            <a:r>
              <a:rPr sz="1900" spc="-5">
                <a:latin typeface="Times New Roman"/>
                <a:cs typeface="Times New Roman"/>
              </a:rPr>
              <a:t>=</a:t>
            </a:r>
            <a:r>
              <a:rPr sz="1900" spc="5">
                <a:latin typeface="Times New Roman"/>
                <a:cs typeface="Times New Roman"/>
              </a:rPr>
              <a:t> </a:t>
            </a:r>
            <a:r>
              <a:rPr sz="1900" spc="-5">
                <a:latin typeface="Times New Roman"/>
                <a:cs typeface="Times New Roman"/>
              </a:rPr>
              <a:t>325</a:t>
            </a:r>
            <a:r>
              <a:rPr sz="1900">
                <a:latin typeface="Times New Roman"/>
                <a:cs typeface="Times New Roman"/>
              </a:rPr>
              <a:t> </a:t>
            </a:r>
            <a:r>
              <a:rPr sz="1900" spc="-5">
                <a:latin typeface="Times New Roman"/>
                <a:cs typeface="Times New Roman"/>
              </a:rPr>
              <a:t>–</a:t>
            </a:r>
            <a:r>
              <a:rPr sz="1900">
                <a:latin typeface="Times New Roman"/>
                <a:cs typeface="Times New Roman"/>
              </a:rPr>
              <a:t> </a:t>
            </a:r>
            <a:r>
              <a:rPr sz="1900" spc="-5">
                <a:latin typeface="Times New Roman"/>
                <a:cs typeface="Times New Roman"/>
              </a:rPr>
              <a:t>200</a:t>
            </a:r>
            <a:r>
              <a:rPr sz="1900">
                <a:latin typeface="Times New Roman"/>
                <a:cs typeface="Times New Roman"/>
              </a:rPr>
              <a:t> </a:t>
            </a:r>
            <a:r>
              <a:rPr sz="1900" spc="-5">
                <a:latin typeface="Times New Roman"/>
                <a:cs typeface="Times New Roman"/>
              </a:rPr>
              <a:t>=</a:t>
            </a:r>
            <a:r>
              <a:rPr sz="1900" spc="-10">
                <a:latin typeface="Times New Roman"/>
                <a:cs typeface="Times New Roman"/>
              </a:rPr>
              <a:t> </a:t>
            </a:r>
            <a:r>
              <a:rPr sz="1900" spc="-5">
                <a:latin typeface="Times New Roman"/>
                <a:cs typeface="Times New Roman"/>
              </a:rPr>
              <a:t>125</a:t>
            </a:r>
            <a:r>
              <a:rPr sz="1900">
                <a:latin typeface="Times New Roman"/>
                <a:cs typeface="Times New Roman"/>
              </a:rPr>
              <a:t> </a:t>
            </a:r>
            <a:r>
              <a:rPr sz="1900" spc="-5">
                <a:latin typeface="Times New Roman"/>
                <a:cs typeface="Times New Roman"/>
              </a:rPr>
              <a:t>kN</a:t>
            </a:r>
            <a:endParaRPr sz="1900">
              <a:latin typeface="Times New Roman"/>
              <a:cs typeface="Times New Roman"/>
            </a:endParaRPr>
          </a:p>
          <a:p>
            <a:pPr marL="312420" indent="-274320">
              <a:lnSpc>
                <a:spcPct val="100000"/>
              </a:lnSpc>
              <a:spcBef>
                <a:spcPts val="1165"/>
              </a:spcBef>
              <a:buClr>
                <a:srgbClr val="D24717"/>
              </a:buClr>
              <a:buSzPct val="84210"/>
              <a:buFont typeface="Segoe UI Symbol"/>
              <a:buChar char="⚫"/>
              <a:tabLst>
                <a:tab pos="311785" algn="l"/>
                <a:tab pos="312420" algn="l"/>
              </a:tabLst>
            </a:pPr>
            <a:r>
              <a:rPr sz="1900" spc="-10">
                <a:latin typeface="Times New Roman"/>
                <a:cs typeface="Times New Roman"/>
              </a:rPr>
              <a:t>Normal</a:t>
            </a:r>
            <a:r>
              <a:rPr sz="1900" spc="25">
                <a:latin typeface="Times New Roman"/>
                <a:cs typeface="Times New Roman"/>
              </a:rPr>
              <a:t> </a:t>
            </a:r>
            <a:r>
              <a:rPr sz="1900" spc="-5">
                <a:latin typeface="Times New Roman"/>
                <a:cs typeface="Times New Roman"/>
              </a:rPr>
              <a:t>thrust</a:t>
            </a:r>
            <a:r>
              <a:rPr sz="1900" spc="5">
                <a:latin typeface="Times New Roman"/>
                <a:cs typeface="Times New Roman"/>
              </a:rPr>
              <a:t> </a:t>
            </a:r>
            <a:r>
              <a:rPr sz="1900" spc="-5">
                <a:latin typeface="Times New Roman"/>
                <a:cs typeface="Times New Roman"/>
              </a:rPr>
              <a:t>at</a:t>
            </a:r>
            <a:r>
              <a:rPr sz="1900" spc="-10">
                <a:latin typeface="Times New Roman"/>
                <a:cs typeface="Times New Roman"/>
              </a:rPr>
              <a:t> </a:t>
            </a:r>
            <a:r>
              <a:rPr sz="1900" i="1" spc="-5">
                <a:latin typeface="Times New Roman"/>
                <a:cs typeface="Times New Roman"/>
              </a:rPr>
              <a:t>D</a:t>
            </a:r>
            <a:r>
              <a:rPr sz="1900" spc="-5">
                <a:latin typeface="Times New Roman"/>
                <a:cs typeface="Times New Roman"/>
              </a:rPr>
              <a:t>,</a:t>
            </a:r>
            <a:r>
              <a:rPr sz="1900" spc="10">
                <a:latin typeface="Times New Roman"/>
                <a:cs typeface="Times New Roman"/>
              </a:rPr>
              <a:t> </a:t>
            </a:r>
            <a:r>
              <a:rPr sz="1900" i="1" spc="-5">
                <a:latin typeface="Times New Roman"/>
                <a:cs typeface="Times New Roman"/>
              </a:rPr>
              <a:t>N</a:t>
            </a:r>
            <a:r>
              <a:rPr sz="1900" i="1">
                <a:latin typeface="Times New Roman"/>
                <a:cs typeface="Times New Roman"/>
              </a:rPr>
              <a:t> </a:t>
            </a:r>
            <a:r>
              <a:rPr sz="1900" spc="-5">
                <a:latin typeface="Times New Roman"/>
                <a:cs typeface="Times New Roman"/>
              </a:rPr>
              <a:t>=</a:t>
            </a:r>
            <a:r>
              <a:rPr sz="1900">
                <a:latin typeface="Times New Roman"/>
                <a:cs typeface="Times New Roman"/>
              </a:rPr>
              <a:t> </a:t>
            </a:r>
            <a:r>
              <a:rPr sz="1900" i="1" spc="-5">
                <a:latin typeface="Times New Roman"/>
                <a:cs typeface="Times New Roman"/>
              </a:rPr>
              <a:t>V</a:t>
            </a:r>
            <a:r>
              <a:rPr sz="1900" i="1" spc="10">
                <a:latin typeface="Times New Roman"/>
                <a:cs typeface="Times New Roman"/>
              </a:rPr>
              <a:t> </a:t>
            </a:r>
            <a:r>
              <a:rPr sz="1900" spc="-5">
                <a:latin typeface="Times New Roman"/>
                <a:cs typeface="Times New Roman"/>
              </a:rPr>
              <a:t>sin </a:t>
            </a:r>
            <a:r>
              <a:rPr sz="1900" spc="-5">
                <a:latin typeface="Calibri"/>
                <a:cs typeface="Calibri"/>
              </a:rPr>
              <a:t>θ</a:t>
            </a:r>
            <a:r>
              <a:rPr sz="1900" spc="50">
                <a:latin typeface="Calibri"/>
                <a:cs typeface="Calibri"/>
              </a:rPr>
              <a:t> </a:t>
            </a:r>
            <a:r>
              <a:rPr sz="1900" spc="-5">
                <a:latin typeface="Times New Roman"/>
                <a:cs typeface="Times New Roman"/>
              </a:rPr>
              <a:t>+</a:t>
            </a:r>
            <a:r>
              <a:rPr sz="1900">
                <a:latin typeface="Times New Roman"/>
                <a:cs typeface="Times New Roman"/>
              </a:rPr>
              <a:t> </a:t>
            </a:r>
            <a:r>
              <a:rPr sz="1900" i="1" spc="-5">
                <a:latin typeface="Times New Roman"/>
                <a:cs typeface="Times New Roman"/>
              </a:rPr>
              <a:t>H</a:t>
            </a:r>
            <a:r>
              <a:rPr sz="1900" i="1">
                <a:latin typeface="Times New Roman"/>
                <a:cs typeface="Times New Roman"/>
              </a:rPr>
              <a:t> </a:t>
            </a:r>
            <a:r>
              <a:rPr sz="1900" spc="-5">
                <a:latin typeface="Times New Roman"/>
                <a:cs typeface="Times New Roman"/>
              </a:rPr>
              <a:t>cos </a:t>
            </a:r>
            <a:r>
              <a:rPr sz="1900" spc="-5">
                <a:latin typeface="Calibri"/>
                <a:cs typeface="Calibri"/>
              </a:rPr>
              <a:t>θ</a:t>
            </a:r>
            <a:endParaRPr sz="1900">
              <a:latin typeface="Calibri"/>
              <a:cs typeface="Calibri"/>
            </a:endParaRPr>
          </a:p>
          <a:p>
            <a:pPr marL="2271395">
              <a:lnSpc>
                <a:spcPct val="100000"/>
              </a:lnSpc>
              <a:spcBef>
                <a:spcPts val="1515"/>
              </a:spcBef>
            </a:pPr>
            <a:r>
              <a:rPr sz="1900" i="1" spc="-5">
                <a:latin typeface="Times New Roman"/>
                <a:cs typeface="Times New Roman"/>
              </a:rPr>
              <a:t>N</a:t>
            </a:r>
            <a:r>
              <a:rPr sz="1900" i="1" spc="-15">
                <a:latin typeface="Times New Roman"/>
                <a:cs typeface="Times New Roman"/>
              </a:rPr>
              <a:t> </a:t>
            </a:r>
            <a:r>
              <a:rPr sz="1900" spc="-5">
                <a:latin typeface="Times New Roman"/>
                <a:cs typeface="Times New Roman"/>
              </a:rPr>
              <a:t>=</a:t>
            </a:r>
            <a:r>
              <a:rPr sz="1900" spc="20">
                <a:latin typeface="Times New Roman"/>
                <a:cs typeface="Times New Roman"/>
              </a:rPr>
              <a:t> </a:t>
            </a:r>
            <a:r>
              <a:rPr sz="1900" spc="-5">
                <a:latin typeface="Times New Roman"/>
                <a:cs typeface="Times New Roman"/>
              </a:rPr>
              <a:t>125</a:t>
            </a:r>
            <a:r>
              <a:rPr sz="1900" spc="10">
                <a:latin typeface="Times New Roman"/>
                <a:cs typeface="Times New Roman"/>
              </a:rPr>
              <a:t> </a:t>
            </a:r>
            <a:r>
              <a:rPr sz="1900" spc="-5">
                <a:latin typeface="Times New Roman"/>
                <a:cs typeface="Times New Roman"/>
              </a:rPr>
              <a:t>sin</a:t>
            </a:r>
            <a:r>
              <a:rPr sz="1900" spc="5">
                <a:latin typeface="Times New Roman"/>
                <a:cs typeface="Times New Roman"/>
              </a:rPr>
              <a:t> </a:t>
            </a:r>
            <a:r>
              <a:rPr sz="1900" spc="-5">
                <a:latin typeface="Times New Roman"/>
                <a:cs typeface="Times New Roman"/>
              </a:rPr>
              <a:t>29.171̊</a:t>
            </a:r>
            <a:r>
              <a:rPr sz="1900" spc="10">
                <a:latin typeface="Times New Roman"/>
                <a:cs typeface="Times New Roman"/>
              </a:rPr>
              <a:t> </a:t>
            </a:r>
            <a:r>
              <a:rPr sz="1900" spc="-5">
                <a:latin typeface="Times New Roman"/>
                <a:cs typeface="Times New Roman"/>
              </a:rPr>
              <a:t>+</a:t>
            </a:r>
            <a:r>
              <a:rPr sz="1900" spc="5">
                <a:latin typeface="Times New Roman"/>
                <a:cs typeface="Times New Roman"/>
              </a:rPr>
              <a:t> </a:t>
            </a:r>
            <a:r>
              <a:rPr sz="1900" spc="-5">
                <a:latin typeface="Times New Roman"/>
                <a:cs typeface="Times New Roman"/>
              </a:rPr>
              <a:t>312.5</a:t>
            </a:r>
            <a:r>
              <a:rPr sz="1900" spc="5">
                <a:latin typeface="Times New Roman"/>
                <a:cs typeface="Times New Roman"/>
              </a:rPr>
              <a:t> </a:t>
            </a:r>
            <a:r>
              <a:rPr sz="1900" spc="-5">
                <a:latin typeface="Times New Roman"/>
                <a:cs typeface="Times New Roman"/>
              </a:rPr>
              <a:t>cos</a:t>
            </a:r>
            <a:r>
              <a:rPr sz="1900">
                <a:latin typeface="Times New Roman"/>
                <a:cs typeface="Times New Roman"/>
              </a:rPr>
              <a:t> </a:t>
            </a:r>
            <a:r>
              <a:rPr sz="1900" spc="-5">
                <a:latin typeface="Times New Roman"/>
                <a:cs typeface="Times New Roman"/>
              </a:rPr>
              <a:t>20.171̊</a:t>
            </a:r>
            <a:r>
              <a:rPr sz="1900" spc="10">
                <a:latin typeface="Times New Roman"/>
                <a:cs typeface="Times New Roman"/>
              </a:rPr>
              <a:t> </a:t>
            </a:r>
            <a:r>
              <a:rPr sz="1900" spc="-5">
                <a:latin typeface="Times New Roman"/>
                <a:cs typeface="Times New Roman"/>
              </a:rPr>
              <a:t>=</a:t>
            </a:r>
            <a:r>
              <a:rPr sz="1900" spc="5">
                <a:latin typeface="Times New Roman"/>
                <a:cs typeface="Times New Roman"/>
              </a:rPr>
              <a:t> </a:t>
            </a:r>
            <a:r>
              <a:rPr sz="1900" spc="-5">
                <a:latin typeface="Times New Roman"/>
                <a:cs typeface="Times New Roman"/>
              </a:rPr>
              <a:t>336.437</a:t>
            </a:r>
            <a:r>
              <a:rPr sz="1900" spc="10">
                <a:latin typeface="Times New Roman"/>
                <a:cs typeface="Times New Roman"/>
              </a:rPr>
              <a:t> </a:t>
            </a:r>
            <a:r>
              <a:rPr sz="1900" spc="-5">
                <a:latin typeface="Times New Roman"/>
                <a:cs typeface="Times New Roman"/>
              </a:rPr>
              <a:t>kN</a:t>
            </a:r>
            <a:endParaRPr sz="1900">
              <a:latin typeface="Times New Roman"/>
              <a:cs typeface="Times New Roman"/>
            </a:endParaRPr>
          </a:p>
        </p:txBody>
      </p:sp>
      <p:sp>
        <p:nvSpPr>
          <p:cNvPr id="4" name="object 4"/>
          <p:cNvSpPr txBox="1"/>
          <p:nvPr/>
        </p:nvSpPr>
        <p:spPr>
          <a:xfrm>
            <a:off x="535940" y="5420055"/>
            <a:ext cx="2023110" cy="31496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7020" indent="-274320">
              <a:lnSpc>
                <a:spcPct val="100000"/>
              </a:lnSpc>
              <a:spcBef>
                <a:spcPts val="95"/>
              </a:spcBef>
              <a:buClr>
                <a:srgbClr val="D24717"/>
              </a:buClr>
              <a:buSzPct val="84210"/>
              <a:buFont typeface="Segoe UI Symbol"/>
              <a:buChar char="⚫"/>
              <a:tabLst>
                <a:tab pos="286385" algn="l"/>
                <a:tab pos="287020" algn="l"/>
              </a:tabLst>
            </a:pPr>
            <a:r>
              <a:rPr sz="1900" spc="-5">
                <a:latin typeface="Times New Roman"/>
                <a:cs typeface="Times New Roman"/>
              </a:rPr>
              <a:t>Radial</a:t>
            </a:r>
            <a:r>
              <a:rPr sz="1900" spc="-30">
                <a:latin typeface="Times New Roman"/>
                <a:cs typeface="Times New Roman"/>
              </a:rPr>
              <a:t> </a:t>
            </a:r>
            <a:r>
              <a:rPr sz="1900" spc="-5">
                <a:latin typeface="Times New Roman"/>
                <a:cs typeface="Times New Roman"/>
              </a:rPr>
              <a:t>shear</a:t>
            </a:r>
            <a:r>
              <a:rPr sz="1900" spc="-25">
                <a:latin typeface="Times New Roman"/>
                <a:cs typeface="Times New Roman"/>
              </a:rPr>
              <a:t> </a:t>
            </a:r>
            <a:r>
              <a:rPr sz="1900" spc="-5">
                <a:latin typeface="Times New Roman"/>
                <a:cs typeface="Times New Roman"/>
              </a:rPr>
              <a:t>at</a:t>
            </a:r>
            <a:r>
              <a:rPr sz="1900" spc="-30">
                <a:latin typeface="Times New Roman"/>
                <a:cs typeface="Times New Roman"/>
              </a:rPr>
              <a:t> </a:t>
            </a:r>
            <a:r>
              <a:rPr sz="1900" i="1" spc="-5">
                <a:latin typeface="Times New Roman"/>
                <a:cs typeface="Times New Roman"/>
              </a:rPr>
              <a:t>D</a:t>
            </a:r>
            <a:r>
              <a:rPr sz="1900" spc="-5">
                <a:latin typeface="Times New Roman"/>
                <a:cs typeface="Times New Roman"/>
              </a:rPr>
              <a:t>,</a:t>
            </a:r>
            <a:endParaRPr sz="1900">
              <a:latin typeface="Times New Roman"/>
              <a:cs typeface="Times New Roman"/>
            </a:endParaRPr>
          </a:p>
        </p:txBody>
      </p:sp>
      <p:sp>
        <p:nvSpPr>
          <p:cNvPr id="5" name="object 5"/>
          <p:cNvSpPr txBox="1"/>
          <p:nvPr/>
        </p:nvSpPr>
        <p:spPr>
          <a:xfrm>
            <a:off x="2769235" y="5420055"/>
            <a:ext cx="4889500" cy="79629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685">
              <a:lnSpc>
                <a:spcPct val="100000"/>
              </a:lnSpc>
              <a:spcBef>
                <a:spcPts val="95"/>
              </a:spcBef>
            </a:pPr>
            <a:r>
              <a:rPr sz="1900" i="1" spc="-5">
                <a:latin typeface="Times New Roman"/>
                <a:cs typeface="Times New Roman"/>
              </a:rPr>
              <a:t>Q</a:t>
            </a:r>
            <a:r>
              <a:rPr sz="1900" i="1" spc="-10">
                <a:latin typeface="Times New Roman"/>
                <a:cs typeface="Times New Roman"/>
              </a:rPr>
              <a:t> </a:t>
            </a:r>
            <a:r>
              <a:rPr sz="1900" spc="-5">
                <a:latin typeface="Times New Roman"/>
                <a:cs typeface="Times New Roman"/>
              </a:rPr>
              <a:t>= </a:t>
            </a:r>
            <a:r>
              <a:rPr sz="1900" i="1" spc="-5">
                <a:latin typeface="Times New Roman"/>
                <a:cs typeface="Times New Roman"/>
              </a:rPr>
              <a:t>V</a:t>
            </a:r>
            <a:r>
              <a:rPr sz="1900" i="1" spc="-10">
                <a:latin typeface="Times New Roman"/>
                <a:cs typeface="Times New Roman"/>
              </a:rPr>
              <a:t> </a:t>
            </a:r>
            <a:r>
              <a:rPr sz="1900" spc="-5">
                <a:latin typeface="Times New Roman"/>
                <a:cs typeface="Times New Roman"/>
              </a:rPr>
              <a:t>cos</a:t>
            </a:r>
            <a:r>
              <a:rPr sz="1900" spc="-15">
                <a:latin typeface="Times New Roman"/>
                <a:cs typeface="Times New Roman"/>
              </a:rPr>
              <a:t> </a:t>
            </a:r>
            <a:r>
              <a:rPr sz="1900" spc="-5">
                <a:latin typeface="Times New Roman"/>
                <a:cs typeface="Times New Roman"/>
              </a:rPr>
              <a:t>θ</a:t>
            </a:r>
            <a:r>
              <a:rPr sz="1900">
                <a:latin typeface="Times New Roman"/>
                <a:cs typeface="Times New Roman"/>
              </a:rPr>
              <a:t> </a:t>
            </a:r>
            <a:r>
              <a:rPr sz="1900" spc="-5">
                <a:latin typeface="Times New Roman"/>
                <a:cs typeface="Times New Roman"/>
              </a:rPr>
              <a:t>– </a:t>
            </a:r>
            <a:r>
              <a:rPr sz="1900" i="1" spc="-5">
                <a:latin typeface="Times New Roman"/>
                <a:cs typeface="Times New Roman"/>
              </a:rPr>
              <a:t>H </a:t>
            </a:r>
            <a:r>
              <a:rPr sz="1900" spc="-5">
                <a:latin typeface="Times New Roman"/>
                <a:cs typeface="Times New Roman"/>
              </a:rPr>
              <a:t>sin θ</a:t>
            </a:r>
            <a:endParaRPr sz="1900">
              <a:latin typeface="Times New Roman"/>
              <a:cs typeface="Times New Roman"/>
            </a:endParaRPr>
          </a:p>
          <a:p>
            <a:pPr marL="12700">
              <a:lnSpc>
                <a:spcPct val="100000"/>
              </a:lnSpc>
              <a:spcBef>
                <a:spcPts val="1510"/>
              </a:spcBef>
            </a:pPr>
            <a:r>
              <a:rPr sz="1900" i="1" spc="-5">
                <a:latin typeface="Times New Roman"/>
                <a:cs typeface="Times New Roman"/>
              </a:rPr>
              <a:t>Q</a:t>
            </a:r>
            <a:r>
              <a:rPr sz="1900" i="1">
                <a:latin typeface="Times New Roman"/>
                <a:cs typeface="Times New Roman"/>
              </a:rPr>
              <a:t> </a:t>
            </a:r>
            <a:r>
              <a:rPr sz="1900" spc="-5">
                <a:latin typeface="Times New Roman"/>
                <a:cs typeface="Times New Roman"/>
              </a:rPr>
              <a:t>=</a:t>
            </a:r>
            <a:r>
              <a:rPr sz="1900" spc="5">
                <a:latin typeface="Times New Roman"/>
                <a:cs typeface="Times New Roman"/>
              </a:rPr>
              <a:t> </a:t>
            </a:r>
            <a:r>
              <a:rPr sz="1900" spc="-5">
                <a:latin typeface="Times New Roman"/>
                <a:cs typeface="Times New Roman"/>
              </a:rPr>
              <a:t>125</a:t>
            </a:r>
            <a:r>
              <a:rPr sz="1900" spc="10">
                <a:latin typeface="Times New Roman"/>
                <a:cs typeface="Times New Roman"/>
              </a:rPr>
              <a:t> </a:t>
            </a:r>
            <a:r>
              <a:rPr sz="1900" spc="-5">
                <a:latin typeface="Times New Roman"/>
                <a:cs typeface="Times New Roman"/>
              </a:rPr>
              <a:t>cos</a:t>
            </a:r>
            <a:r>
              <a:rPr sz="1900">
                <a:latin typeface="Times New Roman"/>
                <a:cs typeface="Times New Roman"/>
              </a:rPr>
              <a:t> </a:t>
            </a:r>
            <a:r>
              <a:rPr sz="1900" spc="-5">
                <a:latin typeface="Times New Roman"/>
                <a:cs typeface="Times New Roman"/>
              </a:rPr>
              <a:t>20.171̊</a:t>
            </a:r>
            <a:r>
              <a:rPr sz="1900" spc="5">
                <a:latin typeface="Times New Roman"/>
                <a:cs typeface="Times New Roman"/>
              </a:rPr>
              <a:t> </a:t>
            </a:r>
            <a:r>
              <a:rPr sz="1900" spc="-5">
                <a:latin typeface="Times New Roman"/>
                <a:cs typeface="Times New Roman"/>
              </a:rPr>
              <a:t>-</a:t>
            </a:r>
            <a:r>
              <a:rPr sz="1900" spc="10">
                <a:latin typeface="Times New Roman"/>
                <a:cs typeface="Times New Roman"/>
              </a:rPr>
              <a:t> </a:t>
            </a:r>
            <a:r>
              <a:rPr sz="1900" spc="-5">
                <a:latin typeface="Times New Roman"/>
                <a:cs typeface="Times New Roman"/>
              </a:rPr>
              <a:t>312.5</a:t>
            </a:r>
            <a:r>
              <a:rPr sz="1900" spc="10">
                <a:latin typeface="Times New Roman"/>
                <a:cs typeface="Times New Roman"/>
              </a:rPr>
              <a:t> </a:t>
            </a:r>
            <a:r>
              <a:rPr sz="1900" spc="-5">
                <a:latin typeface="Times New Roman"/>
                <a:cs typeface="Times New Roman"/>
              </a:rPr>
              <a:t>sin</a:t>
            </a:r>
            <a:r>
              <a:rPr sz="1900" spc="5">
                <a:latin typeface="Times New Roman"/>
                <a:cs typeface="Times New Roman"/>
              </a:rPr>
              <a:t> </a:t>
            </a:r>
            <a:r>
              <a:rPr sz="1900" spc="-5">
                <a:latin typeface="Times New Roman"/>
                <a:cs typeface="Times New Roman"/>
              </a:rPr>
              <a:t>20.171̊</a:t>
            </a:r>
            <a:r>
              <a:rPr sz="1900" spc="10">
                <a:latin typeface="Times New Roman"/>
                <a:cs typeface="Times New Roman"/>
              </a:rPr>
              <a:t> </a:t>
            </a:r>
            <a:r>
              <a:rPr sz="1900" spc="-5">
                <a:latin typeface="Times New Roman"/>
                <a:cs typeface="Times New Roman"/>
              </a:rPr>
              <a:t>=</a:t>
            </a:r>
            <a:r>
              <a:rPr sz="1900">
                <a:latin typeface="Times New Roman"/>
                <a:cs typeface="Times New Roman"/>
              </a:rPr>
              <a:t> </a:t>
            </a:r>
            <a:r>
              <a:rPr sz="1900" spc="-5">
                <a:latin typeface="Times New Roman"/>
                <a:cs typeface="Times New Roman"/>
              </a:rPr>
              <a:t>9.575</a:t>
            </a:r>
            <a:r>
              <a:rPr sz="1900" spc="10">
                <a:latin typeface="Times New Roman"/>
                <a:cs typeface="Times New Roman"/>
              </a:rPr>
              <a:t> </a:t>
            </a:r>
            <a:r>
              <a:rPr sz="1900" spc="-5">
                <a:latin typeface="Times New Roman"/>
                <a:cs typeface="Times New Roman"/>
              </a:rPr>
              <a:t>kN</a:t>
            </a:r>
            <a:endParaRPr sz="1900">
              <a:latin typeface="Times New Roman"/>
              <a:cs typeface="Times New Roman"/>
            </a:endParaRPr>
          </a:p>
        </p:txBody>
      </p:sp>
      <p:grpSp>
        <p:nvGrpSpPr>
          <p:cNvPr id="6" name="object 6"/>
          <p:cNvGrpSpPr/>
          <p:nvPr/>
        </p:nvGrpSpPr>
        <p:grpSpPr>
          <a:xfrm>
            <a:off x="1939670" y="1137462"/>
            <a:ext cx="3944620" cy="2381250"/>
            <a:chOff x="1939670" y="1137462"/>
            <a:chExt cx="3944620" cy="2381250"/>
          </a:xfrm>
        </p:grpSpPr>
        <p:pic>
          <p:nvPicPr>
            <p:cNvPr id="7" name="object 7"/>
            <p:cNvPicPr/>
            <p:nvPr/>
          </p:nvPicPr>
          <p:blipFill>
            <a:blip r:embed="rId2"/>
            <a:stretch>
              <a:fillRect/>
            </a:stretch>
          </p:blipFill>
          <p:spPr>
            <a:xfrm>
              <a:off x="2057399" y="1137462"/>
              <a:ext cx="2658905" cy="1437922"/>
            </a:xfrm>
            <a:prstGeom prst="rect">
              <a:avLst/>
            </a:prstGeom>
          </p:spPr>
        </p:pic>
        <p:pic>
          <p:nvPicPr>
            <p:cNvPr id="8" name="object 8"/>
            <p:cNvPicPr/>
            <p:nvPr/>
          </p:nvPicPr>
          <p:blipFill>
            <a:blip r:embed="rId3"/>
            <a:stretch>
              <a:fillRect/>
            </a:stretch>
          </p:blipFill>
          <p:spPr>
            <a:xfrm>
              <a:off x="1939670" y="2561506"/>
              <a:ext cx="3944021" cy="956893"/>
            </a:xfrm>
            <a:prstGeom prst="rect">
              <a:avLst/>
            </a:prstGeom>
          </p:spPr>
        </p:pic>
      </p:grpSp>
      <p:sp>
        <p:nvSpPr>
          <p:cNvPr id="9" name="Slide Number Placeholder 8">
            <a:extLst>
              <a:ext uri="{FF2B5EF4-FFF2-40B4-BE49-F238E27FC236}">
                <a16:creationId xmlns:a16="http://schemas.microsoft.com/office/drawing/2014/main" id="{05EB33FB-3876-EAC3-A904-8508B0706330}"/>
              </a:ext>
            </a:extLst>
          </p:cNvPr>
          <p:cNvSpPr>
            <a:spLocks noGrp="1"/>
          </p:cNvSpPr>
          <p:nvPr>
            <p:ph type="sldNum" sz="quarter" idx="7"/>
          </p:nvPr>
        </p:nvSpPr>
        <p:spPr/>
        <p:txBody>
          <a:bodyPr/>
          <a:lstStyle/>
          <a:p>
            <a:pPr marL="38100">
              <a:lnSpc>
                <a:spcPts val="1664"/>
              </a:lnSpc>
            </a:pPr>
            <a:fld id="{81D60167-4931-47E6-BA6A-407CBD079E47}" type="slidenum">
              <a:rPr lang="en-US" smtClean="0"/>
              <a:t>50</a:t>
            </a:fld>
            <a:endParaRPr lang="en-US"/>
          </a:p>
        </p:txBody>
      </p:sp>
      <p:sp>
        <p:nvSpPr>
          <p:cNvPr id="10" name="Slide Number Placeholder 1">
            <a:extLst>
              <a:ext uri="{FF2B5EF4-FFF2-40B4-BE49-F238E27FC236}">
                <a16:creationId xmlns:a16="http://schemas.microsoft.com/office/drawing/2014/main" id="{F2929E35-49CF-9935-8957-FB024C094EAF}"/>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50</a:t>
            </a:fld>
            <a:endParaRPr lang="en-US" dirty="0">
              <a:solidFill>
                <a:schemeClr val="tx1"/>
              </a:solidFill>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374141"/>
            <a:ext cx="8073390" cy="1245870"/>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gn="just">
              <a:lnSpc>
                <a:spcPct val="100000"/>
              </a:lnSpc>
              <a:spcBef>
                <a:spcPts val="105"/>
              </a:spcBef>
            </a:pPr>
            <a:r>
              <a:rPr sz="2000" spc="5">
                <a:latin typeface="Times New Roman"/>
                <a:cs typeface="Times New Roman"/>
              </a:rPr>
              <a:t>Q2. </a:t>
            </a:r>
            <a:r>
              <a:rPr sz="2000">
                <a:latin typeface="Times New Roman"/>
                <a:cs typeface="Times New Roman"/>
              </a:rPr>
              <a:t>A </a:t>
            </a:r>
            <a:r>
              <a:rPr sz="2000" spc="-5">
                <a:latin typeface="Times New Roman"/>
                <a:cs typeface="Times New Roman"/>
              </a:rPr>
              <a:t>circular arch </a:t>
            </a:r>
            <a:r>
              <a:rPr sz="2000" spc="-10">
                <a:latin typeface="Times New Roman"/>
                <a:cs typeface="Times New Roman"/>
              </a:rPr>
              <a:t>to </a:t>
            </a:r>
            <a:r>
              <a:rPr sz="2000" spc="-5">
                <a:latin typeface="Times New Roman"/>
                <a:cs typeface="Times New Roman"/>
              </a:rPr>
              <a:t>span 20 </a:t>
            </a:r>
            <a:r>
              <a:rPr sz="2000">
                <a:latin typeface="Times New Roman"/>
                <a:cs typeface="Times New Roman"/>
              </a:rPr>
              <a:t>m </a:t>
            </a:r>
            <a:r>
              <a:rPr sz="2000" spc="-5">
                <a:latin typeface="Times New Roman"/>
                <a:cs typeface="Times New Roman"/>
              </a:rPr>
              <a:t>with </a:t>
            </a:r>
            <a:r>
              <a:rPr sz="2000">
                <a:latin typeface="Times New Roman"/>
                <a:cs typeface="Times New Roman"/>
              </a:rPr>
              <a:t>a </a:t>
            </a:r>
            <a:r>
              <a:rPr sz="2000" spc="-5">
                <a:latin typeface="Times New Roman"/>
                <a:cs typeface="Times New Roman"/>
              </a:rPr>
              <a:t>central rise </a:t>
            </a:r>
            <a:r>
              <a:rPr sz="2000">
                <a:latin typeface="Times New Roman"/>
                <a:cs typeface="Times New Roman"/>
              </a:rPr>
              <a:t>5 m </a:t>
            </a:r>
            <a:r>
              <a:rPr sz="2000" spc="-5">
                <a:latin typeface="Times New Roman"/>
                <a:cs typeface="Times New Roman"/>
              </a:rPr>
              <a:t>is hinged at the crown </a:t>
            </a:r>
            <a:r>
              <a:rPr sz="2000">
                <a:latin typeface="Times New Roman"/>
                <a:cs typeface="Times New Roman"/>
              </a:rPr>
              <a:t> and </a:t>
            </a:r>
            <a:r>
              <a:rPr sz="2000" spc="-5">
                <a:latin typeface="Times New Roman"/>
                <a:cs typeface="Times New Roman"/>
              </a:rPr>
              <a:t>springing. </a:t>
            </a:r>
            <a:r>
              <a:rPr sz="2000">
                <a:latin typeface="Times New Roman"/>
                <a:cs typeface="Times New Roman"/>
              </a:rPr>
              <a:t>It </a:t>
            </a:r>
            <a:r>
              <a:rPr sz="2000" spc="-5">
                <a:latin typeface="Times New Roman"/>
                <a:cs typeface="Times New Roman"/>
              </a:rPr>
              <a:t>carries </a:t>
            </a:r>
            <a:r>
              <a:rPr sz="2000">
                <a:latin typeface="Times New Roman"/>
                <a:cs typeface="Times New Roman"/>
              </a:rPr>
              <a:t>a </a:t>
            </a:r>
            <a:r>
              <a:rPr sz="2000" spc="-5">
                <a:latin typeface="Times New Roman"/>
                <a:cs typeface="Times New Roman"/>
              </a:rPr>
              <a:t>point load of</a:t>
            </a:r>
            <a:r>
              <a:rPr sz="2000">
                <a:latin typeface="Times New Roman"/>
                <a:cs typeface="Times New Roman"/>
              </a:rPr>
              <a:t> </a:t>
            </a:r>
            <a:r>
              <a:rPr sz="2000" spc="-5">
                <a:latin typeface="Times New Roman"/>
                <a:cs typeface="Times New Roman"/>
              </a:rPr>
              <a:t>100 </a:t>
            </a:r>
            <a:r>
              <a:rPr sz="2000">
                <a:latin typeface="Times New Roman"/>
                <a:cs typeface="Times New Roman"/>
              </a:rPr>
              <a:t>kN </a:t>
            </a:r>
            <a:r>
              <a:rPr sz="2000" spc="-5">
                <a:latin typeface="Times New Roman"/>
                <a:cs typeface="Times New Roman"/>
              </a:rPr>
              <a:t>at </a:t>
            </a:r>
            <a:r>
              <a:rPr sz="2000">
                <a:latin typeface="Times New Roman"/>
                <a:cs typeface="Times New Roman"/>
              </a:rPr>
              <a:t>6 </a:t>
            </a:r>
            <a:r>
              <a:rPr sz="2000" spc="5">
                <a:latin typeface="Times New Roman"/>
                <a:cs typeface="Times New Roman"/>
              </a:rPr>
              <a:t>m </a:t>
            </a:r>
            <a:r>
              <a:rPr sz="2000" spc="-5">
                <a:latin typeface="Times New Roman"/>
                <a:cs typeface="Times New Roman"/>
              </a:rPr>
              <a:t>from </a:t>
            </a:r>
            <a:r>
              <a:rPr sz="2000">
                <a:latin typeface="Times New Roman"/>
                <a:cs typeface="Times New Roman"/>
              </a:rPr>
              <a:t>the </a:t>
            </a:r>
            <a:r>
              <a:rPr sz="2000" spc="-5">
                <a:latin typeface="Times New Roman"/>
                <a:cs typeface="Times New Roman"/>
              </a:rPr>
              <a:t>left support. </a:t>
            </a:r>
            <a:r>
              <a:rPr sz="2000">
                <a:latin typeface="Times New Roman"/>
                <a:cs typeface="Times New Roman"/>
              </a:rPr>
              <a:t> </a:t>
            </a:r>
            <a:r>
              <a:rPr sz="2000" spc="-5">
                <a:latin typeface="Times New Roman"/>
                <a:cs typeface="Times New Roman"/>
              </a:rPr>
              <a:t>Calculate</a:t>
            </a:r>
            <a:r>
              <a:rPr sz="2000">
                <a:latin typeface="Times New Roman"/>
                <a:cs typeface="Times New Roman"/>
              </a:rPr>
              <a:t> </a:t>
            </a:r>
            <a:r>
              <a:rPr sz="2000" spc="-5">
                <a:latin typeface="Times New Roman"/>
                <a:cs typeface="Times New Roman"/>
              </a:rPr>
              <a:t>1)</a:t>
            </a:r>
            <a:r>
              <a:rPr sz="2000">
                <a:latin typeface="Times New Roman"/>
                <a:cs typeface="Times New Roman"/>
              </a:rPr>
              <a:t> The</a:t>
            </a:r>
            <a:r>
              <a:rPr sz="2000" spc="5">
                <a:latin typeface="Times New Roman"/>
                <a:cs typeface="Times New Roman"/>
              </a:rPr>
              <a:t> </a:t>
            </a:r>
            <a:r>
              <a:rPr sz="2000" spc="-5">
                <a:latin typeface="Times New Roman"/>
                <a:cs typeface="Times New Roman"/>
              </a:rPr>
              <a:t>reactions</a:t>
            </a:r>
            <a:r>
              <a:rPr sz="2000">
                <a:latin typeface="Times New Roman"/>
                <a:cs typeface="Times New Roman"/>
              </a:rPr>
              <a:t> </a:t>
            </a:r>
            <a:r>
              <a:rPr sz="2000" spc="-5">
                <a:latin typeface="Times New Roman"/>
                <a:cs typeface="Times New Roman"/>
              </a:rPr>
              <a:t>at</a:t>
            </a:r>
            <a:r>
              <a:rPr sz="2000">
                <a:latin typeface="Times New Roman"/>
                <a:cs typeface="Times New Roman"/>
              </a:rPr>
              <a:t> </a:t>
            </a:r>
            <a:r>
              <a:rPr sz="2000" spc="-5">
                <a:latin typeface="Times New Roman"/>
                <a:cs typeface="Times New Roman"/>
              </a:rPr>
              <a:t>the</a:t>
            </a:r>
            <a:r>
              <a:rPr sz="2000">
                <a:latin typeface="Times New Roman"/>
                <a:cs typeface="Times New Roman"/>
              </a:rPr>
              <a:t> </a:t>
            </a:r>
            <a:r>
              <a:rPr sz="2000" spc="-5">
                <a:latin typeface="Times New Roman"/>
                <a:cs typeface="Times New Roman"/>
              </a:rPr>
              <a:t>supports,</a:t>
            </a:r>
            <a:r>
              <a:rPr sz="2000">
                <a:latin typeface="Times New Roman"/>
                <a:cs typeface="Times New Roman"/>
              </a:rPr>
              <a:t> </a:t>
            </a:r>
            <a:r>
              <a:rPr sz="2000" spc="-5">
                <a:latin typeface="Times New Roman"/>
                <a:cs typeface="Times New Roman"/>
              </a:rPr>
              <a:t>2)</a:t>
            </a:r>
            <a:r>
              <a:rPr sz="2000">
                <a:latin typeface="Times New Roman"/>
                <a:cs typeface="Times New Roman"/>
              </a:rPr>
              <a:t> The</a:t>
            </a:r>
            <a:r>
              <a:rPr sz="2000" spc="5">
                <a:latin typeface="Times New Roman"/>
                <a:cs typeface="Times New Roman"/>
              </a:rPr>
              <a:t> </a:t>
            </a:r>
            <a:r>
              <a:rPr sz="2000" spc="-5">
                <a:latin typeface="Times New Roman"/>
                <a:cs typeface="Times New Roman"/>
              </a:rPr>
              <a:t>reactions</a:t>
            </a:r>
            <a:r>
              <a:rPr sz="2000">
                <a:latin typeface="Times New Roman"/>
                <a:cs typeface="Times New Roman"/>
              </a:rPr>
              <a:t> </a:t>
            </a:r>
            <a:r>
              <a:rPr sz="2000" spc="-5">
                <a:latin typeface="Times New Roman"/>
                <a:cs typeface="Times New Roman"/>
              </a:rPr>
              <a:t>at</a:t>
            </a:r>
            <a:r>
              <a:rPr sz="2000">
                <a:latin typeface="Times New Roman"/>
                <a:cs typeface="Times New Roman"/>
              </a:rPr>
              <a:t> </a:t>
            </a:r>
            <a:r>
              <a:rPr sz="2000" spc="-5">
                <a:latin typeface="Times New Roman"/>
                <a:cs typeface="Times New Roman"/>
              </a:rPr>
              <a:t>crown,</a:t>
            </a:r>
            <a:r>
              <a:rPr sz="2000">
                <a:latin typeface="Times New Roman"/>
                <a:cs typeface="Times New Roman"/>
              </a:rPr>
              <a:t> 3) </a:t>
            </a:r>
            <a:r>
              <a:rPr sz="2000" spc="-484">
                <a:latin typeface="Times New Roman"/>
                <a:cs typeface="Times New Roman"/>
              </a:rPr>
              <a:t> </a:t>
            </a:r>
            <a:r>
              <a:rPr sz="2000" spc="-5">
                <a:latin typeface="Times New Roman"/>
                <a:cs typeface="Times New Roman"/>
              </a:rPr>
              <a:t>Moment</a:t>
            </a:r>
            <a:r>
              <a:rPr sz="2000" spc="-15">
                <a:latin typeface="Times New Roman"/>
                <a:cs typeface="Times New Roman"/>
              </a:rPr>
              <a:t> </a:t>
            </a:r>
            <a:r>
              <a:rPr sz="2000" spc="-5">
                <a:latin typeface="Times New Roman"/>
                <a:cs typeface="Times New Roman"/>
              </a:rPr>
              <a:t>at </a:t>
            </a:r>
            <a:r>
              <a:rPr sz="2000">
                <a:latin typeface="Times New Roman"/>
                <a:cs typeface="Times New Roman"/>
              </a:rPr>
              <a:t>5</a:t>
            </a:r>
            <a:r>
              <a:rPr sz="2000" spc="-5">
                <a:latin typeface="Times New Roman"/>
                <a:cs typeface="Times New Roman"/>
              </a:rPr>
              <a:t> </a:t>
            </a:r>
            <a:r>
              <a:rPr sz="2000">
                <a:latin typeface="Times New Roman"/>
                <a:cs typeface="Times New Roman"/>
              </a:rPr>
              <a:t>m</a:t>
            </a:r>
            <a:r>
              <a:rPr sz="2000" spc="-10">
                <a:latin typeface="Times New Roman"/>
                <a:cs typeface="Times New Roman"/>
              </a:rPr>
              <a:t> </a:t>
            </a:r>
            <a:r>
              <a:rPr sz="2000">
                <a:latin typeface="Times New Roman"/>
                <a:cs typeface="Times New Roman"/>
              </a:rPr>
              <a:t>from</a:t>
            </a:r>
            <a:r>
              <a:rPr sz="2000" spc="-40">
                <a:latin typeface="Times New Roman"/>
                <a:cs typeface="Times New Roman"/>
              </a:rPr>
              <a:t> </a:t>
            </a:r>
            <a:r>
              <a:rPr sz="2000">
                <a:latin typeface="Times New Roman"/>
                <a:cs typeface="Times New Roman"/>
              </a:rPr>
              <a:t>the</a:t>
            </a:r>
            <a:r>
              <a:rPr sz="2000" spc="-10">
                <a:latin typeface="Times New Roman"/>
                <a:cs typeface="Times New Roman"/>
              </a:rPr>
              <a:t> </a:t>
            </a:r>
            <a:r>
              <a:rPr sz="2000" spc="-5">
                <a:latin typeface="Times New Roman"/>
                <a:cs typeface="Times New Roman"/>
              </a:rPr>
              <a:t>left</a:t>
            </a:r>
            <a:r>
              <a:rPr sz="2000" spc="-25">
                <a:latin typeface="Times New Roman"/>
                <a:cs typeface="Times New Roman"/>
              </a:rPr>
              <a:t> </a:t>
            </a:r>
            <a:r>
              <a:rPr sz="2000">
                <a:latin typeface="Times New Roman"/>
                <a:cs typeface="Times New Roman"/>
              </a:rPr>
              <a:t>support.</a:t>
            </a:r>
          </a:p>
        </p:txBody>
      </p:sp>
      <p:pic>
        <p:nvPicPr>
          <p:cNvPr id="3" name="object 3"/>
          <p:cNvPicPr/>
          <p:nvPr/>
        </p:nvPicPr>
        <p:blipFill>
          <a:blip r:embed="rId2"/>
          <a:stretch>
            <a:fillRect/>
          </a:stretch>
        </p:blipFill>
        <p:spPr>
          <a:xfrm>
            <a:off x="1066800" y="2240607"/>
            <a:ext cx="6857945" cy="3702992"/>
          </a:xfrm>
          <a:prstGeom prst="rect">
            <a:avLst/>
          </a:prstGeom>
        </p:spPr>
      </p:pic>
      <p:sp>
        <p:nvSpPr>
          <p:cNvPr id="4" name="object 4"/>
          <p:cNvSpPr txBox="1"/>
          <p:nvPr/>
        </p:nvSpPr>
        <p:spPr>
          <a:xfrm>
            <a:off x="3917060" y="5977229"/>
            <a:ext cx="840740" cy="2997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800" b="1" spc="-10">
                <a:latin typeface="Times New Roman"/>
                <a:cs typeface="Times New Roman"/>
              </a:rPr>
              <a:t>Figure</a:t>
            </a:r>
            <a:r>
              <a:rPr sz="1800" b="1" spc="-65">
                <a:latin typeface="Times New Roman"/>
                <a:cs typeface="Times New Roman"/>
              </a:rPr>
              <a:t> </a:t>
            </a:r>
            <a:r>
              <a:rPr sz="1800" b="1">
                <a:latin typeface="Times New Roman"/>
                <a:cs typeface="Times New Roman"/>
              </a:rPr>
              <a:t>1</a:t>
            </a:r>
            <a:endParaRPr sz="1800">
              <a:latin typeface="Times New Roman"/>
              <a:cs typeface="Times New Roman"/>
            </a:endParaRPr>
          </a:p>
        </p:txBody>
      </p:sp>
      <p:sp>
        <p:nvSpPr>
          <p:cNvPr id="5" name="Slide Number Placeholder 4">
            <a:extLst>
              <a:ext uri="{FF2B5EF4-FFF2-40B4-BE49-F238E27FC236}">
                <a16:creationId xmlns:a16="http://schemas.microsoft.com/office/drawing/2014/main" id="{56780C10-7B39-9A7A-1253-766201C424C3}"/>
              </a:ext>
            </a:extLst>
          </p:cNvPr>
          <p:cNvSpPr>
            <a:spLocks noGrp="1"/>
          </p:cNvSpPr>
          <p:nvPr>
            <p:ph type="sldNum" sz="quarter" idx="7"/>
          </p:nvPr>
        </p:nvSpPr>
        <p:spPr/>
        <p:txBody>
          <a:bodyPr/>
          <a:lstStyle/>
          <a:p>
            <a:pPr marL="38100">
              <a:lnSpc>
                <a:spcPts val="1664"/>
              </a:lnSpc>
            </a:pPr>
            <a:fld id="{81D60167-4931-47E6-BA6A-407CBD079E47}" type="slidenum">
              <a:rPr lang="en-US" smtClean="0"/>
              <a:t>51</a:t>
            </a:fld>
            <a:endParaRPr lang="en-US"/>
          </a:p>
        </p:txBody>
      </p:sp>
      <p:sp>
        <p:nvSpPr>
          <p:cNvPr id="6" name="Slide Number Placeholder 1">
            <a:extLst>
              <a:ext uri="{FF2B5EF4-FFF2-40B4-BE49-F238E27FC236}">
                <a16:creationId xmlns:a16="http://schemas.microsoft.com/office/drawing/2014/main" id="{590FE9FE-7C78-9700-E3EF-1698D13BB410}"/>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51</a:t>
            </a:fld>
            <a:endParaRPr lang="en-US" dirty="0">
              <a:solidFill>
                <a:schemeClr val="tx1"/>
              </a:solidFill>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360679"/>
            <a:ext cx="7138670" cy="5573395"/>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63220" indent="-274320">
              <a:lnSpc>
                <a:spcPct val="100000"/>
              </a:lnSpc>
              <a:spcBef>
                <a:spcPts val="95"/>
              </a:spcBef>
              <a:buClr>
                <a:srgbClr val="D24717"/>
              </a:buClr>
              <a:buSzPct val="84090"/>
              <a:buFont typeface="Segoe UI Symbol"/>
              <a:buChar char="⚫"/>
              <a:tabLst>
                <a:tab pos="362585" algn="l"/>
                <a:tab pos="363220" algn="l"/>
              </a:tabLst>
            </a:pPr>
            <a:r>
              <a:rPr sz="2200" spc="-5">
                <a:latin typeface="Times New Roman"/>
                <a:cs typeface="Times New Roman"/>
              </a:rPr>
              <a:t>First</a:t>
            </a:r>
            <a:r>
              <a:rPr sz="2200" spc="15">
                <a:latin typeface="Times New Roman"/>
                <a:cs typeface="Times New Roman"/>
              </a:rPr>
              <a:t> </a:t>
            </a:r>
            <a:r>
              <a:rPr sz="2200" spc="-5">
                <a:latin typeface="Times New Roman"/>
                <a:cs typeface="Times New Roman"/>
              </a:rPr>
              <a:t>find</a:t>
            </a:r>
            <a:r>
              <a:rPr sz="2200" spc="20">
                <a:latin typeface="Times New Roman"/>
                <a:cs typeface="Times New Roman"/>
              </a:rPr>
              <a:t> </a:t>
            </a:r>
            <a:r>
              <a:rPr sz="2200" spc="-5">
                <a:latin typeface="Times New Roman"/>
                <a:cs typeface="Times New Roman"/>
              </a:rPr>
              <a:t>the</a:t>
            </a:r>
            <a:r>
              <a:rPr sz="2200" spc="10">
                <a:latin typeface="Times New Roman"/>
                <a:cs typeface="Times New Roman"/>
              </a:rPr>
              <a:t> </a:t>
            </a:r>
            <a:r>
              <a:rPr sz="2200" spc="-5">
                <a:latin typeface="Times New Roman"/>
                <a:cs typeface="Times New Roman"/>
              </a:rPr>
              <a:t>reactions</a:t>
            </a:r>
            <a:r>
              <a:rPr sz="2200" spc="25">
                <a:latin typeface="Times New Roman"/>
                <a:cs typeface="Times New Roman"/>
              </a:rPr>
              <a:t> </a:t>
            </a:r>
            <a:r>
              <a:rPr sz="2200" spc="-5">
                <a:latin typeface="Times New Roman"/>
                <a:cs typeface="Times New Roman"/>
              </a:rPr>
              <a:t>using</a:t>
            </a:r>
            <a:r>
              <a:rPr sz="2200" spc="5">
                <a:latin typeface="Times New Roman"/>
                <a:cs typeface="Times New Roman"/>
              </a:rPr>
              <a:t> </a:t>
            </a:r>
            <a:r>
              <a:rPr sz="2200" spc="-5">
                <a:latin typeface="Times New Roman"/>
                <a:cs typeface="Times New Roman"/>
              </a:rPr>
              <a:t>equilibrium</a:t>
            </a:r>
            <a:r>
              <a:rPr sz="2200" spc="15">
                <a:latin typeface="Times New Roman"/>
                <a:cs typeface="Times New Roman"/>
              </a:rPr>
              <a:t> </a:t>
            </a:r>
            <a:r>
              <a:rPr sz="2200" spc="-5">
                <a:latin typeface="Times New Roman"/>
                <a:cs typeface="Times New Roman"/>
              </a:rPr>
              <a:t>equations</a:t>
            </a:r>
            <a:endParaRPr sz="2200">
              <a:latin typeface="Times New Roman"/>
              <a:cs typeface="Times New Roman"/>
            </a:endParaRPr>
          </a:p>
          <a:p>
            <a:pPr marL="362585" marR="2789555" indent="-362585">
              <a:lnSpc>
                <a:spcPct val="172800"/>
              </a:lnSpc>
              <a:buClr>
                <a:srgbClr val="D24717"/>
              </a:buClr>
              <a:buSzPct val="84090"/>
              <a:buFont typeface="Segoe UI Symbol"/>
              <a:buChar char="⚫"/>
              <a:tabLst>
                <a:tab pos="362585" algn="l"/>
                <a:tab pos="363220" algn="l"/>
              </a:tabLst>
            </a:pPr>
            <a:r>
              <a:rPr sz="2200" spc="-30">
                <a:latin typeface="Times New Roman"/>
                <a:cs typeface="Times New Roman"/>
              </a:rPr>
              <a:t>Taking</a:t>
            </a:r>
            <a:r>
              <a:rPr sz="2200" spc="5">
                <a:latin typeface="Times New Roman"/>
                <a:cs typeface="Times New Roman"/>
              </a:rPr>
              <a:t> </a:t>
            </a:r>
            <a:r>
              <a:rPr sz="2200" spc="-5">
                <a:latin typeface="Times New Roman"/>
                <a:cs typeface="Times New Roman"/>
              </a:rPr>
              <a:t>the </a:t>
            </a:r>
            <a:r>
              <a:rPr sz="2200" spc="-10">
                <a:latin typeface="Times New Roman"/>
                <a:cs typeface="Times New Roman"/>
              </a:rPr>
              <a:t>moment</a:t>
            </a:r>
            <a:r>
              <a:rPr sz="2200" spc="40">
                <a:latin typeface="Times New Roman"/>
                <a:cs typeface="Times New Roman"/>
              </a:rPr>
              <a:t> </a:t>
            </a:r>
            <a:r>
              <a:rPr sz="2200" spc="-5">
                <a:latin typeface="Times New Roman"/>
                <a:cs typeface="Times New Roman"/>
              </a:rPr>
              <a:t>about</a:t>
            </a:r>
            <a:r>
              <a:rPr sz="2200">
                <a:latin typeface="Times New Roman"/>
                <a:cs typeface="Times New Roman"/>
              </a:rPr>
              <a:t> </a:t>
            </a:r>
            <a:r>
              <a:rPr sz="2200" i="1" spc="-5">
                <a:latin typeface="Times New Roman"/>
                <a:cs typeface="Times New Roman"/>
              </a:rPr>
              <a:t>B</a:t>
            </a:r>
            <a:r>
              <a:rPr sz="2200" spc="-5">
                <a:latin typeface="Times New Roman"/>
                <a:cs typeface="Times New Roman"/>
              </a:rPr>
              <a:t>,</a:t>
            </a:r>
            <a:r>
              <a:rPr sz="2200">
                <a:latin typeface="Times New Roman"/>
                <a:cs typeface="Times New Roman"/>
              </a:rPr>
              <a:t> </a:t>
            </a:r>
            <a:r>
              <a:rPr sz="2200" spc="-5">
                <a:latin typeface="Times New Roman"/>
                <a:cs typeface="Times New Roman"/>
              </a:rPr>
              <a:t>we</a:t>
            </a:r>
            <a:r>
              <a:rPr sz="2200" spc="-10">
                <a:latin typeface="Times New Roman"/>
                <a:cs typeface="Times New Roman"/>
              </a:rPr>
              <a:t> </a:t>
            </a:r>
            <a:r>
              <a:rPr sz="2200" spc="-5">
                <a:latin typeface="Times New Roman"/>
                <a:cs typeface="Times New Roman"/>
              </a:rPr>
              <a:t>get </a:t>
            </a:r>
            <a:r>
              <a:rPr sz="2200" spc="-535">
                <a:latin typeface="Times New Roman"/>
                <a:cs typeface="Times New Roman"/>
              </a:rPr>
              <a:t> </a:t>
            </a:r>
            <a:r>
              <a:rPr sz="2200" i="1">
                <a:latin typeface="Times New Roman"/>
                <a:cs typeface="Times New Roman"/>
              </a:rPr>
              <a:t>V</a:t>
            </a:r>
            <a:r>
              <a:rPr sz="2175" baseline="-21072">
                <a:latin typeface="Times New Roman"/>
                <a:cs typeface="Times New Roman"/>
              </a:rPr>
              <a:t>A</a:t>
            </a:r>
            <a:r>
              <a:rPr sz="2175" spc="540" baseline="-21072">
                <a:latin typeface="Times New Roman"/>
                <a:cs typeface="Times New Roman"/>
              </a:rPr>
              <a:t> </a:t>
            </a:r>
            <a:r>
              <a:rPr sz="2200" spc="-5">
                <a:latin typeface="Times New Roman"/>
                <a:cs typeface="Times New Roman"/>
              </a:rPr>
              <a:t>× </a:t>
            </a:r>
            <a:r>
              <a:rPr sz="2200">
                <a:latin typeface="Times New Roman"/>
                <a:cs typeface="Times New Roman"/>
              </a:rPr>
              <a:t>25 </a:t>
            </a:r>
            <a:r>
              <a:rPr sz="2200" spc="-5">
                <a:latin typeface="Times New Roman"/>
                <a:cs typeface="Times New Roman"/>
              </a:rPr>
              <a:t>= </a:t>
            </a:r>
            <a:r>
              <a:rPr sz="2200">
                <a:latin typeface="Times New Roman"/>
                <a:cs typeface="Times New Roman"/>
              </a:rPr>
              <a:t>100 </a:t>
            </a:r>
            <a:r>
              <a:rPr sz="2200" spc="-5">
                <a:latin typeface="Times New Roman"/>
                <a:cs typeface="Times New Roman"/>
              </a:rPr>
              <a:t>× (25 – </a:t>
            </a:r>
            <a:r>
              <a:rPr sz="2200">
                <a:latin typeface="Times New Roman"/>
                <a:cs typeface="Times New Roman"/>
              </a:rPr>
              <a:t>6) </a:t>
            </a:r>
            <a:r>
              <a:rPr sz="2200" spc="5">
                <a:latin typeface="Times New Roman"/>
                <a:cs typeface="Times New Roman"/>
              </a:rPr>
              <a:t> </a:t>
            </a:r>
            <a:r>
              <a:rPr sz="2200" i="1">
                <a:latin typeface="Times New Roman"/>
                <a:cs typeface="Times New Roman"/>
              </a:rPr>
              <a:t>V</a:t>
            </a:r>
            <a:r>
              <a:rPr sz="2175" baseline="-21072">
                <a:latin typeface="Times New Roman"/>
                <a:cs typeface="Times New Roman"/>
              </a:rPr>
              <a:t>A</a:t>
            </a:r>
            <a:r>
              <a:rPr sz="2175" spc="165" baseline="-21072">
                <a:latin typeface="Times New Roman"/>
                <a:cs typeface="Times New Roman"/>
              </a:rPr>
              <a:t> </a:t>
            </a:r>
            <a:r>
              <a:rPr sz="2200" spc="-5">
                <a:latin typeface="Times New Roman"/>
                <a:cs typeface="Times New Roman"/>
              </a:rPr>
              <a:t>=</a:t>
            </a:r>
            <a:r>
              <a:rPr sz="2200" spc="-10">
                <a:latin typeface="Times New Roman"/>
                <a:cs typeface="Times New Roman"/>
              </a:rPr>
              <a:t> </a:t>
            </a:r>
            <a:r>
              <a:rPr sz="2200">
                <a:latin typeface="Times New Roman"/>
                <a:cs typeface="Times New Roman"/>
              </a:rPr>
              <a:t>76</a:t>
            </a:r>
            <a:r>
              <a:rPr sz="2200" spc="-5">
                <a:latin typeface="Times New Roman"/>
                <a:cs typeface="Times New Roman"/>
              </a:rPr>
              <a:t> </a:t>
            </a:r>
            <a:r>
              <a:rPr sz="2200">
                <a:latin typeface="Times New Roman"/>
                <a:cs typeface="Times New Roman"/>
              </a:rPr>
              <a:t>kN</a:t>
            </a:r>
          </a:p>
          <a:p>
            <a:pPr marL="363220" indent="-274320">
              <a:lnSpc>
                <a:spcPct val="100000"/>
              </a:lnSpc>
              <a:spcBef>
                <a:spcPts val="1920"/>
              </a:spcBef>
              <a:buClr>
                <a:srgbClr val="D24717"/>
              </a:buClr>
              <a:buSzPct val="84090"/>
              <a:buFont typeface="Segoe UI Symbol"/>
              <a:buChar char="⚫"/>
              <a:tabLst>
                <a:tab pos="362585" algn="l"/>
                <a:tab pos="363220" algn="l"/>
              </a:tabLst>
            </a:pPr>
            <a:r>
              <a:rPr sz="2200" spc="-30">
                <a:latin typeface="Times New Roman"/>
                <a:cs typeface="Times New Roman"/>
              </a:rPr>
              <a:t>Taking</a:t>
            </a:r>
            <a:r>
              <a:rPr sz="2200" spc="10">
                <a:latin typeface="Times New Roman"/>
                <a:cs typeface="Times New Roman"/>
              </a:rPr>
              <a:t> </a:t>
            </a:r>
            <a:r>
              <a:rPr sz="2200" spc="-10">
                <a:latin typeface="Times New Roman"/>
                <a:cs typeface="Times New Roman"/>
              </a:rPr>
              <a:t>summation</a:t>
            </a:r>
            <a:r>
              <a:rPr sz="2200" spc="45">
                <a:latin typeface="Times New Roman"/>
                <a:cs typeface="Times New Roman"/>
              </a:rPr>
              <a:t> </a:t>
            </a:r>
            <a:r>
              <a:rPr sz="2200">
                <a:latin typeface="Times New Roman"/>
                <a:cs typeface="Times New Roman"/>
              </a:rPr>
              <a:t>of</a:t>
            </a:r>
            <a:r>
              <a:rPr sz="2200" spc="5">
                <a:latin typeface="Times New Roman"/>
                <a:cs typeface="Times New Roman"/>
              </a:rPr>
              <a:t> </a:t>
            </a:r>
            <a:r>
              <a:rPr sz="2200" spc="-5">
                <a:latin typeface="Times New Roman"/>
                <a:cs typeface="Times New Roman"/>
              </a:rPr>
              <a:t>vertical</a:t>
            </a:r>
            <a:r>
              <a:rPr sz="2200" spc="15">
                <a:latin typeface="Times New Roman"/>
                <a:cs typeface="Times New Roman"/>
              </a:rPr>
              <a:t> </a:t>
            </a:r>
            <a:r>
              <a:rPr sz="2200" spc="-5">
                <a:latin typeface="Times New Roman"/>
                <a:cs typeface="Times New Roman"/>
              </a:rPr>
              <a:t>force</a:t>
            </a:r>
            <a:r>
              <a:rPr sz="2200" spc="10">
                <a:latin typeface="Times New Roman"/>
                <a:cs typeface="Times New Roman"/>
              </a:rPr>
              <a:t> </a:t>
            </a:r>
            <a:r>
              <a:rPr sz="2200" spc="-5">
                <a:latin typeface="Times New Roman"/>
                <a:cs typeface="Times New Roman"/>
              </a:rPr>
              <a:t>is</a:t>
            </a:r>
            <a:r>
              <a:rPr sz="2200">
                <a:latin typeface="Times New Roman"/>
                <a:cs typeface="Times New Roman"/>
              </a:rPr>
              <a:t> </a:t>
            </a:r>
            <a:r>
              <a:rPr sz="2200" spc="-5">
                <a:latin typeface="Times New Roman"/>
                <a:cs typeface="Times New Roman"/>
              </a:rPr>
              <a:t>zero</a:t>
            </a:r>
            <a:r>
              <a:rPr sz="2200" spc="5">
                <a:latin typeface="Times New Roman"/>
                <a:cs typeface="Times New Roman"/>
              </a:rPr>
              <a:t> </a:t>
            </a:r>
            <a:r>
              <a:rPr sz="2200" spc="-10">
                <a:latin typeface="Times New Roman"/>
                <a:cs typeface="Times New Roman"/>
              </a:rPr>
              <a:t>(∑</a:t>
            </a:r>
            <a:r>
              <a:rPr sz="2200" i="1" spc="-10">
                <a:latin typeface="Times New Roman"/>
                <a:cs typeface="Times New Roman"/>
              </a:rPr>
              <a:t>V</a:t>
            </a:r>
            <a:r>
              <a:rPr sz="2200" i="1" spc="20">
                <a:latin typeface="Times New Roman"/>
                <a:cs typeface="Times New Roman"/>
              </a:rPr>
              <a:t> </a:t>
            </a:r>
            <a:r>
              <a:rPr sz="2200" spc="-5">
                <a:latin typeface="Times New Roman"/>
                <a:cs typeface="Times New Roman"/>
              </a:rPr>
              <a:t>=</a:t>
            </a:r>
            <a:r>
              <a:rPr sz="2200">
                <a:latin typeface="Times New Roman"/>
                <a:cs typeface="Times New Roman"/>
              </a:rPr>
              <a:t> 0),</a:t>
            </a:r>
            <a:r>
              <a:rPr sz="2200" spc="5">
                <a:latin typeface="Times New Roman"/>
                <a:cs typeface="Times New Roman"/>
              </a:rPr>
              <a:t> </a:t>
            </a:r>
            <a:r>
              <a:rPr sz="2200" spc="-5">
                <a:latin typeface="Times New Roman"/>
                <a:cs typeface="Times New Roman"/>
              </a:rPr>
              <a:t>we</a:t>
            </a:r>
            <a:r>
              <a:rPr sz="2200">
                <a:latin typeface="Times New Roman"/>
                <a:cs typeface="Times New Roman"/>
              </a:rPr>
              <a:t> </a:t>
            </a:r>
            <a:r>
              <a:rPr sz="2200" spc="-5">
                <a:latin typeface="Times New Roman"/>
                <a:cs typeface="Times New Roman"/>
              </a:rPr>
              <a:t>get</a:t>
            </a:r>
            <a:endParaRPr sz="2200">
              <a:latin typeface="Times New Roman"/>
              <a:cs typeface="Times New Roman"/>
            </a:endParaRPr>
          </a:p>
          <a:p>
            <a:pPr marL="1346200">
              <a:lnSpc>
                <a:spcPct val="100000"/>
              </a:lnSpc>
              <a:spcBef>
                <a:spcPts val="1920"/>
              </a:spcBef>
            </a:pPr>
            <a:r>
              <a:rPr sz="2200" i="1">
                <a:latin typeface="Times New Roman"/>
                <a:cs typeface="Times New Roman"/>
              </a:rPr>
              <a:t>V</a:t>
            </a:r>
            <a:r>
              <a:rPr sz="2175" baseline="-21072">
                <a:latin typeface="Times New Roman"/>
                <a:cs typeface="Times New Roman"/>
              </a:rPr>
              <a:t>A</a:t>
            </a:r>
            <a:r>
              <a:rPr sz="2175" spc="150" baseline="-21072">
                <a:latin typeface="Times New Roman"/>
                <a:cs typeface="Times New Roman"/>
              </a:rPr>
              <a:t> </a:t>
            </a:r>
            <a:r>
              <a:rPr sz="2200" spc="-5">
                <a:latin typeface="Times New Roman"/>
                <a:cs typeface="Times New Roman"/>
              </a:rPr>
              <a:t>+</a:t>
            </a:r>
            <a:r>
              <a:rPr sz="2200" spc="-20">
                <a:latin typeface="Times New Roman"/>
                <a:cs typeface="Times New Roman"/>
              </a:rPr>
              <a:t> </a:t>
            </a:r>
            <a:r>
              <a:rPr sz="2200" i="1">
                <a:latin typeface="Times New Roman"/>
                <a:cs typeface="Times New Roman"/>
              </a:rPr>
              <a:t>V</a:t>
            </a:r>
            <a:r>
              <a:rPr sz="2175" baseline="-21072">
                <a:latin typeface="Times New Roman"/>
                <a:cs typeface="Times New Roman"/>
              </a:rPr>
              <a:t>B</a:t>
            </a:r>
            <a:r>
              <a:rPr sz="2175" spc="277" baseline="-21072">
                <a:latin typeface="Times New Roman"/>
                <a:cs typeface="Times New Roman"/>
              </a:rPr>
              <a:t> </a:t>
            </a:r>
            <a:r>
              <a:rPr sz="2200" spc="-5">
                <a:latin typeface="Times New Roman"/>
                <a:cs typeface="Times New Roman"/>
              </a:rPr>
              <a:t>=</a:t>
            </a:r>
            <a:r>
              <a:rPr sz="2200" spc="-20">
                <a:latin typeface="Times New Roman"/>
                <a:cs typeface="Times New Roman"/>
              </a:rPr>
              <a:t> </a:t>
            </a:r>
            <a:r>
              <a:rPr sz="2200">
                <a:latin typeface="Times New Roman"/>
                <a:cs typeface="Times New Roman"/>
              </a:rPr>
              <a:t>100</a:t>
            </a:r>
          </a:p>
          <a:p>
            <a:pPr marL="1346200">
              <a:lnSpc>
                <a:spcPct val="100000"/>
              </a:lnSpc>
              <a:spcBef>
                <a:spcPts val="1920"/>
              </a:spcBef>
            </a:pPr>
            <a:r>
              <a:rPr sz="2200" i="1">
                <a:latin typeface="Times New Roman"/>
                <a:cs typeface="Times New Roman"/>
              </a:rPr>
              <a:t>V</a:t>
            </a:r>
            <a:r>
              <a:rPr sz="2175" baseline="-21072">
                <a:latin typeface="Times New Roman"/>
                <a:cs typeface="Times New Roman"/>
              </a:rPr>
              <a:t>B</a:t>
            </a:r>
            <a:r>
              <a:rPr sz="2175" spc="270" baseline="-21072">
                <a:latin typeface="Times New Roman"/>
                <a:cs typeface="Times New Roman"/>
              </a:rPr>
              <a:t> </a:t>
            </a:r>
            <a:r>
              <a:rPr sz="2200" spc="-5">
                <a:latin typeface="Times New Roman"/>
                <a:cs typeface="Times New Roman"/>
              </a:rPr>
              <a:t>=</a:t>
            </a:r>
            <a:r>
              <a:rPr sz="2200" spc="-15">
                <a:latin typeface="Times New Roman"/>
                <a:cs typeface="Times New Roman"/>
              </a:rPr>
              <a:t> </a:t>
            </a:r>
            <a:r>
              <a:rPr sz="2200">
                <a:latin typeface="Times New Roman"/>
                <a:cs typeface="Times New Roman"/>
              </a:rPr>
              <a:t>100</a:t>
            </a:r>
            <a:r>
              <a:rPr sz="2200" spc="-20">
                <a:latin typeface="Times New Roman"/>
                <a:cs typeface="Times New Roman"/>
              </a:rPr>
              <a:t> </a:t>
            </a:r>
            <a:r>
              <a:rPr sz="2200" spc="-5">
                <a:latin typeface="Times New Roman"/>
                <a:cs typeface="Times New Roman"/>
              </a:rPr>
              <a:t>– </a:t>
            </a:r>
            <a:r>
              <a:rPr sz="2200">
                <a:latin typeface="Times New Roman"/>
                <a:cs typeface="Times New Roman"/>
              </a:rPr>
              <a:t>76</a:t>
            </a:r>
            <a:r>
              <a:rPr sz="2200" spc="-15">
                <a:latin typeface="Times New Roman"/>
                <a:cs typeface="Times New Roman"/>
              </a:rPr>
              <a:t> </a:t>
            </a:r>
            <a:r>
              <a:rPr sz="2200" spc="-5">
                <a:latin typeface="Times New Roman"/>
                <a:cs typeface="Times New Roman"/>
              </a:rPr>
              <a:t>=</a:t>
            </a:r>
            <a:r>
              <a:rPr sz="2200" spc="-15">
                <a:latin typeface="Times New Roman"/>
                <a:cs typeface="Times New Roman"/>
              </a:rPr>
              <a:t> </a:t>
            </a:r>
            <a:r>
              <a:rPr sz="2200">
                <a:latin typeface="Times New Roman"/>
                <a:cs typeface="Times New Roman"/>
              </a:rPr>
              <a:t>24</a:t>
            </a:r>
            <a:r>
              <a:rPr sz="2200" spc="-10">
                <a:latin typeface="Times New Roman"/>
                <a:cs typeface="Times New Roman"/>
              </a:rPr>
              <a:t> </a:t>
            </a:r>
            <a:r>
              <a:rPr sz="2200">
                <a:latin typeface="Times New Roman"/>
                <a:cs typeface="Times New Roman"/>
              </a:rPr>
              <a:t>kN</a:t>
            </a:r>
          </a:p>
          <a:p>
            <a:pPr marL="362585" marR="558165" indent="-362585">
              <a:lnSpc>
                <a:spcPts val="4560"/>
              </a:lnSpc>
              <a:spcBef>
                <a:spcPts val="475"/>
              </a:spcBef>
              <a:buClr>
                <a:srgbClr val="D24717"/>
              </a:buClr>
              <a:buSzPct val="84090"/>
              <a:buFont typeface="Segoe UI Symbol"/>
              <a:buChar char="⚫"/>
              <a:tabLst>
                <a:tab pos="362585" algn="l"/>
                <a:tab pos="363220" algn="l"/>
              </a:tabLst>
            </a:pPr>
            <a:r>
              <a:rPr sz="2200" spc="-5">
                <a:latin typeface="Times New Roman"/>
                <a:cs typeface="Times New Roman"/>
              </a:rPr>
              <a:t>For</a:t>
            </a:r>
            <a:r>
              <a:rPr sz="2200" spc="10">
                <a:latin typeface="Times New Roman"/>
                <a:cs typeface="Times New Roman"/>
              </a:rPr>
              <a:t> </a:t>
            </a:r>
            <a:r>
              <a:rPr sz="2200" spc="-5">
                <a:latin typeface="Times New Roman"/>
                <a:cs typeface="Times New Roman"/>
              </a:rPr>
              <a:t>horizontal</a:t>
            </a:r>
            <a:r>
              <a:rPr sz="2200" spc="10">
                <a:latin typeface="Times New Roman"/>
                <a:cs typeface="Times New Roman"/>
              </a:rPr>
              <a:t> </a:t>
            </a:r>
            <a:r>
              <a:rPr sz="2200" spc="-5">
                <a:latin typeface="Times New Roman"/>
                <a:cs typeface="Times New Roman"/>
              </a:rPr>
              <a:t>reaction,</a:t>
            </a:r>
            <a:r>
              <a:rPr sz="2200" spc="20">
                <a:latin typeface="Times New Roman"/>
                <a:cs typeface="Times New Roman"/>
              </a:rPr>
              <a:t> </a:t>
            </a:r>
            <a:r>
              <a:rPr sz="2200" spc="-5">
                <a:latin typeface="Times New Roman"/>
                <a:cs typeface="Times New Roman"/>
              </a:rPr>
              <a:t>taking</a:t>
            </a:r>
            <a:r>
              <a:rPr sz="2200" spc="5">
                <a:latin typeface="Times New Roman"/>
                <a:cs typeface="Times New Roman"/>
              </a:rPr>
              <a:t> </a:t>
            </a:r>
            <a:r>
              <a:rPr sz="2200" spc="-10">
                <a:latin typeface="Times New Roman"/>
                <a:cs typeface="Times New Roman"/>
              </a:rPr>
              <a:t>moment</a:t>
            </a:r>
            <a:r>
              <a:rPr sz="2200" spc="50">
                <a:latin typeface="Times New Roman"/>
                <a:cs typeface="Times New Roman"/>
              </a:rPr>
              <a:t> </a:t>
            </a:r>
            <a:r>
              <a:rPr sz="2200" spc="-5">
                <a:latin typeface="Times New Roman"/>
                <a:cs typeface="Times New Roman"/>
              </a:rPr>
              <a:t>about</a:t>
            </a:r>
            <a:r>
              <a:rPr sz="2200" spc="5">
                <a:latin typeface="Times New Roman"/>
                <a:cs typeface="Times New Roman"/>
              </a:rPr>
              <a:t> </a:t>
            </a:r>
            <a:r>
              <a:rPr sz="2200" i="1" spc="-5">
                <a:latin typeface="Times New Roman"/>
                <a:cs typeface="Times New Roman"/>
              </a:rPr>
              <a:t>C</a:t>
            </a:r>
            <a:r>
              <a:rPr sz="2200" spc="-5">
                <a:latin typeface="Times New Roman"/>
                <a:cs typeface="Times New Roman"/>
              </a:rPr>
              <a:t>,</a:t>
            </a:r>
            <a:r>
              <a:rPr sz="2200" spc="15">
                <a:latin typeface="Times New Roman"/>
                <a:cs typeface="Times New Roman"/>
              </a:rPr>
              <a:t> </a:t>
            </a:r>
            <a:r>
              <a:rPr sz="2200" spc="-5">
                <a:latin typeface="Times New Roman"/>
                <a:cs typeface="Times New Roman"/>
              </a:rPr>
              <a:t>we</a:t>
            </a:r>
            <a:r>
              <a:rPr sz="2200" spc="5">
                <a:latin typeface="Times New Roman"/>
                <a:cs typeface="Times New Roman"/>
              </a:rPr>
              <a:t> </a:t>
            </a:r>
            <a:r>
              <a:rPr sz="2200" spc="-5">
                <a:latin typeface="Times New Roman"/>
                <a:cs typeface="Times New Roman"/>
              </a:rPr>
              <a:t>get </a:t>
            </a:r>
            <a:r>
              <a:rPr sz="2200" spc="-535">
                <a:latin typeface="Times New Roman"/>
                <a:cs typeface="Times New Roman"/>
              </a:rPr>
              <a:t> </a:t>
            </a:r>
            <a:r>
              <a:rPr sz="2200">
                <a:latin typeface="Times New Roman"/>
                <a:cs typeface="Times New Roman"/>
              </a:rPr>
              <a:t>24</a:t>
            </a:r>
            <a:r>
              <a:rPr sz="2200" spc="-10">
                <a:latin typeface="Times New Roman"/>
                <a:cs typeface="Times New Roman"/>
              </a:rPr>
              <a:t> </a:t>
            </a:r>
            <a:r>
              <a:rPr sz="2200" spc="-5">
                <a:latin typeface="Times New Roman"/>
                <a:cs typeface="Times New Roman"/>
              </a:rPr>
              <a:t>× </a:t>
            </a:r>
            <a:r>
              <a:rPr sz="2200">
                <a:latin typeface="Times New Roman"/>
                <a:cs typeface="Times New Roman"/>
              </a:rPr>
              <a:t>12.5</a:t>
            </a:r>
            <a:r>
              <a:rPr sz="2200" spc="-5">
                <a:latin typeface="Times New Roman"/>
                <a:cs typeface="Times New Roman"/>
              </a:rPr>
              <a:t> –</a:t>
            </a:r>
            <a:r>
              <a:rPr sz="2200" spc="-10">
                <a:latin typeface="Times New Roman"/>
                <a:cs typeface="Times New Roman"/>
              </a:rPr>
              <a:t> </a:t>
            </a:r>
            <a:r>
              <a:rPr sz="2200" i="1" spc="-5">
                <a:latin typeface="Times New Roman"/>
                <a:cs typeface="Times New Roman"/>
              </a:rPr>
              <a:t>H</a:t>
            </a:r>
            <a:r>
              <a:rPr sz="2200" i="1">
                <a:latin typeface="Times New Roman"/>
                <a:cs typeface="Times New Roman"/>
              </a:rPr>
              <a:t> </a:t>
            </a:r>
            <a:r>
              <a:rPr sz="2200" spc="-5">
                <a:latin typeface="Times New Roman"/>
                <a:cs typeface="Times New Roman"/>
              </a:rPr>
              <a:t>× 5</a:t>
            </a:r>
            <a:r>
              <a:rPr sz="2200">
                <a:latin typeface="Times New Roman"/>
                <a:cs typeface="Times New Roman"/>
              </a:rPr>
              <a:t> </a:t>
            </a:r>
            <a:r>
              <a:rPr sz="2200" spc="-5">
                <a:latin typeface="Times New Roman"/>
                <a:cs typeface="Times New Roman"/>
              </a:rPr>
              <a:t>= 0</a:t>
            </a:r>
            <a:endParaRPr sz="2200">
              <a:latin typeface="Times New Roman"/>
              <a:cs typeface="Times New Roman"/>
            </a:endParaRPr>
          </a:p>
          <a:p>
            <a:pPr marL="1416050">
              <a:lnSpc>
                <a:spcPct val="100000"/>
              </a:lnSpc>
              <a:spcBef>
                <a:spcPts val="1450"/>
              </a:spcBef>
            </a:pPr>
            <a:r>
              <a:rPr sz="2200" i="1" spc="-5">
                <a:latin typeface="Times New Roman"/>
                <a:cs typeface="Times New Roman"/>
              </a:rPr>
              <a:t>H</a:t>
            </a:r>
            <a:r>
              <a:rPr sz="2200" i="1" spc="-25">
                <a:latin typeface="Times New Roman"/>
                <a:cs typeface="Times New Roman"/>
              </a:rPr>
              <a:t> </a:t>
            </a:r>
            <a:r>
              <a:rPr sz="2200" spc="-5">
                <a:latin typeface="Times New Roman"/>
                <a:cs typeface="Times New Roman"/>
              </a:rPr>
              <a:t>=</a:t>
            </a:r>
            <a:r>
              <a:rPr sz="2200" spc="-25">
                <a:latin typeface="Times New Roman"/>
                <a:cs typeface="Times New Roman"/>
              </a:rPr>
              <a:t> </a:t>
            </a:r>
            <a:r>
              <a:rPr sz="2200">
                <a:latin typeface="Times New Roman"/>
                <a:cs typeface="Times New Roman"/>
              </a:rPr>
              <a:t>60</a:t>
            </a:r>
            <a:r>
              <a:rPr sz="2200" spc="-25">
                <a:latin typeface="Times New Roman"/>
                <a:cs typeface="Times New Roman"/>
              </a:rPr>
              <a:t> </a:t>
            </a:r>
            <a:r>
              <a:rPr sz="2200">
                <a:latin typeface="Times New Roman"/>
                <a:cs typeface="Times New Roman"/>
              </a:rPr>
              <a:t>kN</a:t>
            </a:r>
          </a:p>
        </p:txBody>
      </p:sp>
      <p:sp>
        <p:nvSpPr>
          <p:cNvPr id="3" name="Slide Number Placeholder 2">
            <a:extLst>
              <a:ext uri="{FF2B5EF4-FFF2-40B4-BE49-F238E27FC236}">
                <a16:creationId xmlns:a16="http://schemas.microsoft.com/office/drawing/2014/main" id="{885D3F18-67DB-F0CD-E791-1ED73A4AF6A0}"/>
              </a:ext>
            </a:extLst>
          </p:cNvPr>
          <p:cNvSpPr>
            <a:spLocks noGrp="1"/>
          </p:cNvSpPr>
          <p:nvPr>
            <p:ph type="sldNum" sz="quarter" idx="7"/>
          </p:nvPr>
        </p:nvSpPr>
        <p:spPr/>
        <p:txBody>
          <a:bodyPr/>
          <a:lstStyle/>
          <a:p>
            <a:pPr marL="38100">
              <a:lnSpc>
                <a:spcPts val="1664"/>
              </a:lnSpc>
            </a:pPr>
            <a:fld id="{81D60167-4931-47E6-BA6A-407CBD079E47}" type="slidenum">
              <a:rPr lang="en-US" smtClean="0"/>
              <a:t>52</a:t>
            </a:fld>
            <a:endParaRPr lang="en-US"/>
          </a:p>
        </p:txBody>
      </p:sp>
      <p:sp>
        <p:nvSpPr>
          <p:cNvPr id="4" name="Slide Number Placeholder 1">
            <a:extLst>
              <a:ext uri="{FF2B5EF4-FFF2-40B4-BE49-F238E27FC236}">
                <a16:creationId xmlns:a16="http://schemas.microsoft.com/office/drawing/2014/main" id="{48DDC74E-0074-1619-9F0C-B96E01BCBAF2}"/>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52</a:t>
            </a:fld>
            <a:endParaRPr lang="en-US" dirty="0">
              <a:solidFill>
                <a:schemeClr val="tx1"/>
              </a:solidFill>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447800" y="1523872"/>
            <a:ext cx="4038600" cy="2515235"/>
            <a:chOff x="1447800" y="1523872"/>
            <a:chExt cx="4038600" cy="2515235"/>
          </a:xfrm>
        </p:grpSpPr>
        <p:pic>
          <p:nvPicPr>
            <p:cNvPr id="3" name="object 3"/>
            <p:cNvPicPr/>
            <p:nvPr/>
          </p:nvPicPr>
          <p:blipFill>
            <a:blip r:embed="rId2"/>
            <a:stretch>
              <a:fillRect/>
            </a:stretch>
          </p:blipFill>
          <p:spPr>
            <a:xfrm>
              <a:off x="1447800" y="1586356"/>
              <a:ext cx="3700526" cy="2452243"/>
            </a:xfrm>
            <a:prstGeom prst="rect">
              <a:avLst/>
            </a:prstGeom>
          </p:spPr>
        </p:pic>
        <p:sp>
          <p:nvSpPr>
            <p:cNvPr id="4" name="object 4"/>
            <p:cNvSpPr/>
            <p:nvPr/>
          </p:nvSpPr>
          <p:spPr>
            <a:xfrm>
              <a:off x="4048505" y="1523872"/>
              <a:ext cx="132715" cy="381635"/>
            </a:xfrm>
            <a:custGeom>
              <a:avLst/>
              <a:gdLst/>
              <a:ahLst/>
              <a:cxnLst/>
              <a:rect l="l" t="t" r="r" b="b"/>
              <a:pathLst>
                <a:path w="132714" h="381635">
                  <a:moveTo>
                    <a:pt x="66294" y="56664"/>
                  </a:moveTo>
                  <a:lnTo>
                    <a:pt x="52070" y="81033"/>
                  </a:lnTo>
                  <a:lnTo>
                    <a:pt x="51943" y="381126"/>
                  </a:lnTo>
                  <a:lnTo>
                    <a:pt x="80518" y="381126"/>
                  </a:lnTo>
                  <a:lnTo>
                    <a:pt x="80518" y="81033"/>
                  </a:lnTo>
                  <a:lnTo>
                    <a:pt x="66294" y="56664"/>
                  </a:lnTo>
                  <a:close/>
                </a:path>
                <a:path w="132714" h="381635">
                  <a:moveTo>
                    <a:pt x="66294" y="0"/>
                  </a:moveTo>
                  <a:lnTo>
                    <a:pt x="3937" y="106934"/>
                  </a:lnTo>
                  <a:lnTo>
                    <a:pt x="0" y="113791"/>
                  </a:lnTo>
                  <a:lnTo>
                    <a:pt x="2286" y="122554"/>
                  </a:lnTo>
                  <a:lnTo>
                    <a:pt x="9144" y="126491"/>
                  </a:lnTo>
                  <a:lnTo>
                    <a:pt x="15875" y="130428"/>
                  </a:lnTo>
                  <a:lnTo>
                    <a:pt x="24638" y="128142"/>
                  </a:lnTo>
                  <a:lnTo>
                    <a:pt x="28575" y="121285"/>
                  </a:lnTo>
                  <a:lnTo>
                    <a:pt x="51943" y="81250"/>
                  </a:lnTo>
                  <a:lnTo>
                    <a:pt x="51943" y="28448"/>
                  </a:lnTo>
                  <a:lnTo>
                    <a:pt x="82883" y="28448"/>
                  </a:lnTo>
                  <a:lnTo>
                    <a:pt x="66294" y="0"/>
                  </a:lnTo>
                  <a:close/>
                </a:path>
                <a:path w="132714" h="381635">
                  <a:moveTo>
                    <a:pt x="82883" y="28448"/>
                  </a:moveTo>
                  <a:lnTo>
                    <a:pt x="80518" y="28448"/>
                  </a:lnTo>
                  <a:lnTo>
                    <a:pt x="80645" y="81250"/>
                  </a:lnTo>
                  <a:lnTo>
                    <a:pt x="104013" y="121285"/>
                  </a:lnTo>
                  <a:lnTo>
                    <a:pt x="107950" y="128142"/>
                  </a:lnTo>
                  <a:lnTo>
                    <a:pt x="116713" y="130428"/>
                  </a:lnTo>
                  <a:lnTo>
                    <a:pt x="123444" y="126491"/>
                  </a:lnTo>
                  <a:lnTo>
                    <a:pt x="130302" y="122554"/>
                  </a:lnTo>
                  <a:lnTo>
                    <a:pt x="132588" y="113791"/>
                  </a:lnTo>
                  <a:lnTo>
                    <a:pt x="128651" y="106934"/>
                  </a:lnTo>
                  <a:lnTo>
                    <a:pt x="82883" y="28448"/>
                  </a:lnTo>
                  <a:close/>
                </a:path>
                <a:path w="132714" h="381635">
                  <a:moveTo>
                    <a:pt x="80518" y="28448"/>
                  </a:moveTo>
                  <a:lnTo>
                    <a:pt x="51943" y="28448"/>
                  </a:lnTo>
                  <a:lnTo>
                    <a:pt x="51943" y="81250"/>
                  </a:lnTo>
                  <a:lnTo>
                    <a:pt x="66294" y="56664"/>
                  </a:lnTo>
                  <a:lnTo>
                    <a:pt x="53975" y="35560"/>
                  </a:lnTo>
                  <a:lnTo>
                    <a:pt x="80518" y="35560"/>
                  </a:lnTo>
                  <a:lnTo>
                    <a:pt x="80518" y="28448"/>
                  </a:lnTo>
                  <a:close/>
                </a:path>
                <a:path w="132714" h="381635">
                  <a:moveTo>
                    <a:pt x="80518" y="35560"/>
                  </a:moveTo>
                  <a:lnTo>
                    <a:pt x="78613" y="35560"/>
                  </a:lnTo>
                  <a:lnTo>
                    <a:pt x="66294" y="56664"/>
                  </a:lnTo>
                  <a:lnTo>
                    <a:pt x="80518" y="81033"/>
                  </a:lnTo>
                  <a:lnTo>
                    <a:pt x="80518" y="35560"/>
                  </a:lnTo>
                  <a:close/>
                </a:path>
                <a:path w="132714" h="381635">
                  <a:moveTo>
                    <a:pt x="78613" y="35560"/>
                  </a:moveTo>
                  <a:lnTo>
                    <a:pt x="53975" y="35560"/>
                  </a:lnTo>
                  <a:lnTo>
                    <a:pt x="66294" y="56664"/>
                  </a:lnTo>
                  <a:lnTo>
                    <a:pt x="78613" y="35560"/>
                  </a:lnTo>
                  <a:close/>
                </a:path>
              </a:pathLst>
            </a:custGeom>
            <a:solidFill>
              <a:srgbClr val="FF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 name="object 5"/>
            <p:cNvSpPr/>
            <p:nvPr/>
          </p:nvSpPr>
          <p:spPr>
            <a:xfrm>
              <a:off x="4114800" y="1586356"/>
              <a:ext cx="1371600" cy="0"/>
            </a:xfrm>
            <a:custGeom>
              <a:avLst/>
              <a:gdLst/>
              <a:ahLst/>
              <a:cxnLst/>
              <a:rect l="l" t="t" r="r" b="b"/>
              <a:pathLst>
                <a:path w="1371600">
                  <a:moveTo>
                    <a:pt x="0" y="0"/>
                  </a:moveTo>
                  <a:lnTo>
                    <a:pt x="1371600" y="0"/>
                  </a:lnTo>
                </a:path>
              </a:pathLst>
            </a:custGeom>
            <a:ln w="9525">
              <a:solidFill>
                <a:srgbClr val="AE3408"/>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6" name="object 6"/>
          <p:cNvSpPr txBox="1"/>
          <p:nvPr/>
        </p:nvSpPr>
        <p:spPr>
          <a:xfrm>
            <a:off x="523240" y="185141"/>
            <a:ext cx="8096884" cy="154241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99085" marR="17780" indent="-274320">
              <a:lnSpc>
                <a:spcPct val="140000"/>
              </a:lnSpc>
              <a:spcBef>
                <a:spcPts val="100"/>
              </a:spcBef>
              <a:buClr>
                <a:srgbClr val="D24717"/>
              </a:buClr>
              <a:buSzPct val="85000"/>
              <a:buFont typeface="Segoe UI Symbol"/>
              <a:buChar char="⚫"/>
              <a:tabLst>
                <a:tab pos="299085" algn="l"/>
                <a:tab pos="299720" algn="l"/>
              </a:tabLst>
            </a:pPr>
            <a:r>
              <a:rPr sz="2000">
                <a:latin typeface="Times New Roman"/>
                <a:cs typeface="Times New Roman"/>
              </a:rPr>
              <a:t>Considering</a:t>
            </a:r>
            <a:r>
              <a:rPr sz="2000" spc="-40">
                <a:latin typeface="Times New Roman"/>
                <a:cs typeface="Times New Roman"/>
              </a:rPr>
              <a:t> </a:t>
            </a:r>
            <a:r>
              <a:rPr sz="2000">
                <a:latin typeface="Times New Roman"/>
                <a:cs typeface="Times New Roman"/>
              </a:rPr>
              <a:t>the</a:t>
            </a:r>
            <a:r>
              <a:rPr sz="2000" spc="-10">
                <a:latin typeface="Times New Roman"/>
                <a:cs typeface="Times New Roman"/>
              </a:rPr>
              <a:t> </a:t>
            </a:r>
            <a:r>
              <a:rPr sz="2000">
                <a:latin typeface="Times New Roman"/>
                <a:cs typeface="Times New Roman"/>
              </a:rPr>
              <a:t>equilibrium</a:t>
            </a:r>
            <a:r>
              <a:rPr sz="2000" spc="-50">
                <a:latin typeface="Times New Roman"/>
                <a:cs typeface="Times New Roman"/>
              </a:rPr>
              <a:t> </a:t>
            </a:r>
            <a:r>
              <a:rPr sz="2000">
                <a:latin typeface="Times New Roman"/>
                <a:cs typeface="Times New Roman"/>
              </a:rPr>
              <a:t>of</a:t>
            </a:r>
            <a:r>
              <a:rPr sz="2000" spc="-15">
                <a:latin typeface="Times New Roman"/>
                <a:cs typeface="Times New Roman"/>
              </a:rPr>
              <a:t> </a:t>
            </a:r>
            <a:r>
              <a:rPr sz="2000">
                <a:latin typeface="Times New Roman"/>
                <a:cs typeface="Times New Roman"/>
              </a:rPr>
              <a:t>the</a:t>
            </a:r>
            <a:r>
              <a:rPr sz="2000" spc="-10">
                <a:latin typeface="Times New Roman"/>
                <a:cs typeface="Times New Roman"/>
              </a:rPr>
              <a:t> </a:t>
            </a:r>
            <a:r>
              <a:rPr sz="2000" spc="-5">
                <a:latin typeface="Times New Roman"/>
                <a:cs typeface="Times New Roman"/>
              </a:rPr>
              <a:t>left</a:t>
            </a:r>
            <a:r>
              <a:rPr sz="2000" spc="-25">
                <a:latin typeface="Times New Roman"/>
                <a:cs typeface="Times New Roman"/>
              </a:rPr>
              <a:t> </a:t>
            </a:r>
            <a:r>
              <a:rPr sz="2000">
                <a:latin typeface="Times New Roman"/>
                <a:cs typeface="Times New Roman"/>
              </a:rPr>
              <a:t>half</a:t>
            </a:r>
            <a:r>
              <a:rPr sz="2000" spc="-20">
                <a:latin typeface="Times New Roman"/>
                <a:cs typeface="Times New Roman"/>
              </a:rPr>
              <a:t> </a:t>
            </a:r>
            <a:r>
              <a:rPr sz="2000">
                <a:latin typeface="Times New Roman"/>
                <a:cs typeface="Times New Roman"/>
              </a:rPr>
              <a:t>of</a:t>
            </a:r>
            <a:r>
              <a:rPr sz="2000" spc="-10">
                <a:latin typeface="Times New Roman"/>
                <a:cs typeface="Times New Roman"/>
              </a:rPr>
              <a:t> </a:t>
            </a:r>
            <a:r>
              <a:rPr sz="2000">
                <a:latin typeface="Times New Roman"/>
                <a:cs typeface="Times New Roman"/>
              </a:rPr>
              <a:t>the</a:t>
            </a:r>
            <a:r>
              <a:rPr sz="2000" spc="-10">
                <a:latin typeface="Times New Roman"/>
                <a:cs typeface="Times New Roman"/>
              </a:rPr>
              <a:t> </a:t>
            </a:r>
            <a:r>
              <a:rPr sz="2000">
                <a:latin typeface="Times New Roman"/>
                <a:cs typeface="Times New Roman"/>
              </a:rPr>
              <a:t>arch,</a:t>
            </a:r>
            <a:r>
              <a:rPr sz="2000" spc="-20">
                <a:latin typeface="Times New Roman"/>
                <a:cs typeface="Times New Roman"/>
              </a:rPr>
              <a:t> </a:t>
            </a:r>
            <a:r>
              <a:rPr sz="2000">
                <a:latin typeface="Times New Roman"/>
                <a:cs typeface="Times New Roman"/>
              </a:rPr>
              <a:t>the</a:t>
            </a:r>
            <a:r>
              <a:rPr sz="2000" spc="-10">
                <a:latin typeface="Times New Roman"/>
                <a:cs typeface="Times New Roman"/>
              </a:rPr>
              <a:t> </a:t>
            </a:r>
            <a:r>
              <a:rPr sz="2000">
                <a:latin typeface="Times New Roman"/>
                <a:cs typeface="Times New Roman"/>
              </a:rPr>
              <a:t>reaction</a:t>
            </a:r>
            <a:r>
              <a:rPr sz="2000" spc="-25">
                <a:latin typeface="Times New Roman"/>
                <a:cs typeface="Times New Roman"/>
              </a:rPr>
              <a:t> </a:t>
            </a:r>
            <a:r>
              <a:rPr sz="2000">
                <a:latin typeface="Times New Roman"/>
                <a:cs typeface="Times New Roman"/>
              </a:rPr>
              <a:t>at</a:t>
            </a:r>
            <a:r>
              <a:rPr sz="2000" spc="-15">
                <a:latin typeface="Times New Roman"/>
                <a:cs typeface="Times New Roman"/>
              </a:rPr>
              <a:t> </a:t>
            </a:r>
            <a:r>
              <a:rPr sz="2000">
                <a:latin typeface="Times New Roman"/>
                <a:cs typeface="Times New Roman"/>
              </a:rPr>
              <a:t>crown </a:t>
            </a:r>
            <a:r>
              <a:rPr sz="2000" spc="-484">
                <a:latin typeface="Times New Roman"/>
                <a:cs typeface="Times New Roman"/>
              </a:rPr>
              <a:t> </a:t>
            </a:r>
            <a:r>
              <a:rPr sz="2000">
                <a:latin typeface="Times New Roman"/>
                <a:cs typeface="Times New Roman"/>
              </a:rPr>
              <a:t>can</a:t>
            </a:r>
            <a:r>
              <a:rPr sz="2000" spc="-10">
                <a:latin typeface="Times New Roman"/>
                <a:cs typeface="Times New Roman"/>
              </a:rPr>
              <a:t> </a:t>
            </a:r>
            <a:r>
              <a:rPr sz="2000">
                <a:latin typeface="Times New Roman"/>
                <a:cs typeface="Times New Roman"/>
              </a:rPr>
              <a:t>be</a:t>
            </a:r>
            <a:r>
              <a:rPr sz="2000" spc="-5">
                <a:latin typeface="Times New Roman"/>
                <a:cs typeface="Times New Roman"/>
              </a:rPr>
              <a:t> </a:t>
            </a:r>
            <a:r>
              <a:rPr sz="2000">
                <a:latin typeface="Times New Roman"/>
                <a:cs typeface="Times New Roman"/>
              </a:rPr>
              <a:t>found</a:t>
            </a:r>
            <a:r>
              <a:rPr sz="2000" spc="-35">
                <a:latin typeface="Times New Roman"/>
                <a:cs typeface="Times New Roman"/>
              </a:rPr>
              <a:t> </a:t>
            </a:r>
            <a:r>
              <a:rPr sz="2000">
                <a:latin typeface="Times New Roman"/>
                <a:cs typeface="Times New Roman"/>
              </a:rPr>
              <a:t>from</a:t>
            </a:r>
            <a:r>
              <a:rPr sz="2000" spc="-30">
                <a:latin typeface="Times New Roman"/>
                <a:cs typeface="Times New Roman"/>
              </a:rPr>
              <a:t> </a:t>
            </a:r>
            <a:r>
              <a:rPr sz="2000">
                <a:latin typeface="Times New Roman"/>
                <a:cs typeface="Times New Roman"/>
              </a:rPr>
              <a:t>Figure</a:t>
            </a:r>
            <a:r>
              <a:rPr sz="2000" spc="-30">
                <a:latin typeface="Times New Roman"/>
                <a:cs typeface="Times New Roman"/>
              </a:rPr>
              <a:t> </a:t>
            </a:r>
            <a:r>
              <a:rPr sz="2000" spc="5">
                <a:latin typeface="Times New Roman"/>
                <a:cs typeface="Times New Roman"/>
              </a:rPr>
              <a:t>2.</a:t>
            </a:r>
            <a:endParaRPr sz="2000">
              <a:latin typeface="Times New Roman"/>
              <a:cs typeface="Times New Roman"/>
            </a:endParaRPr>
          </a:p>
          <a:p>
            <a:pPr>
              <a:lnSpc>
                <a:spcPct val="100000"/>
              </a:lnSpc>
              <a:spcBef>
                <a:spcPts val="15"/>
              </a:spcBef>
            </a:pPr>
            <a:endParaRPr sz="2650">
              <a:latin typeface="Times New Roman"/>
              <a:cs typeface="Times New Roman"/>
            </a:endParaRPr>
          </a:p>
          <a:p>
            <a:pPr marL="5055235">
              <a:lnSpc>
                <a:spcPct val="100000"/>
              </a:lnSpc>
            </a:pPr>
            <a:r>
              <a:rPr sz="1800">
                <a:latin typeface="Times New Roman"/>
                <a:cs typeface="Times New Roman"/>
              </a:rPr>
              <a:t>Correct</a:t>
            </a:r>
            <a:r>
              <a:rPr sz="1800" spc="-30">
                <a:latin typeface="Times New Roman"/>
                <a:cs typeface="Times New Roman"/>
              </a:rPr>
              <a:t> </a:t>
            </a:r>
            <a:r>
              <a:rPr sz="1800">
                <a:latin typeface="Times New Roman"/>
                <a:cs typeface="Times New Roman"/>
              </a:rPr>
              <a:t>direction</a:t>
            </a:r>
            <a:r>
              <a:rPr sz="1800" spc="-25">
                <a:latin typeface="Times New Roman"/>
                <a:cs typeface="Times New Roman"/>
              </a:rPr>
              <a:t> </a:t>
            </a:r>
            <a:r>
              <a:rPr sz="1800">
                <a:latin typeface="Times New Roman"/>
                <a:cs typeface="Times New Roman"/>
              </a:rPr>
              <a:t>of</a:t>
            </a:r>
            <a:r>
              <a:rPr sz="1800" spc="5">
                <a:latin typeface="Times New Roman"/>
                <a:cs typeface="Times New Roman"/>
              </a:rPr>
              <a:t> </a:t>
            </a:r>
            <a:r>
              <a:rPr sz="1800" i="1">
                <a:latin typeface="Times New Roman"/>
                <a:cs typeface="Times New Roman"/>
              </a:rPr>
              <a:t>V</a:t>
            </a:r>
            <a:r>
              <a:rPr sz="1800" baseline="-20833">
                <a:latin typeface="Times New Roman"/>
                <a:cs typeface="Times New Roman"/>
              </a:rPr>
              <a:t>C</a:t>
            </a:r>
            <a:r>
              <a:rPr sz="1800" spc="202" baseline="-20833">
                <a:latin typeface="Times New Roman"/>
                <a:cs typeface="Times New Roman"/>
              </a:rPr>
              <a:t> </a:t>
            </a:r>
            <a:r>
              <a:rPr sz="1800">
                <a:latin typeface="Times New Roman"/>
                <a:cs typeface="Times New Roman"/>
              </a:rPr>
              <a:t>=</a:t>
            </a:r>
            <a:r>
              <a:rPr sz="1800" spc="-10">
                <a:latin typeface="Times New Roman"/>
                <a:cs typeface="Times New Roman"/>
              </a:rPr>
              <a:t> </a:t>
            </a:r>
            <a:r>
              <a:rPr sz="1800">
                <a:latin typeface="Times New Roman"/>
                <a:cs typeface="Times New Roman"/>
              </a:rPr>
              <a:t>24</a:t>
            </a:r>
            <a:r>
              <a:rPr sz="1800" spc="-25">
                <a:latin typeface="Times New Roman"/>
                <a:cs typeface="Times New Roman"/>
              </a:rPr>
              <a:t> </a:t>
            </a:r>
            <a:r>
              <a:rPr sz="1800" spc="-5">
                <a:latin typeface="Times New Roman"/>
                <a:cs typeface="Times New Roman"/>
              </a:rPr>
              <a:t>kN</a:t>
            </a:r>
            <a:endParaRPr sz="1800">
              <a:latin typeface="Times New Roman"/>
              <a:cs typeface="Times New Roman"/>
            </a:endParaRPr>
          </a:p>
        </p:txBody>
      </p:sp>
      <p:pic>
        <p:nvPicPr>
          <p:cNvPr id="7" name="object 7"/>
          <p:cNvPicPr/>
          <p:nvPr/>
        </p:nvPicPr>
        <p:blipFill>
          <a:blip r:embed="rId3"/>
          <a:stretch>
            <a:fillRect/>
          </a:stretch>
        </p:blipFill>
        <p:spPr>
          <a:xfrm>
            <a:off x="6858000" y="4360671"/>
            <a:ext cx="225425" cy="117855"/>
          </a:xfrm>
          <a:prstGeom prst="rect">
            <a:avLst/>
          </a:prstGeom>
        </p:spPr>
      </p:pic>
      <p:pic>
        <p:nvPicPr>
          <p:cNvPr id="8" name="object 8"/>
          <p:cNvPicPr/>
          <p:nvPr/>
        </p:nvPicPr>
        <p:blipFill>
          <a:blip r:embed="rId4"/>
          <a:stretch>
            <a:fillRect/>
          </a:stretch>
        </p:blipFill>
        <p:spPr>
          <a:xfrm>
            <a:off x="6265671" y="5867336"/>
            <a:ext cx="117855" cy="228663"/>
          </a:xfrm>
          <a:prstGeom prst="rect">
            <a:avLst/>
          </a:prstGeom>
        </p:spPr>
      </p:pic>
      <p:sp>
        <p:nvSpPr>
          <p:cNvPr id="9" name="object 9"/>
          <p:cNvSpPr txBox="1"/>
          <p:nvPr/>
        </p:nvSpPr>
        <p:spPr>
          <a:xfrm>
            <a:off x="459740" y="3760089"/>
            <a:ext cx="6807200" cy="233489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88010" algn="ctr">
              <a:lnSpc>
                <a:spcPct val="100000"/>
              </a:lnSpc>
              <a:spcBef>
                <a:spcPts val="100"/>
              </a:spcBef>
            </a:pPr>
            <a:r>
              <a:rPr sz="1800" b="1" spc="-10">
                <a:latin typeface="Times New Roman"/>
                <a:cs typeface="Times New Roman"/>
              </a:rPr>
              <a:t>Figure</a:t>
            </a:r>
            <a:r>
              <a:rPr sz="1800" b="1" spc="-35">
                <a:latin typeface="Times New Roman"/>
                <a:cs typeface="Times New Roman"/>
              </a:rPr>
              <a:t> </a:t>
            </a:r>
            <a:r>
              <a:rPr sz="1800" b="1">
                <a:latin typeface="Times New Roman"/>
                <a:cs typeface="Times New Roman"/>
              </a:rPr>
              <a:t>2</a:t>
            </a:r>
            <a:endParaRPr sz="1800">
              <a:latin typeface="Times New Roman"/>
              <a:cs typeface="Times New Roman"/>
            </a:endParaRPr>
          </a:p>
          <a:p>
            <a:pPr marL="363220" indent="-274320">
              <a:lnSpc>
                <a:spcPct val="100000"/>
              </a:lnSpc>
              <a:spcBef>
                <a:spcPts val="1735"/>
              </a:spcBef>
              <a:buClr>
                <a:srgbClr val="D24717"/>
              </a:buClr>
              <a:buSzPct val="85000"/>
              <a:buFont typeface="Segoe UI Symbol"/>
              <a:buChar char="⚫"/>
              <a:tabLst>
                <a:tab pos="362585" algn="l"/>
                <a:tab pos="363220" algn="l"/>
                <a:tab pos="6671309" algn="l"/>
              </a:tabLst>
            </a:pPr>
            <a:r>
              <a:rPr sz="2000">
                <a:latin typeface="Times New Roman"/>
                <a:cs typeface="Times New Roman"/>
              </a:rPr>
              <a:t>By</a:t>
            </a:r>
            <a:r>
              <a:rPr sz="2000" spc="-5">
                <a:latin typeface="Times New Roman"/>
                <a:cs typeface="Times New Roman"/>
              </a:rPr>
              <a:t> </a:t>
            </a:r>
            <a:r>
              <a:rPr sz="2000">
                <a:latin typeface="Times New Roman"/>
                <a:cs typeface="Times New Roman"/>
              </a:rPr>
              <a:t>taking</a:t>
            </a:r>
            <a:r>
              <a:rPr sz="2000" spc="-10">
                <a:latin typeface="Times New Roman"/>
                <a:cs typeface="Times New Roman"/>
              </a:rPr>
              <a:t> </a:t>
            </a:r>
            <a:r>
              <a:rPr sz="2000" spc="-5">
                <a:latin typeface="Times New Roman"/>
                <a:cs typeface="Times New Roman"/>
              </a:rPr>
              <a:t>summation</a:t>
            </a:r>
            <a:r>
              <a:rPr sz="2000">
                <a:latin typeface="Times New Roman"/>
                <a:cs typeface="Times New Roman"/>
              </a:rPr>
              <a:t> of</a:t>
            </a:r>
            <a:r>
              <a:rPr sz="2000" spc="-10">
                <a:latin typeface="Times New Roman"/>
                <a:cs typeface="Times New Roman"/>
              </a:rPr>
              <a:t> </a:t>
            </a:r>
            <a:r>
              <a:rPr sz="2000">
                <a:latin typeface="Times New Roman"/>
                <a:cs typeface="Times New Roman"/>
              </a:rPr>
              <a:t>horizontal</a:t>
            </a:r>
            <a:r>
              <a:rPr sz="2000" spc="-35">
                <a:latin typeface="Times New Roman"/>
                <a:cs typeface="Times New Roman"/>
              </a:rPr>
              <a:t> </a:t>
            </a:r>
            <a:r>
              <a:rPr sz="2000">
                <a:latin typeface="Times New Roman"/>
                <a:cs typeface="Times New Roman"/>
              </a:rPr>
              <a:t>force</a:t>
            </a:r>
            <a:r>
              <a:rPr sz="2000" spc="-30">
                <a:latin typeface="Times New Roman"/>
                <a:cs typeface="Times New Roman"/>
              </a:rPr>
              <a:t> </a:t>
            </a:r>
            <a:r>
              <a:rPr sz="2000">
                <a:latin typeface="Times New Roman"/>
                <a:cs typeface="Times New Roman"/>
              </a:rPr>
              <a:t>zero,</a:t>
            </a:r>
            <a:r>
              <a:rPr sz="2000" spc="15">
                <a:latin typeface="Times New Roman"/>
                <a:cs typeface="Times New Roman"/>
              </a:rPr>
              <a:t> </a:t>
            </a:r>
            <a:r>
              <a:rPr sz="2000" i="1">
                <a:latin typeface="Times New Roman"/>
                <a:cs typeface="Times New Roman"/>
              </a:rPr>
              <a:t>H </a:t>
            </a:r>
            <a:r>
              <a:rPr sz="2000">
                <a:latin typeface="Times New Roman"/>
                <a:cs typeface="Times New Roman"/>
              </a:rPr>
              <a:t>=</a:t>
            </a:r>
            <a:r>
              <a:rPr sz="2000" spc="5">
                <a:latin typeface="Times New Roman"/>
                <a:cs typeface="Times New Roman"/>
              </a:rPr>
              <a:t> </a:t>
            </a:r>
            <a:r>
              <a:rPr sz="2000">
                <a:latin typeface="Times New Roman"/>
                <a:cs typeface="Times New Roman"/>
              </a:rPr>
              <a:t>60</a:t>
            </a:r>
            <a:r>
              <a:rPr sz="2000" spc="-10">
                <a:latin typeface="Times New Roman"/>
                <a:cs typeface="Times New Roman"/>
              </a:rPr>
              <a:t> </a:t>
            </a:r>
            <a:r>
              <a:rPr sz="2000">
                <a:latin typeface="Times New Roman"/>
                <a:cs typeface="Times New Roman"/>
              </a:rPr>
              <a:t>kN</a:t>
            </a:r>
            <a:r>
              <a:rPr sz="2000" spc="5">
                <a:latin typeface="Times New Roman"/>
                <a:cs typeface="Times New Roman"/>
              </a:rPr>
              <a:t> </a:t>
            </a:r>
            <a:r>
              <a:rPr sz="2000">
                <a:latin typeface="Times New Roman"/>
                <a:cs typeface="Times New Roman"/>
              </a:rPr>
              <a:t>(	)</a:t>
            </a:r>
          </a:p>
          <a:p>
            <a:pPr marL="363220" indent="-274320">
              <a:lnSpc>
                <a:spcPct val="100000"/>
              </a:lnSpc>
              <a:spcBef>
                <a:spcPts val="1560"/>
              </a:spcBef>
              <a:buClr>
                <a:srgbClr val="D24717"/>
              </a:buClr>
              <a:buSzPct val="85000"/>
              <a:buFont typeface="Segoe UI Symbol"/>
              <a:buChar char="⚫"/>
              <a:tabLst>
                <a:tab pos="362585" algn="l"/>
                <a:tab pos="363220" algn="l"/>
              </a:tabLst>
            </a:pPr>
            <a:r>
              <a:rPr sz="2000">
                <a:latin typeface="Times New Roman"/>
                <a:cs typeface="Times New Roman"/>
              </a:rPr>
              <a:t>By</a:t>
            </a:r>
            <a:r>
              <a:rPr sz="2000" spc="-20">
                <a:latin typeface="Times New Roman"/>
                <a:cs typeface="Times New Roman"/>
              </a:rPr>
              <a:t> </a:t>
            </a:r>
            <a:r>
              <a:rPr sz="2000">
                <a:latin typeface="Times New Roman"/>
                <a:cs typeface="Times New Roman"/>
              </a:rPr>
              <a:t>taking</a:t>
            </a:r>
            <a:r>
              <a:rPr sz="2000" spc="-20">
                <a:latin typeface="Times New Roman"/>
                <a:cs typeface="Times New Roman"/>
              </a:rPr>
              <a:t> </a:t>
            </a:r>
            <a:r>
              <a:rPr sz="2000" spc="-5">
                <a:latin typeface="Times New Roman"/>
                <a:cs typeface="Times New Roman"/>
              </a:rPr>
              <a:t>summation</a:t>
            </a:r>
            <a:r>
              <a:rPr sz="2000" spc="-10">
                <a:latin typeface="Times New Roman"/>
                <a:cs typeface="Times New Roman"/>
              </a:rPr>
              <a:t> </a:t>
            </a:r>
            <a:r>
              <a:rPr sz="2000">
                <a:latin typeface="Times New Roman"/>
                <a:cs typeface="Times New Roman"/>
              </a:rPr>
              <a:t>of</a:t>
            </a:r>
            <a:r>
              <a:rPr sz="2000" spc="-25">
                <a:latin typeface="Times New Roman"/>
                <a:cs typeface="Times New Roman"/>
              </a:rPr>
              <a:t> </a:t>
            </a:r>
            <a:r>
              <a:rPr sz="2000">
                <a:latin typeface="Times New Roman"/>
                <a:cs typeface="Times New Roman"/>
              </a:rPr>
              <a:t>vertical</a:t>
            </a:r>
            <a:r>
              <a:rPr sz="2000" spc="-35">
                <a:latin typeface="Times New Roman"/>
                <a:cs typeface="Times New Roman"/>
              </a:rPr>
              <a:t> </a:t>
            </a:r>
            <a:r>
              <a:rPr sz="2000">
                <a:latin typeface="Times New Roman"/>
                <a:cs typeface="Times New Roman"/>
              </a:rPr>
              <a:t>force</a:t>
            </a:r>
            <a:r>
              <a:rPr sz="2000" spc="-40">
                <a:latin typeface="Times New Roman"/>
                <a:cs typeface="Times New Roman"/>
              </a:rPr>
              <a:t> </a:t>
            </a:r>
            <a:r>
              <a:rPr sz="2000">
                <a:latin typeface="Times New Roman"/>
                <a:cs typeface="Times New Roman"/>
              </a:rPr>
              <a:t>zero,</a:t>
            </a:r>
          </a:p>
          <a:p>
            <a:pPr marL="363220" indent="-274320">
              <a:lnSpc>
                <a:spcPct val="100000"/>
              </a:lnSpc>
              <a:spcBef>
                <a:spcPts val="1560"/>
              </a:spcBef>
              <a:buClr>
                <a:srgbClr val="D24717"/>
              </a:buClr>
              <a:buSzPct val="85000"/>
              <a:buFont typeface="Segoe UI Symbol"/>
              <a:buChar char="⚫"/>
              <a:tabLst>
                <a:tab pos="362585" algn="l"/>
                <a:tab pos="363220" algn="l"/>
              </a:tabLst>
            </a:pPr>
            <a:r>
              <a:rPr sz="2000">
                <a:latin typeface="Times New Roman"/>
                <a:cs typeface="Times New Roman"/>
              </a:rPr>
              <a:t>76</a:t>
            </a:r>
            <a:r>
              <a:rPr sz="2000" spc="-25">
                <a:latin typeface="Times New Roman"/>
                <a:cs typeface="Times New Roman"/>
              </a:rPr>
              <a:t> </a:t>
            </a:r>
            <a:r>
              <a:rPr sz="2000">
                <a:latin typeface="Times New Roman"/>
                <a:cs typeface="Times New Roman"/>
              </a:rPr>
              <a:t>–</a:t>
            </a:r>
            <a:r>
              <a:rPr sz="2000" spc="-15">
                <a:latin typeface="Times New Roman"/>
                <a:cs typeface="Times New Roman"/>
              </a:rPr>
              <a:t> </a:t>
            </a:r>
            <a:r>
              <a:rPr sz="2000" spc="5">
                <a:latin typeface="Times New Roman"/>
                <a:cs typeface="Times New Roman"/>
              </a:rPr>
              <a:t>100</a:t>
            </a:r>
            <a:r>
              <a:rPr sz="2000" spc="-25">
                <a:latin typeface="Times New Roman"/>
                <a:cs typeface="Times New Roman"/>
              </a:rPr>
              <a:t> </a:t>
            </a:r>
            <a:r>
              <a:rPr sz="2000">
                <a:latin typeface="Times New Roman"/>
                <a:cs typeface="Times New Roman"/>
              </a:rPr>
              <a:t>–</a:t>
            </a:r>
            <a:r>
              <a:rPr sz="2000" spc="-15">
                <a:latin typeface="Times New Roman"/>
                <a:cs typeface="Times New Roman"/>
              </a:rPr>
              <a:t> </a:t>
            </a:r>
            <a:r>
              <a:rPr sz="2000" i="1" spc="5">
                <a:latin typeface="Times New Roman"/>
                <a:cs typeface="Times New Roman"/>
              </a:rPr>
              <a:t>V</a:t>
            </a:r>
            <a:r>
              <a:rPr sz="1950" spc="7" baseline="-21367">
                <a:latin typeface="Times New Roman"/>
                <a:cs typeface="Times New Roman"/>
              </a:rPr>
              <a:t>C</a:t>
            </a:r>
            <a:r>
              <a:rPr sz="1950" spc="247" baseline="-21367">
                <a:latin typeface="Times New Roman"/>
                <a:cs typeface="Times New Roman"/>
              </a:rPr>
              <a:t> </a:t>
            </a:r>
            <a:r>
              <a:rPr sz="2000">
                <a:latin typeface="Times New Roman"/>
                <a:cs typeface="Times New Roman"/>
              </a:rPr>
              <a:t>=</a:t>
            </a:r>
            <a:r>
              <a:rPr sz="2000" spc="-25">
                <a:latin typeface="Times New Roman"/>
                <a:cs typeface="Times New Roman"/>
              </a:rPr>
              <a:t> </a:t>
            </a:r>
            <a:r>
              <a:rPr sz="2000">
                <a:latin typeface="Times New Roman"/>
                <a:cs typeface="Times New Roman"/>
              </a:rPr>
              <a:t>0</a:t>
            </a:r>
          </a:p>
          <a:p>
            <a:pPr marL="363220" indent="-274320">
              <a:lnSpc>
                <a:spcPct val="100000"/>
              </a:lnSpc>
              <a:spcBef>
                <a:spcPts val="1565"/>
              </a:spcBef>
              <a:buClr>
                <a:srgbClr val="D24717"/>
              </a:buClr>
              <a:buSzPct val="85000"/>
              <a:buFont typeface="Segoe UI Symbol"/>
              <a:buChar char="⚫"/>
              <a:tabLst>
                <a:tab pos="362585" algn="l"/>
                <a:tab pos="363220" algn="l"/>
                <a:tab pos="2794000" algn="l"/>
                <a:tab pos="5987415" algn="l"/>
              </a:tabLst>
            </a:pPr>
            <a:r>
              <a:rPr sz="2000" i="1" spc="10">
                <a:latin typeface="Times New Roman"/>
                <a:cs typeface="Times New Roman"/>
              </a:rPr>
              <a:t>V</a:t>
            </a:r>
            <a:r>
              <a:rPr sz="1950" spc="15" baseline="-21367">
                <a:latin typeface="Times New Roman"/>
                <a:cs typeface="Times New Roman"/>
              </a:rPr>
              <a:t>C</a:t>
            </a:r>
            <a:r>
              <a:rPr sz="1950" spc="270" baseline="-21367">
                <a:latin typeface="Times New Roman"/>
                <a:cs typeface="Times New Roman"/>
              </a:rPr>
              <a:t> </a:t>
            </a:r>
            <a:r>
              <a:rPr sz="2000">
                <a:latin typeface="Times New Roman"/>
                <a:cs typeface="Times New Roman"/>
              </a:rPr>
              <a:t>=</a:t>
            </a:r>
            <a:r>
              <a:rPr sz="2000" spc="-10">
                <a:latin typeface="Times New Roman"/>
                <a:cs typeface="Times New Roman"/>
              </a:rPr>
              <a:t> </a:t>
            </a:r>
            <a:r>
              <a:rPr sz="2000">
                <a:latin typeface="Times New Roman"/>
                <a:cs typeface="Times New Roman"/>
              </a:rPr>
              <a:t>76</a:t>
            </a:r>
            <a:r>
              <a:rPr sz="2000" spc="-5">
                <a:latin typeface="Times New Roman"/>
                <a:cs typeface="Times New Roman"/>
              </a:rPr>
              <a:t> </a:t>
            </a:r>
            <a:r>
              <a:rPr sz="2000">
                <a:latin typeface="Times New Roman"/>
                <a:cs typeface="Times New Roman"/>
              </a:rPr>
              <a:t>-100</a:t>
            </a:r>
            <a:r>
              <a:rPr sz="2000" spc="-25">
                <a:latin typeface="Times New Roman"/>
                <a:cs typeface="Times New Roman"/>
              </a:rPr>
              <a:t> </a:t>
            </a:r>
            <a:r>
              <a:rPr sz="2000">
                <a:latin typeface="Times New Roman"/>
                <a:cs typeface="Times New Roman"/>
              </a:rPr>
              <a:t>=</a:t>
            </a:r>
            <a:r>
              <a:rPr sz="2000" spc="10">
                <a:latin typeface="Times New Roman"/>
                <a:cs typeface="Times New Roman"/>
              </a:rPr>
              <a:t> </a:t>
            </a:r>
            <a:r>
              <a:rPr sz="2000">
                <a:latin typeface="Times New Roman"/>
                <a:cs typeface="Times New Roman"/>
              </a:rPr>
              <a:t>-24</a:t>
            </a:r>
            <a:r>
              <a:rPr sz="2000" spc="-20">
                <a:latin typeface="Times New Roman"/>
                <a:cs typeface="Times New Roman"/>
              </a:rPr>
              <a:t> </a:t>
            </a:r>
            <a:r>
              <a:rPr sz="2000">
                <a:latin typeface="Times New Roman"/>
                <a:cs typeface="Times New Roman"/>
              </a:rPr>
              <a:t>kN	=</a:t>
            </a:r>
            <a:r>
              <a:rPr sz="2000" spc="-10">
                <a:latin typeface="Times New Roman"/>
                <a:cs typeface="Times New Roman"/>
              </a:rPr>
              <a:t> </a:t>
            </a:r>
            <a:r>
              <a:rPr sz="2000">
                <a:latin typeface="Times New Roman"/>
                <a:cs typeface="Times New Roman"/>
              </a:rPr>
              <a:t>24</a:t>
            </a:r>
            <a:r>
              <a:rPr sz="2000" spc="10">
                <a:latin typeface="Times New Roman"/>
                <a:cs typeface="Times New Roman"/>
              </a:rPr>
              <a:t> </a:t>
            </a:r>
            <a:r>
              <a:rPr sz="2000">
                <a:latin typeface="Times New Roman"/>
                <a:cs typeface="Times New Roman"/>
              </a:rPr>
              <a:t>kN</a:t>
            </a:r>
            <a:r>
              <a:rPr sz="2000" spc="-5">
                <a:latin typeface="Times New Roman"/>
                <a:cs typeface="Times New Roman"/>
              </a:rPr>
              <a:t> </a:t>
            </a:r>
            <a:r>
              <a:rPr sz="2000">
                <a:latin typeface="Times New Roman"/>
                <a:cs typeface="Times New Roman"/>
              </a:rPr>
              <a:t>(upward</a:t>
            </a:r>
            <a:r>
              <a:rPr sz="2000" spc="-35">
                <a:latin typeface="Times New Roman"/>
                <a:cs typeface="Times New Roman"/>
              </a:rPr>
              <a:t> </a:t>
            </a:r>
            <a:r>
              <a:rPr sz="2000">
                <a:latin typeface="Times New Roman"/>
                <a:cs typeface="Times New Roman"/>
              </a:rPr>
              <a:t>direction)</a:t>
            </a:r>
            <a:r>
              <a:rPr sz="2000" spc="-30">
                <a:latin typeface="Times New Roman"/>
                <a:cs typeface="Times New Roman"/>
              </a:rPr>
              <a:t> </a:t>
            </a:r>
            <a:r>
              <a:rPr sz="2000">
                <a:latin typeface="Times New Roman"/>
                <a:cs typeface="Times New Roman"/>
              </a:rPr>
              <a:t>(	)</a:t>
            </a:r>
          </a:p>
        </p:txBody>
      </p:sp>
      <p:sp>
        <p:nvSpPr>
          <p:cNvPr id="10" name="Slide Number Placeholder 9">
            <a:extLst>
              <a:ext uri="{FF2B5EF4-FFF2-40B4-BE49-F238E27FC236}">
                <a16:creationId xmlns:a16="http://schemas.microsoft.com/office/drawing/2014/main" id="{B833E9EE-631A-C522-A8A2-BD43DABBF7E7}"/>
              </a:ext>
            </a:extLst>
          </p:cNvPr>
          <p:cNvSpPr>
            <a:spLocks noGrp="1"/>
          </p:cNvSpPr>
          <p:nvPr>
            <p:ph type="sldNum" sz="quarter" idx="7"/>
          </p:nvPr>
        </p:nvSpPr>
        <p:spPr/>
        <p:txBody>
          <a:bodyPr/>
          <a:lstStyle/>
          <a:p>
            <a:pPr marL="38100">
              <a:lnSpc>
                <a:spcPts val="1664"/>
              </a:lnSpc>
            </a:pPr>
            <a:fld id="{81D60167-4931-47E6-BA6A-407CBD079E47}" type="slidenum">
              <a:rPr lang="en-US" smtClean="0"/>
              <a:t>53</a:t>
            </a:fld>
            <a:endParaRPr lang="en-US"/>
          </a:p>
        </p:txBody>
      </p:sp>
      <p:sp>
        <p:nvSpPr>
          <p:cNvPr id="11" name="Slide Number Placeholder 1">
            <a:extLst>
              <a:ext uri="{FF2B5EF4-FFF2-40B4-BE49-F238E27FC236}">
                <a16:creationId xmlns:a16="http://schemas.microsoft.com/office/drawing/2014/main" id="{6E164358-1FE0-892F-03FA-B90AB810FF52}"/>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53</a:t>
            </a:fld>
            <a:endParaRPr lang="en-US" dirty="0">
              <a:solidFill>
                <a:schemeClr val="tx1"/>
              </a:solidFill>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837945"/>
            <a:ext cx="3841750" cy="330835"/>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7020" indent="-274320">
              <a:lnSpc>
                <a:spcPct val="100000"/>
              </a:lnSpc>
              <a:spcBef>
                <a:spcPts val="105"/>
              </a:spcBef>
              <a:buClr>
                <a:srgbClr val="D24717"/>
              </a:buClr>
              <a:buSzPct val="85000"/>
              <a:buFont typeface="Segoe UI Symbol"/>
              <a:buChar char="⚫"/>
              <a:tabLst>
                <a:tab pos="286385" algn="l"/>
                <a:tab pos="287020" algn="l"/>
              </a:tabLst>
            </a:pPr>
            <a:r>
              <a:rPr sz="2000">
                <a:latin typeface="Times New Roman"/>
                <a:cs typeface="Times New Roman"/>
              </a:rPr>
              <a:t>From</a:t>
            </a:r>
            <a:r>
              <a:rPr sz="2000" spc="-40">
                <a:latin typeface="Times New Roman"/>
                <a:cs typeface="Times New Roman"/>
              </a:rPr>
              <a:t> </a:t>
            </a:r>
            <a:r>
              <a:rPr sz="2000">
                <a:latin typeface="Times New Roman"/>
                <a:cs typeface="Times New Roman"/>
              </a:rPr>
              <a:t>the</a:t>
            </a:r>
            <a:r>
              <a:rPr sz="2000" spc="-20">
                <a:latin typeface="Times New Roman"/>
                <a:cs typeface="Times New Roman"/>
              </a:rPr>
              <a:t> </a:t>
            </a:r>
            <a:r>
              <a:rPr sz="2000">
                <a:latin typeface="Times New Roman"/>
                <a:cs typeface="Times New Roman"/>
              </a:rPr>
              <a:t>property</a:t>
            </a:r>
            <a:r>
              <a:rPr sz="2000" spc="-55">
                <a:latin typeface="Times New Roman"/>
                <a:cs typeface="Times New Roman"/>
              </a:rPr>
              <a:t> </a:t>
            </a:r>
            <a:r>
              <a:rPr sz="2000">
                <a:latin typeface="Times New Roman"/>
                <a:cs typeface="Times New Roman"/>
              </a:rPr>
              <a:t>of</a:t>
            </a:r>
            <a:r>
              <a:rPr sz="2000" spc="-25">
                <a:latin typeface="Times New Roman"/>
                <a:cs typeface="Times New Roman"/>
              </a:rPr>
              <a:t> </a:t>
            </a:r>
            <a:r>
              <a:rPr sz="2000">
                <a:latin typeface="Times New Roman"/>
                <a:cs typeface="Times New Roman"/>
              </a:rPr>
              <a:t>circle,</a:t>
            </a:r>
            <a:r>
              <a:rPr sz="2000" spc="-30">
                <a:latin typeface="Times New Roman"/>
                <a:cs typeface="Times New Roman"/>
              </a:rPr>
              <a:t> </a:t>
            </a:r>
            <a:r>
              <a:rPr sz="2000">
                <a:latin typeface="Times New Roman"/>
                <a:cs typeface="Times New Roman"/>
              </a:rPr>
              <a:t>we</a:t>
            </a:r>
            <a:r>
              <a:rPr sz="2000" spc="-5">
                <a:latin typeface="Times New Roman"/>
                <a:cs typeface="Times New Roman"/>
              </a:rPr>
              <a:t> </a:t>
            </a:r>
            <a:r>
              <a:rPr sz="2000">
                <a:latin typeface="Times New Roman"/>
                <a:cs typeface="Times New Roman"/>
              </a:rPr>
              <a:t>get</a:t>
            </a:r>
          </a:p>
        </p:txBody>
      </p:sp>
      <p:sp>
        <p:nvSpPr>
          <p:cNvPr id="3" name="object 3"/>
          <p:cNvSpPr/>
          <p:nvPr/>
        </p:nvSpPr>
        <p:spPr>
          <a:xfrm>
            <a:off x="2787395" y="1600200"/>
            <a:ext cx="108585" cy="17145"/>
          </a:xfrm>
          <a:custGeom>
            <a:avLst/>
            <a:gdLst/>
            <a:ahLst/>
            <a:cxnLst/>
            <a:rect l="l" t="t" r="r" b="b"/>
            <a:pathLst>
              <a:path w="108585" h="17144">
                <a:moveTo>
                  <a:pt x="108204" y="0"/>
                </a:moveTo>
                <a:lnTo>
                  <a:pt x="0" y="0"/>
                </a:lnTo>
                <a:lnTo>
                  <a:pt x="0" y="16763"/>
                </a:lnTo>
                <a:lnTo>
                  <a:pt x="108204" y="16763"/>
                </a:lnTo>
                <a:lnTo>
                  <a:pt x="108204"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 name="object 4"/>
          <p:cNvSpPr txBox="1"/>
          <p:nvPr/>
        </p:nvSpPr>
        <p:spPr>
          <a:xfrm>
            <a:off x="1399286" y="1414018"/>
            <a:ext cx="1906905" cy="330835"/>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105"/>
              </a:spcBef>
            </a:pPr>
            <a:r>
              <a:rPr sz="2000" i="1">
                <a:latin typeface="Times New Roman"/>
                <a:cs typeface="Times New Roman"/>
              </a:rPr>
              <a:t>H</a:t>
            </a:r>
            <a:r>
              <a:rPr sz="2000" i="1" spc="-5">
                <a:latin typeface="Times New Roman"/>
                <a:cs typeface="Times New Roman"/>
              </a:rPr>
              <a:t> </a:t>
            </a:r>
            <a:r>
              <a:rPr sz="2000">
                <a:latin typeface="Times New Roman"/>
                <a:cs typeface="Times New Roman"/>
              </a:rPr>
              <a:t>(2</a:t>
            </a:r>
            <a:r>
              <a:rPr sz="2000" i="1">
                <a:latin typeface="Times New Roman"/>
                <a:cs typeface="Times New Roman"/>
              </a:rPr>
              <a:t>R</a:t>
            </a:r>
            <a:r>
              <a:rPr sz="2000" i="1" spc="-35">
                <a:latin typeface="Times New Roman"/>
                <a:cs typeface="Times New Roman"/>
              </a:rPr>
              <a:t> </a:t>
            </a:r>
            <a:r>
              <a:rPr sz="2000">
                <a:latin typeface="Times New Roman"/>
                <a:cs typeface="Times New Roman"/>
              </a:rPr>
              <a:t>–</a:t>
            </a:r>
            <a:r>
              <a:rPr sz="2000" spc="-10">
                <a:latin typeface="Times New Roman"/>
                <a:cs typeface="Times New Roman"/>
              </a:rPr>
              <a:t> </a:t>
            </a:r>
            <a:r>
              <a:rPr sz="2000" i="1">
                <a:latin typeface="Times New Roman"/>
                <a:cs typeface="Times New Roman"/>
              </a:rPr>
              <a:t>h</a:t>
            </a:r>
            <a:r>
              <a:rPr sz="2000">
                <a:latin typeface="Times New Roman"/>
                <a:cs typeface="Times New Roman"/>
              </a:rPr>
              <a:t>)</a:t>
            </a:r>
            <a:r>
              <a:rPr sz="2000" spc="-25">
                <a:latin typeface="Times New Roman"/>
                <a:cs typeface="Times New Roman"/>
              </a:rPr>
              <a:t> </a:t>
            </a:r>
            <a:r>
              <a:rPr sz="2000">
                <a:latin typeface="Times New Roman"/>
                <a:cs typeface="Times New Roman"/>
              </a:rPr>
              <a:t>=</a:t>
            </a:r>
            <a:r>
              <a:rPr sz="2000" spc="-10">
                <a:latin typeface="Times New Roman"/>
                <a:cs typeface="Times New Roman"/>
              </a:rPr>
              <a:t> </a:t>
            </a:r>
            <a:r>
              <a:rPr sz="2175" spc="37" baseline="45977">
                <a:latin typeface="Cambria Math"/>
                <a:cs typeface="Cambria Math"/>
              </a:rPr>
              <a:t>𝐿</a:t>
            </a:r>
            <a:r>
              <a:rPr sz="2175" spc="322" baseline="45977">
                <a:latin typeface="Cambria Math"/>
                <a:cs typeface="Cambria Math"/>
              </a:rPr>
              <a:t> </a:t>
            </a:r>
            <a:r>
              <a:rPr sz="2000">
                <a:latin typeface="Times New Roman"/>
                <a:cs typeface="Times New Roman"/>
              </a:rPr>
              <a:t>×</a:t>
            </a:r>
            <a:r>
              <a:rPr sz="2000" spc="-10">
                <a:latin typeface="Times New Roman"/>
                <a:cs typeface="Times New Roman"/>
              </a:rPr>
              <a:t> </a:t>
            </a:r>
            <a:r>
              <a:rPr sz="2175" spc="37" baseline="45977">
                <a:latin typeface="Cambria Math"/>
                <a:cs typeface="Cambria Math"/>
              </a:rPr>
              <a:t>𝐿</a:t>
            </a:r>
            <a:endParaRPr sz="2175" baseline="45977">
              <a:latin typeface="Cambria Math"/>
              <a:cs typeface="Cambria Math"/>
            </a:endParaRPr>
          </a:p>
        </p:txBody>
      </p:sp>
      <p:sp>
        <p:nvSpPr>
          <p:cNvPr id="5" name="object 5"/>
          <p:cNvSpPr txBox="1"/>
          <p:nvPr/>
        </p:nvSpPr>
        <p:spPr>
          <a:xfrm>
            <a:off x="2775330" y="1610613"/>
            <a:ext cx="511175" cy="248920"/>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10"/>
              </a:spcBef>
              <a:tabLst>
                <a:tab pos="390525" algn="l"/>
              </a:tabLst>
            </a:pPr>
            <a:r>
              <a:rPr sz="1450" spc="40">
                <a:latin typeface="Cambria Math"/>
                <a:cs typeface="Cambria Math"/>
              </a:rPr>
              <a:t>2	2</a:t>
            </a:r>
            <a:endParaRPr sz="1450">
              <a:latin typeface="Cambria Math"/>
              <a:cs typeface="Cambria Math"/>
            </a:endParaRPr>
          </a:p>
        </p:txBody>
      </p:sp>
      <p:sp>
        <p:nvSpPr>
          <p:cNvPr id="6" name="object 6"/>
          <p:cNvSpPr/>
          <p:nvPr/>
        </p:nvSpPr>
        <p:spPr>
          <a:xfrm>
            <a:off x="3165348" y="1600200"/>
            <a:ext cx="108585" cy="17145"/>
          </a:xfrm>
          <a:custGeom>
            <a:avLst/>
            <a:gdLst/>
            <a:ahLst/>
            <a:cxnLst/>
            <a:rect l="l" t="t" r="r" b="b"/>
            <a:pathLst>
              <a:path w="108585" h="17144">
                <a:moveTo>
                  <a:pt x="108203" y="0"/>
                </a:moveTo>
                <a:lnTo>
                  <a:pt x="0" y="0"/>
                </a:lnTo>
                <a:lnTo>
                  <a:pt x="0" y="16763"/>
                </a:lnTo>
                <a:lnTo>
                  <a:pt x="108203" y="16763"/>
                </a:lnTo>
                <a:lnTo>
                  <a:pt x="108203"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 name="object 7"/>
          <p:cNvSpPr/>
          <p:nvPr/>
        </p:nvSpPr>
        <p:spPr>
          <a:xfrm>
            <a:off x="2793492" y="2241804"/>
            <a:ext cx="216535" cy="17145"/>
          </a:xfrm>
          <a:custGeom>
            <a:avLst/>
            <a:gdLst/>
            <a:ahLst/>
            <a:cxnLst/>
            <a:rect l="l" t="t" r="r" b="b"/>
            <a:pathLst>
              <a:path w="216535" h="17144">
                <a:moveTo>
                  <a:pt x="216407" y="0"/>
                </a:moveTo>
                <a:lnTo>
                  <a:pt x="0" y="0"/>
                </a:lnTo>
                <a:lnTo>
                  <a:pt x="0" y="16763"/>
                </a:lnTo>
                <a:lnTo>
                  <a:pt x="216407" y="16763"/>
                </a:lnTo>
                <a:lnTo>
                  <a:pt x="216407"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 name="object 8"/>
          <p:cNvSpPr/>
          <p:nvPr/>
        </p:nvSpPr>
        <p:spPr>
          <a:xfrm>
            <a:off x="3279647" y="2241804"/>
            <a:ext cx="216535" cy="17145"/>
          </a:xfrm>
          <a:custGeom>
            <a:avLst/>
            <a:gdLst/>
            <a:ahLst/>
            <a:cxnLst/>
            <a:rect l="l" t="t" r="r" b="b"/>
            <a:pathLst>
              <a:path w="216535" h="17144">
                <a:moveTo>
                  <a:pt x="216408" y="0"/>
                </a:moveTo>
                <a:lnTo>
                  <a:pt x="0" y="0"/>
                </a:lnTo>
                <a:lnTo>
                  <a:pt x="0" y="16763"/>
                </a:lnTo>
                <a:lnTo>
                  <a:pt x="216408" y="16763"/>
                </a:lnTo>
                <a:lnTo>
                  <a:pt x="216408"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 name="object 9"/>
          <p:cNvSpPr txBox="1"/>
          <p:nvPr/>
        </p:nvSpPr>
        <p:spPr>
          <a:xfrm>
            <a:off x="523240" y="2056002"/>
            <a:ext cx="5613400" cy="1336675"/>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77900">
              <a:lnSpc>
                <a:spcPts val="1980"/>
              </a:lnSpc>
              <a:spcBef>
                <a:spcPts val="105"/>
              </a:spcBef>
            </a:pPr>
            <a:r>
              <a:rPr sz="2000">
                <a:latin typeface="Times New Roman"/>
                <a:cs typeface="Times New Roman"/>
              </a:rPr>
              <a:t>5</a:t>
            </a:r>
            <a:r>
              <a:rPr sz="2000" spc="-15">
                <a:latin typeface="Times New Roman"/>
                <a:cs typeface="Times New Roman"/>
              </a:rPr>
              <a:t> </a:t>
            </a:r>
            <a:r>
              <a:rPr sz="2000">
                <a:latin typeface="Times New Roman"/>
                <a:cs typeface="Times New Roman"/>
              </a:rPr>
              <a:t>(2</a:t>
            </a:r>
            <a:r>
              <a:rPr sz="2000" i="1">
                <a:latin typeface="Times New Roman"/>
                <a:cs typeface="Times New Roman"/>
              </a:rPr>
              <a:t>R</a:t>
            </a:r>
            <a:r>
              <a:rPr sz="2000" i="1" spc="-35">
                <a:latin typeface="Times New Roman"/>
                <a:cs typeface="Times New Roman"/>
              </a:rPr>
              <a:t> </a:t>
            </a:r>
            <a:r>
              <a:rPr sz="2000">
                <a:latin typeface="Times New Roman"/>
                <a:cs typeface="Times New Roman"/>
              </a:rPr>
              <a:t>–</a:t>
            </a:r>
            <a:r>
              <a:rPr sz="2000" spc="-10">
                <a:latin typeface="Times New Roman"/>
                <a:cs typeface="Times New Roman"/>
              </a:rPr>
              <a:t> </a:t>
            </a:r>
            <a:r>
              <a:rPr sz="2000">
                <a:latin typeface="Times New Roman"/>
                <a:cs typeface="Times New Roman"/>
              </a:rPr>
              <a:t>5)</a:t>
            </a:r>
            <a:r>
              <a:rPr sz="2000" spc="-10">
                <a:latin typeface="Times New Roman"/>
                <a:cs typeface="Times New Roman"/>
              </a:rPr>
              <a:t> </a:t>
            </a:r>
            <a:r>
              <a:rPr sz="2000">
                <a:latin typeface="Times New Roman"/>
                <a:cs typeface="Times New Roman"/>
              </a:rPr>
              <a:t>=</a:t>
            </a:r>
            <a:r>
              <a:rPr sz="2000" spc="-20">
                <a:latin typeface="Times New Roman"/>
                <a:cs typeface="Times New Roman"/>
              </a:rPr>
              <a:t> </a:t>
            </a:r>
            <a:r>
              <a:rPr sz="2175" spc="60" baseline="45977">
                <a:latin typeface="Cambria Math"/>
                <a:cs typeface="Cambria Math"/>
              </a:rPr>
              <a:t>25</a:t>
            </a:r>
            <a:r>
              <a:rPr sz="2175" spc="270" baseline="45977">
                <a:latin typeface="Cambria Math"/>
                <a:cs typeface="Cambria Math"/>
              </a:rPr>
              <a:t> </a:t>
            </a:r>
            <a:r>
              <a:rPr sz="2000">
                <a:latin typeface="Times New Roman"/>
                <a:cs typeface="Times New Roman"/>
              </a:rPr>
              <a:t>×</a:t>
            </a:r>
            <a:r>
              <a:rPr sz="2000" spc="-25">
                <a:latin typeface="Times New Roman"/>
                <a:cs typeface="Times New Roman"/>
              </a:rPr>
              <a:t> </a:t>
            </a:r>
            <a:r>
              <a:rPr sz="2175" spc="60" baseline="45977">
                <a:latin typeface="Cambria Math"/>
                <a:cs typeface="Cambria Math"/>
              </a:rPr>
              <a:t>25</a:t>
            </a:r>
            <a:endParaRPr sz="2175" baseline="45977">
              <a:latin typeface="Cambria Math"/>
              <a:cs typeface="Cambria Math"/>
            </a:endParaRPr>
          </a:p>
          <a:p>
            <a:pPr marR="363220" algn="ctr">
              <a:lnSpc>
                <a:spcPts val="1320"/>
              </a:lnSpc>
              <a:tabLst>
                <a:tab pos="485775" algn="l"/>
              </a:tabLst>
            </a:pPr>
            <a:r>
              <a:rPr sz="1450" spc="40">
                <a:latin typeface="Cambria Math"/>
                <a:cs typeface="Cambria Math"/>
              </a:rPr>
              <a:t>2	2</a:t>
            </a:r>
            <a:endParaRPr sz="1450">
              <a:latin typeface="Cambria Math"/>
              <a:cs typeface="Cambria Math"/>
            </a:endParaRPr>
          </a:p>
          <a:p>
            <a:pPr marL="977900">
              <a:lnSpc>
                <a:spcPct val="100000"/>
              </a:lnSpc>
              <a:spcBef>
                <a:spcPts val="900"/>
              </a:spcBef>
            </a:pPr>
            <a:r>
              <a:rPr sz="2000" i="1">
                <a:latin typeface="Times New Roman"/>
                <a:cs typeface="Times New Roman"/>
              </a:rPr>
              <a:t>R</a:t>
            </a:r>
            <a:r>
              <a:rPr sz="2000" i="1" spc="-20">
                <a:latin typeface="Times New Roman"/>
                <a:cs typeface="Times New Roman"/>
              </a:rPr>
              <a:t> </a:t>
            </a:r>
            <a:r>
              <a:rPr sz="2000">
                <a:latin typeface="Times New Roman"/>
                <a:cs typeface="Times New Roman"/>
              </a:rPr>
              <a:t>=</a:t>
            </a:r>
            <a:r>
              <a:rPr sz="2000" spc="-30">
                <a:latin typeface="Times New Roman"/>
                <a:cs typeface="Times New Roman"/>
              </a:rPr>
              <a:t> </a:t>
            </a:r>
            <a:r>
              <a:rPr sz="2000">
                <a:latin typeface="Times New Roman"/>
                <a:cs typeface="Times New Roman"/>
              </a:rPr>
              <a:t>18.125</a:t>
            </a:r>
            <a:r>
              <a:rPr sz="2000" spc="-45">
                <a:latin typeface="Times New Roman"/>
                <a:cs typeface="Times New Roman"/>
              </a:rPr>
              <a:t> </a:t>
            </a:r>
            <a:r>
              <a:rPr sz="2000">
                <a:latin typeface="Times New Roman"/>
                <a:cs typeface="Times New Roman"/>
              </a:rPr>
              <a:t>m</a:t>
            </a:r>
          </a:p>
          <a:p>
            <a:pPr marL="299720" indent="-274320">
              <a:lnSpc>
                <a:spcPct val="100000"/>
              </a:lnSpc>
              <a:spcBef>
                <a:spcPts val="1320"/>
              </a:spcBef>
              <a:buClr>
                <a:srgbClr val="D24717"/>
              </a:buClr>
              <a:buSzPct val="85000"/>
              <a:buFont typeface="Segoe UI Symbol"/>
              <a:buChar char="⚫"/>
              <a:tabLst>
                <a:tab pos="299085" algn="l"/>
                <a:tab pos="299720" algn="l"/>
              </a:tabLst>
            </a:pPr>
            <a:r>
              <a:rPr sz="2000">
                <a:latin typeface="Times New Roman"/>
                <a:cs typeface="Times New Roman"/>
              </a:rPr>
              <a:t>From</a:t>
            </a:r>
            <a:r>
              <a:rPr sz="2000" spc="-30">
                <a:latin typeface="Times New Roman"/>
                <a:cs typeface="Times New Roman"/>
              </a:rPr>
              <a:t> </a:t>
            </a:r>
            <a:r>
              <a:rPr sz="2000">
                <a:latin typeface="Times New Roman"/>
                <a:cs typeface="Times New Roman"/>
              </a:rPr>
              <a:t>Figure</a:t>
            </a:r>
            <a:r>
              <a:rPr sz="2000" spc="-25">
                <a:latin typeface="Times New Roman"/>
                <a:cs typeface="Times New Roman"/>
              </a:rPr>
              <a:t> </a:t>
            </a:r>
            <a:r>
              <a:rPr sz="2000">
                <a:latin typeface="Times New Roman"/>
                <a:cs typeface="Times New Roman"/>
              </a:rPr>
              <a:t>1, we</a:t>
            </a:r>
            <a:r>
              <a:rPr sz="2000" spc="-15">
                <a:latin typeface="Times New Roman"/>
                <a:cs typeface="Times New Roman"/>
              </a:rPr>
              <a:t> </a:t>
            </a:r>
            <a:r>
              <a:rPr sz="2000">
                <a:latin typeface="Times New Roman"/>
                <a:cs typeface="Times New Roman"/>
              </a:rPr>
              <a:t>can</a:t>
            </a:r>
            <a:r>
              <a:rPr sz="2000" spc="-5">
                <a:latin typeface="Times New Roman"/>
                <a:cs typeface="Times New Roman"/>
              </a:rPr>
              <a:t> </a:t>
            </a:r>
            <a:r>
              <a:rPr sz="2000">
                <a:latin typeface="Times New Roman"/>
                <a:cs typeface="Times New Roman"/>
              </a:rPr>
              <a:t>find,</a:t>
            </a:r>
            <a:r>
              <a:rPr sz="2000" spc="-25">
                <a:latin typeface="Times New Roman"/>
                <a:cs typeface="Times New Roman"/>
              </a:rPr>
              <a:t> </a:t>
            </a:r>
            <a:r>
              <a:rPr sz="2000" i="1">
                <a:latin typeface="Times New Roman"/>
                <a:cs typeface="Times New Roman"/>
              </a:rPr>
              <a:t>R </a:t>
            </a:r>
            <a:r>
              <a:rPr sz="2000">
                <a:latin typeface="Times New Roman"/>
                <a:cs typeface="Times New Roman"/>
              </a:rPr>
              <a:t>sin</a:t>
            </a:r>
            <a:r>
              <a:rPr sz="2000" spc="-20">
                <a:latin typeface="Times New Roman"/>
                <a:cs typeface="Times New Roman"/>
              </a:rPr>
              <a:t> </a:t>
            </a:r>
            <a:r>
              <a:rPr sz="2000">
                <a:latin typeface="Times New Roman"/>
                <a:cs typeface="Times New Roman"/>
              </a:rPr>
              <a:t>θ = 12.5</a:t>
            </a:r>
            <a:r>
              <a:rPr sz="2000" spc="-25">
                <a:latin typeface="Times New Roman"/>
                <a:cs typeface="Times New Roman"/>
              </a:rPr>
              <a:t> </a:t>
            </a:r>
            <a:r>
              <a:rPr sz="2000">
                <a:latin typeface="Times New Roman"/>
                <a:cs typeface="Times New Roman"/>
              </a:rPr>
              <a:t>–</a:t>
            </a:r>
            <a:r>
              <a:rPr sz="2000" spc="-5">
                <a:latin typeface="Times New Roman"/>
                <a:cs typeface="Times New Roman"/>
              </a:rPr>
              <a:t> </a:t>
            </a:r>
            <a:r>
              <a:rPr sz="2000">
                <a:latin typeface="Times New Roman"/>
                <a:cs typeface="Times New Roman"/>
              </a:rPr>
              <a:t>5</a:t>
            </a:r>
            <a:r>
              <a:rPr sz="2000" spc="-5">
                <a:latin typeface="Times New Roman"/>
                <a:cs typeface="Times New Roman"/>
              </a:rPr>
              <a:t> </a:t>
            </a:r>
            <a:r>
              <a:rPr sz="2000">
                <a:latin typeface="Times New Roman"/>
                <a:cs typeface="Times New Roman"/>
              </a:rPr>
              <a:t>=</a:t>
            </a:r>
            <a:r>
              <a:rPr sz="2000" spc="-15">
                <a:latin typeface="Times New Roman"/>
                <a:cs typeface="Times New Roman"/>
              </a:rPr>
              <a:t> </a:t>
            </a:r>
            <a:r>
              <a:rPr sz="2000">
                <a:latin typeface="Times New Roman"/>
                <a:cs typeface="Times New Roman"/>
              </a:rPr>
              <a:t>7.5</a:t>
            </a:r>
          </a:p>
        </p:txBody>
      </p:sp>
      <p:sp>
        <p:nvSpPr>
          <p:cNvPr id="10" name="object 10"/>
          <p:cNvSpPr txBox="1"/>
          <p:nvPr/>
        </p:nvSpPr>
        <p:spPr>
          <a:xfrm>
            <a:off x="1488694" y="3644265"/>
            <a:ext cx="713105" cy="33083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2000">
                <a:latin typeface="Times New Roman"/>
                <a:cs typeface="Times New Roman"/>
              </a:rPr>
              <a:t>sin</a:t>
            </a:r>
            <a:r>
              <a:rPr sz="2000" spc="-65">
                <a:latin typeface="Times New Roman"/>
                <a:cs typeface="Times New Roman"/>
              </a:rPr>
              <a:t> </a:t>
            </a:r>
            <a:r>
              <a:rPr sz="2000">
                <a:latin typeface="Times New Roman"/>
                <a:cs typeface="Times New Roman"/>
              </a:rPr>
              <a:t>θ</a:t>
            </a:r>
            <a:r>
              <a:rPr sz="2000" spc="-40">
                <a:latin typeface="Times New Roman"/>
                <a:cs typeface="Times New Roman"/>
              </a:rPr>
              <a:t> </a:t>
            </a:r>
            <a:r>
              <a:rPr sz="2000">
                <a:latin typeface="Times New Roman"/>
                <a:cs typeface="Times New Roman"/>
              </a:rPr>
              <a:t>=</a:t>
            </a:r>
          </a:p>
        </p:txBody>
      </p:sp>
      <p:sp>
        <p:nvSpPr>
          <p:cNvPr id="11" name="object 11"/>
          <p:cNvSpPr txBox="1"/>
          <p:nvPr/>
        </p:nvSpPr>
        <p:spPr>
          <a:xfrm>
            <a:off x="2401570" y="3563492"/>
            <a:ext cx="279400" cy="248920"/>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10"/>
              </a:spcBef>
            </a:pPr>
            <a:r>
              <a:rPr sz="1450" spc="40">
                <a:latin typeface="Cambria Math"/>
                <a:cs typeface="Cambria Math"/>
              </a:rPr>
              <a:t>7</a:t>
            </a:r>
            <a:r>
              <a:rPr sz="1450" spc="-5">
                <a:latin typeface="Cambria Math"/>
                <a:cs typeface="Cambria Math"/>
              </a:rPr>
              <a:t>.</a:t>
            </a:r>
            <a:r>
              <a:rPr sz="1450" spc="40">
                <a:latin typeface="Cambria Math"/>
                <a:cs typeface="Cambria Math"/>
              </a:rPr>
              <a:t>5</a:t>
            </a:r>
            <a:endParaRPr sz="1450">
              <a:latin typeface="Cambria Math"/>
              <a:cs typeface="Cambria Math"/>
            </a:endParaRPr>
          </a:p>
        </p:txBody>
      </p:sp>
      <p:sp>
        <p:nvSpPr>
          <p:cNvPr id="12" name="object 12"/>
          <p:cNvSpPr txBox="1"/>
          <p:nvPr/>
        </p:nvSpPr>
        <p:spPr>
          <a:xfrm>
            <a:off x="2240026" y="3840860"/>
            <a:ext cx="604520" cy="248920"/>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10"/>
              </a:spcBef>
            </a:pPr>
            <a:r>
              <a:rPr sz="1450" spc="40">
                <a:latin typeface="Cambria Math"/>
                <a:cs typeface="Cambria Math"/>
              </a:rPr>
              <a:t>18</a:t>
            </a:r>
            <a:r>
              <a:rPr sz="1450" spc="-5">
                <a:latin typeface="Cambria Math"/>
                <a:cs typeface="Cambria Math"/>
              </a:rPr>
              <a:t>.</a:t>
            </a:r>
            <a:r>
              <a:rPr sz="1450" spc="40">
                <a:latin typeface="Cambria Math"/>
                <a:cs typeface="Cambria Math"/>
              </a:rPr>
              <a:t>125</a:t>
            </a:r>
            <a:endParaRPr sz="1450">
              <a:latin typeface="Cambria Math"/>
              <a:cs typeface="Cambria Math"/>
            </a:endParaRPr>
          </a:p>
        </p:txBody>
      </p:sp>
      <p:sp>
        <p:nvSpPr>
          <p:cNvPr id="13" name="object 13"/>
          <p:cNvSpPr/>
          <p:nvPr/>
        </p:nvSpPr>
        <p:spPr>
          <a:xfrm>
            <a:off x="2252472" y="3829811"/>
            <a:ext cx="577850" cy="17145"/>
          </a:xfrm>
          <a:custGeom>
            <a:avLst/>
            <a:gdLst/>
            <a:ahLst/>
            <a:cxnLst/>
            <a:rect l="l" t="t" r="r" b="b"/>
            <a:pathLst>
              <a:path w="577850" h="17145">
                <a:moveTo>
                  <a:pt x="577595" y="0"/>
                </a:moveTo>
                <a:lnTo>
                  <a:pt x="0" y="0"/>
                </a:lnTo>
                <a:lnTo>
                  <a:pt x="0" y="16763"/>
                </a:lnTo>
                <a:lnTo>
                  <a:pt x="577595" y="16763"/>
                </a:lnTo>
                <a:lnTo>
                  <a:pt x="577595"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 name="object 14"/>
          <p:cNvSpPr txBox="1"/>
          <p:nvPr/>
        </p:nvSpPr>
        <p:spPr>
          <a:xfrm>
            <a:off x="2880486" y="3644265"/>
            <a:ext cx="934719" cy="33083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2000">
                <a:latin typeface="Times New Roman"/>
                <a:cs typeface="Times New Roman"/>
              </a:rPr>
              <a:t>=</a:t>
            </a:r>
            <a:r>
              <a:rPr sz="2000" spc="-60">
                <a:latin typeface="Times New Roman"/>
                <a:cs typeface="Times New Roman"/>
              </a:rPr>
              <a:t> </a:t>
            </a:r>
            <a:r>
              <a:rPr sz="2000">
                <a:latin typeface="Times New Roman"/>
                <a:cs typeface="Times New Roman"/>
              </a:rPr>
              <a:t>0.4138</a:t>
            </a:r>
          </a:p>
        </p:txBody>
      </p:sp>
      <p:sp>
        <p:nvSpPr>
          <p:cNvPr id="15" name="object 15"/>
          <p:cNvSpPr txBox="1"/>
          <p:nvPr/>
        </p:nvSpPr>
        <p:spPr>
          <a:xfrm>
            <a:off x="891844" y="4012158"/>
            <a:ext cx="6021705" cy="1915795"/>
          </a:xfrm>
          <a:prstGeom prst="rect">
            <a:avLst/>
          </a:prstGeom>
        </p:spPr>
        <p:txBody>
          <a:bodyPr vert="horz" wrap="square" lIns="0" tIns="18034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89965">
              <a:lnSpc>
                <a:spcPct val="100000"/>
              </a:lnSpc>
              <a:spcBef>
                <a:spcPts val="1420"/>
              </a:spcBef>
            </a:pPr>
            <a:r>
              <a:rPr sz="2000">
                <a:latin typeface="Times New Roman"/>
                <a:cs typeface="Times New Roman"/>
              </a:rPr>
              <a:t>θ</a:t>
            </a:r>
            <a:r>
              <a:rPr sz="2000" spc="-30">
                <a:latin typeface="Times New Roman"/>
                <a:cs typeface="Times New Roman"/>
              </a:rPr>
              <a:t> </a:t>
            </a:r>
            <a:r>
              <a:rPr sz="2000">
                <a:latin typeface="Times New Roman"/>
                <a:cs typeface="Times New Roman"/>
              </a:rPr>
              <a:t>=</a:t>
            </a:r>
            <a:r>
              <a:rPr sz="2000" spc="-40">
                <a:latin typeface="Times New Roman"/>
                <a:cs typeface="Times New Roman"/>
              </a:rPr>
              <a:t> </a:t>
            </a:r>
            <a:r>
              <a:rPr sz="2000">
                <a:latin typeface="Times New Roman"/>
                <a:cs typeface="Times New Roman"/>
              </a:rPr>
              <a:t>24.443̊</a:t>
            </a:r>
          </a:p>
          <a:p>
            <a:pPr marL="673100">
              <a:lnSpc>
                <a:spcPct val="100000"/>
              </a:lnSpc>
              <a:spcBef>
                <a:spcPts val="1320"/>
              </a:spcBef>
            </a:pPr>
            <a:r>
              <a:rPr sz="2000" i="1" spc="5">
                <a:latin typeface="Times New Roman"/>
                <a:cs typeface="Times New Roman"/>
              </a:rPr>
              <a:t>y</a:t>
            </a:r>
            <a:r>
              <a:rPr sz="1950" spc="7" baseline="-21367">
                <a:latin typeface="Times New Roman"/>
                <a:cs typeface="Times New Roman"/>
              </a:rPr>
              <a:t>D</a:t>
            </a:r>
            <a:r>
              <a:rPr sz="1950" spc="247" baseline="-21367">
                <a:latin typeface="Times New Roman"/>
                <a:cs typeface="Times New Roman"/>
              </a:rPr>
              <a:t> </a:t>
            </a:r>
            <a:r>
              <a:rPr sz="2000">
                <a:latin typeface="Times New Roman"/>
                <a:cs typeface="Times New Roman"/>
              </a:rPr>
              <a:t>= </a:t>
            </a:r>
            <a:r>
              <a:rPr sz="2000" i="1">
                <a:latin typeface="Times New Roman"/>
                <a:cs typeface="Times New Roman"/>
              </a:rPr>
              <a:t>h</a:t>
            </a:r>
            <a:r>
              <a:rPr sz="2000" i="1" spc="-5">
                <a:latin typeface="Times New Roman"/>
                <a:cs typeface="Times New Roman"/>
              </a:rPr>
              <a:t> </a:t>
            </a:r>
            <a:r>
              <a:rPr sz="2000">
                <a:latin typeface="Times New Roman"/>
                <a:cs typeface="Times New Roman"/>
              </a:rPr>
              <a:t>– </a:t>
            </a:r>
            <a:r>
              <a:rPr sz="2000" i="1">
                <a:latin typeface="Times New Roman"/>
                <a:cs typeface="Times New Roman"/>
              </a:rPr>
              <a:t>R </a:t>
            </a:r>
            <a:r>
              <a:rPr sz="2000">
                <a:latin typeface="Times New Roman"/>
                <a:cs typeface="Times New Roman"/>
              </a:rPr>
              <a:t>(1</a:t>
            </a:r>
            <a:r>
              <a:rPr sz="2000" spc="-15">
                <a:latin typeface="Times New Roman"/>
                <a:cs typeface="Times New Roman"/>
              </a:rPr>
              <a:t> </a:t>
            </a:r>
            <a:r>
              <a:rPr sz="2000">
                <a:latin typeface="Times New Roman"/>
                <a:cs typeface="Times New Roman"/>
              </a:rPr>
              <a:t>– cos</a:t>
            </a:r>
            <a:r>
              <a:rPr sz="2000" spc="-20">
                <a:latin typeface="Times New Roman"/>
                <a:cs typeface="Times New Roman"/>
              </a:rPr>
              <a:t> </a:t>
            </a:r>
            <a:r>
              <a:rPr sz="2000">
                <a:latin typeface="Times New Roman"/>
                <a:cs typeface="Times New Roman"/>
              </a:rPr>
              <a:t>θ)</a:t>
            </a:r>
            <a:r>
              <a:rPr sz="2000" spc="505">
                <a:latin typeface="Times New Roman"/>
                <a:cs typeface="Times New Roman"/>
              </a:rPr>
              <a:t> </a:t>
            </a:r>
            <a:r>
              <a:rPr sz="2000">
                <a:latin typeface="Times New Roman"/>
                <a:cs typeface="Times New Roman"/>
              </a:rPr>
              <a:t>= 5</a:t>
            </a:r>
            <a:r>
              <a:rPr sz="2000" spc="-5">
                <a:latin typeface="Times New Roman"/>
                <a:cs typeface="Times New Roman"/>
              </a:rPr>
              <a:t> </a:t>
            </a:r>
            <a:r>
              <a:rPr sz="2000">
                <a:latin typeface="Times New Roman"/>
                <a:cs typeface="Times New Roman"/>
              </a:rPr>
              <a:t>–</a:t>
            </a:r>
            <a:r>
              <a:rPr sz="2000" spc="-5">
                <a:latin typeface="Times New Roman"/>
                <a:cs typeface="Times New Roman"/>
              </a:rPr>
              <a:t> </a:t>
            </a:r>
            <a:r>
              <a:rPr sz="2000">
                <a:latin typeface="Times New Roman"/>
                <a:cs typeface="Times New Roman"/>
              </a:rPr>
              <a:t>18.125</a:t>
            </a:r>
            <a:r>
              <a:rPr sz="2000" spc="-20">
                <a:latin typeface="Times New Roman"/>
                <a:cs typeface="Times New Roman"/>
              </a:rPr>
              <a:t> </a:t>
            </a:r>
            <a:r>
              <a:rPr sz="2000">
                <a:latin typeface="Times New Roman"/>
                <a:cs typeface="Times New Roman"/>
              </a:rPr>
              <a:t>(1</a:t>
            </a:r>
            <a:r>
              <a:rPr sz="2000" spc="-15">
                <a:latin typeface="Times New Roman"/>
                <a:cs typeface="Times New Roman"/>
              </a:rPr>
              <a:t> </a:t>
            </a:r>
            <a:r>
              <a:rPr sz="2000">
                <a:latin typeface="Times New Roman"/>
                <a:cs typeface="Times New Roman"/>
              </a:rPr>
              <a:t>–</a:t>
            </a:r>
            <a:r>
              <a:rPr sz="2000" spc="-5">
                <a:latin typeface="Times New Roman"/>
                <a:cs typeface="Times New Roman"/>
              </a:rPr>
              <a:t> </a:t>
            </a:r>
            <a:r>
              <a:rPr sz="2000">
                <a:latin typeface="Times New Roman"/>
                <a:cs typeface="Times New Roman"/>
              </a:rPr>
              <a:t>cos</a:t>
            </a:r>
            <a:r>
              <a:rPr sz="2000" spc="-15">
                <a:latin typeface="Times New Roman"/>
                <a:cs typeface="Times New Roman"/>
              </a:rPr>
              <a:t> </a:t>
            </a:r>
            <a:r>
              <a:rPr sz="2000">
                <a:latin typeface="Times New Roman"/>
                <a:cs typeface="Times New Roman"/>
              </a:rPr>
              <a:t>24.443̊)</a:t>
            </a:r>
          </a:p>
          <a:p>
            <a:pPr marL="673100">
              <a:lnSpc>
                <a:spcPct val="100000"/>
              </a:lnSpc>
              <a:spcBef>
                <a:spcPts val="1320"/>
              </a:spcBef>
            </a:pPr>
            <a:r>
              <a:rPr sz="2000" i="1" spc="10">
                <a:latin typeface="Times New Roman"/>
                <a:cs typeface="Times New Roman"/>
              </a:rPr>
              <a:t>y</a:t>
            </a:r>
            <a:r>
              <a:rPr sz="1950" spc="15" baseline="-21367">
                <a:latin typeface="Times New Roman"/>
                <a:cs typeface="Times New Roman"/>
              </a:rPr>
              <a:t>D</a:t>
            </a:r>
            <a:r>
              <a:rPr sz="1950" spc="217" baseline="-21367">
                <a:latin typeface="Times New Roman"/>
                <a:cs typeface="Times New Roman"/>
              </a:rPr>
              <a:t> </a:t>
            </a:r>
            <a:r>
              <a:rPr sz="2000">
                <a:latin typeface="Times New Roman"/>
                <a:cs typeface="Times New Roman"/>
              </a:rPr>
              <a:t>=</a:t>
            </a:r>
            <a:r>
              <a:rPr sz="2000" spc="-15">
                <a:latin typeface="Times New Roman"/>
                <a:cs typeface="Times New Roman"/>
              </a:rPr>
              <a:t> </a:t>
            </a:r>
            <a:r>
              <a:rPr sz="2000">
                <a:latin typeface="Times New Roman"/>
                <a:cs typeface="Times New Roman"/>
              </a:rPr>
              <a:t>3.375</a:t>
            </a:r>
            <a:r>
              <a:rPr sz="2000" spc="-40">
                <a:latin typeface="Times New Roman"/>
                <a:cs typeface="Times New Roman"/>
              </a:rPr>
              <a:t> </a:t>
            </a:r>
            <a:r>
              <a:rPr sz="2000" spc="5">
                <a:latin typeface="Times New Roman"/>
                <a:cs typeface="Times New Roman"/>
              </a:rPr>
              <a:t>m</a:t>
            </a:r>
            <a:endParaRPr sz="2000">
              <a:latin typeface="Times New Roman"/>
              <a:cs typeface="Times New Roman"/>
            </a:endParaRPr>
          </a:p>
          <a:p>
            <a:pPr marL="38100">
              <a:lnSpc>
                <a:spcPct val="100000"/>
              </a:lnSpc>
              <a:spcBef>
                <a:spcPts val="1320"/>
              </a:spcBef>
            </a:pPr>
            <a:r>
              <a:rPr sz="2000" spc="-5">
                <a:latin typeface="Times New Roman"/>
                <a:cs typeface="Times New Roman"/>
              </a:rPr>
              <a:t>Moment</a:t>
            </a:r>
            <a:r>
              <a:rPr sz="2000" spc="-15">
                <a:latin typeface="Times New Roman"/>
                <a:cs typeface="Times New Roman"/>
              </a:rPr>
              <a:t> </a:t>
            </a:r>
            <a:r>
              <a:rPr sz="2000">
                <a:latin typeface="Times New Roman"/>
                <a:cs typeface="Times New Roman"/>
              </a:rPr>
              <a:t>at</a:t>
            </a:r>
            <a:r>
              <a:rPr sz="2000" spc="-10">
                <a:latin typeface="Times New Roman"/>
                <a:cs typeface="Times New Roman"/>
              </a:rPr>
              <a:t> </a:t>
            </a:r>
            <a:r>
              <a:rPr sz="2000" i="1">
                <a:latin typeface="Times New Roman"/>
                <a:cs typeface="Times New Roman"/>
              </a:rPr>
              <a:t>D</a:t>
            </a:r>
            <a:r>
              <a:rPr sz="2000" i="1" spc="-10">
                <a:latin typeface="Times New Roman"/>
                <a:cs typeface="Times New Roman"/>
              </a:rPr>
              <a:t> </a:t>
            </a:r>
            <a:r>
              <a:rPr sz="2000">
                <a:latin typeface="Times New Roman"/>
                <a:cs typeface="Times New Roman"/>
              </a:rPr>
              <a:t>=</a:t>
            </a:r>
            <a:r>
              <a:rPr sz="2000" spc="-5">
                <a:latin typeface="Times New Roman"/>
                <a:cs typeface="Times New Roman"/>
              </a:rPr>
              <a:t> </a:t>
            </a:r>
            <a:r>
              <a:rPr sz="2000" i="1" spc="10">
                <a:latin typeface="Times New Roman"/>
                <a:cs typeface="Times New Roman"/>
              </a:rPr>
              <a:t>M</a:t>
            </a:r>
            <a:r>
              <a:rPr sz="1950" spc="15" baseline="-21367">
                <a:latin typeface="Times New Roman"/>
                <a:cs typeface="Times New Roman"/>
              </a:rPr>
              <a:t>D</a:t>
            </a:r>
            <a:r>
              <a:rPr sz="1950" spc="247" baseline="-21367">
                <a:latin typeface="Times New Roman"/>
                <a:cs typeface="Times New Roman"/>
              </a:rPr>
              <a:t> </a:t>
            </a:r>
            <a:r>
              <a:rPr sz="2000">
                <a:latin typeface="Times New Roman"/>
                <a:cs typeface="Times New Roman"/>
              </a:rPr>
              <a:t>=</a:t>
            </a:r>
            <a:r>
              <a:rPr sz="2000" spc="-20">
                <a:latin typeface="Times New Roman"/>
                <a:cs typeface="Times New Roman"/>
              </a:rPr>
              <a:t> </a:t>
            </a:r>
            <a:r>
              <a:rPr sz="2000" i="1" spc="10">
                <a:latin typeface="Times New Roman"/>
                <a:cs typeface="Times New Roman"/>
              </a:rPr>
              <a:t>V</a:t>
            </a:r>
            <a:r>
              <a:rPr sz="1950" spc="15" baseline="-21367">
                <a:latin typeface="Times New Roman"/>
                <a:cs typeface="Times New Roman"/>
              </a:rPr>
              <a:t>A</a:t>
            </a:r>
            <a:r>
              <a:rPr sz="1950" spc="150" baseline="-21367">
                <a:latin typeface="Times New Roman"/>
                <a:cs typeface="Times New Roman"/>
              </a:rPr>
              <a:t> </a:t>
            </a:r>
            <a:r>
              <a:rPr sz="2000">
                <a:latin typeface="Times New Roman"/>
                <a:cs typeface="Times New Roman"/>
              </a:rPr>
              <a:t>× 5</a:t>
            </a:r>
            <a:r>
              <a:rPr sz="2000" spc="-10">
                <a:latin typeface="Times New Roman"/>
                <a:cs typeface="Times New Roman"/>
              </a:rPr>
              <a:t> </a:t>
            </a:r>
            <a:r>
              <a:rPr sz="2000">
                <a:latin typeface="Times New Roman"/>
                <a:cs typeface="Times New Roman"/>
              </a:rPr>
              <a:t>–</a:t>
            </a:r>
            <a:r>
              <a:rPr sz="2000" spc="-10">
                <a:latin typeface="Times New Roman"/>
                <a:cs typeface="Times New Roman"/>
              </a:rPr>
              <a:t> </a:t>
            </a:r>
            <a:r>
              <a:rPr sz="2000" i="1">
                <a:latin typeface="Times New Roman"/>
                <a:cs typeface="Times New Roman"/>
              </a:rPr>
              <a:t>H</a:t>
            </a:r>
            <a:r>
              <a:rPr sz="2000" i="1" spc="-10">
                <a:latin typeface="Times New Roman"/>
                <a:cs typeface="Times New Roman"/>
              </a:rPr>
              <a:t> </a:t>
            </a:r>
            <a:r>
              <a:rPr sz="2000">
                <a:latin typeface="Times New Roman"/>
                <a:cs typeface="Times New Roman"/>
              </a:rPr>
              <a:t>× </a:t>
            </a:r>
            <a:r>
              <a:rPr sz="2000" i="1" spc="10">
                <a:latin typeface="Times New Roman"/>
                <a:cs typeface="Times New Roman"/>
              </a:rPr>
              <a:t>y</a:t>
            </a:r>
            <a:r>
              <a:rPr sz="1950" spc="15" baseline="-21367">
                <a:latin typeface="Times New Roman"/>
                <a:cs typeface="Times New Roman"/>
              </a:rPr>
              <a:t>D</a:t>
            </a:r>
            <a:endParaRPr sz="1950" baseline="-21367">
              <a:latin typeface="Times New Roman"/>
              <a:cs typeface="Times New Roman"/>
            </a:endParaRPr>
          </a:p>
        </p:txBody>
      </p:sp>
      <p:sp>
        <p:nvSpPr>
          <p:cNvPr id="16" name="object 16"/>
          <p:cNvSpPr txBox="1"/>
          <p:nvPr/>
        </p:nvSpPr>
        <p:spPr>
          <a:xfrm>
            <a:off x="2479801" y="6069279"/>
            <a:ext cx="4096385" cy="33083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100"/>
              </a:spcBef>
            </a:pPr>
            <a:r>
              <a:rPr sz="2000" i="1" spc="10">
                <a:latin typeface="Times New Roman"/>
                <a:cs typeface="Times New Roman"/>
              </a:rPr>
              <a:t>M</a:t>
            </a:r>
            <a:r>
              <a:rPr sz="1950" spc="15" baseline="-21367">
                <a:latin typeface="Times New Roman"/>
                <a:cs typeface="Times New Roman"/>
              </a:rPr>
              <a:t>D</a:t>
            </a:r>
            <a:r>
              <a:rPr sz="1950" spc="240" baseline="-21367">
                <a:latin typeface="Times New Roman"/>
                <a:cs typeface="Times New Roman"/>
              </a:rPr>
              <a:t> </a:t>
            </a:r>
            <a:r>
              <a:rPr sz="2000">
                <a:latin typeface="Times New Roman"/>
                <a:cs typeface="Times New Roman"/>
              </a:rPr>
              <a:t>= 76</a:t>
            </a:r>
            <a:r>
              <a:rPr sz="2000" spc="-15">
                <a:latin typeface="Times New Roman"/>
                <a:cs typeface="Times New Roman"/>
              </a:rPr>
              <a:t> </a:t>
            </a:r>
            <a:r>
              <a:rPr sz="2000">
                <a:latin typeface="Times New Roman"/>
                <a:cs typeface="Times New Roman"/>
              </a:rPr>
              <a:t>×</a:t>
            </a:r>
            <a:r>
              <a:rPr sz="2000" spc="-15">
                <a:latin typeface="Times New Roman"/>
                <a:cs typeface="Times New Roman"/>
              </a:rPr>
              <a:t> </a:t>
            </a:r>
            <a:r>
              <a:rPr sz="2000">
                <a:latin typeface="Times New Roman"/>
                <a:cs typeface="Times New Roman"/>
              </a:rPr>
              <a:t>5</a:t>
            </a:r>
            <a:r>
              <a:rPr sz="2000" spc="-10">
                <a:latin typeface="Times New Roman"/>
                <a:cs typeface="Times New Roman"/>
              </a:rPr>
              <a:t> </a:t>
            </a:r>
            <a:r>
              <a:rPr sz="2000">
                <a:latin typeface="Times New Roman"/>
                <a:cs typeface="Times New Roman"/>
              </a:rPr>
              <a:t>–</a:t>
            </a:r>
            <a:r>
              <a:rPr sz="2000" spc="-5">
                <a:latin typeface="Times New Roman"/>
                <a:cs typeface="Times New Roman"/>
              </a:rPr>
              <a:t> </a:t>
            </a:r>
            <a:r>
              <a:rPr sz="2000">
                <a:latin typeface="Times New Roman"/>
                <a:cs typeface="Times New Roman"/>
              </a:rPr>
              <a:t>60</a:t>
            </a:r>
            <a:r>
              <a:rPr sz="2000" spc="-5">
                <a:latin typeface="Times New Roman"/>
                <a:cs typeface="Times New Roman"/>
              </a:rPr>
              <a:t> </a:t>
            </a:r>
            <a:r>
              <a:rPr sz="2000">
                <a:latin typeface="Times New Roman"/>
                <a:cs typeface="Times New Roman"/>
              </a:rPr>
              <a:t>×</a:t>
            </a:r>
            <a:r>
              <a:rPr sz="2000" spc="-15">
                <a:latin typeface="Times New Roman"/>
                <a:cs typeface="Times New Roman"/>
              </a:rPr>
              <a:t> </a:t>
            </a:r>
            <a:r>
              <a:rPr sz="2000">
                <a:latin typeface="Times New Roman"/>
                <a:cs typeface="Times New Roman"/>
              </a:rPr>
              <a:t>3.375</a:t>
            </a:r>
            <a:r>
              <a:rPr sz="2000" spc="-20">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177.5</a:t>
            </a:r>
            <a:r>
              <a:rPr sz="2000" spc="-25">
                <a:latin typeface="Times New Roman"/>
                <a:cs typeface="Times New Roman"/>
              </a:rPr>
              <a:t> </a:t>
            </a:r>
            <a:r>
              <a:rPr sz="2000" spc="5">
                <a:latin typeface="Times New Roman"/>
                <a:cs typeface="Times New Roman"/>
              </a:rPr>
              <a:t>kNm</a:t>
            </a:r>
            <a:endParaRPr sz="2000">
              <a:latin typeface="Times New Roman"/>
              <a:cs typeface="Times New Roman"/>
            </a:endParaRPr>
          </a:p>
        </p:txBody>
      </p:sp>
      <p:sp>
        <p:nvSpPr>
          <p:cNvPr id="17" name="object 17"/>
          <p:cNvSpPr txBox="1">
            <a:spLocks noGrp="1"/>
          </p:cNvSpPr>
          <p:nvPr>
            <p:ph type="title"/>
          </p:nvPr>
        </p:nvSpPr>
        <p:spPr>
          <a:xfrm>
            <a:off x="612140" y="213106"/>
            <a:ext cx="3807460" cy="330835"/>
          </a:xfrm>
          <a:prstGeom prst="rect">
            <a:avLst/>
          </a:prstGeom>
        </p:spPr>
        <p:txBody>
          <a:bodyPr vert="horz" wrap="square" lIns="0" tIns="12700" rIns="0" bIns="0" rtlCol="0">
            <a:spAutoFit/>
          </a:bodyPr>
          <a:lstStyle/>
          <a:p>
            <a:pPr marL="12700">
              <a:lnSpc>
                <a:spcPct val="100000"/>
              </a:lnSpc>
              <a:spcBef>
                <a:spcPts val="100"/>
              </a:spcBef>
            </a:pPr>
            <a:r>
              <a:rPr sz="2000" b="0" spc="-5">
                <a:solidFill>
                  <a:srgbClr val="000000"/>
                </a:solidFill>
                <a:latin typeface="Times New Roman"/>
                <a:cs typeface="Times New Roman"/>
              </a:rPr>
              <a:t>Moment</a:t>
            </a:r>
            <a:r>
              <a:rPr sz="2000" b="0" spc="-15">
                <a:solidFill>
                  <a:srgbClr val="000000"/>
                </a:solidFill>
                <a:latin typeface="Times New Roman"/>
                <a:cs typeface="Times New Roman"/>
              </a:rPr>
              <a:t> </a:t>
            </a:r>
            <a:r>
              <a:rPr sz="2000" b="0">
                <a:solidFill>
                  <a:srgbClr val="000000"/>
                </a:solidFill>
                <a:latin typeface="Times New Roman"/>
                <a:cs typeface="Times New Roman"/>
              </a:rPr>
              <a:t>at</a:t>
            </a:r>
            <a:r>
              <a:rPr sz="2000" b="0" spc="-10">
                <a:solidFill>
                  <a:srgbClr val="000000"/>
                </a:solidFill>
                <a:latin typeface="Times New Roman"/>
                <a:cs typeface="Times New Roman"/>
              </a:rPr>
              <a:t> </a:t>
            </a:r>
            <a:r>
              <a:rPr sz="2000" b="0">
                <a:solidFill>
                  <a:srgbClr val="000000"/>
                </a:solidFill>
                <a:latin typeface="Times New Roman"/>
                <a:cs typeface="Times New Roman"/>
              </a:rPr>
              <a:t>5</a:t>
            </a:r>
            <a:r>
              <a:rPr sz="2000" b="0" spc="-10">
                <a:solidFill>
                  <a:srgbClr val="000000"/>
                </a:solidFill>
                <a:latin typeface="Times New Roman"/>
                <a:cs typeface="Times New Roman"/>
              </a:rPr>
              <a:t> </a:t>
            </a:r>
            <a:r>
              <a:rPr sz="2000" b="0">
                <a:solidFill>
                  <a:srgbClr val="000000"/>
                </a:solidFill>
                <a:latin typeface="Times New Roman"/>
                <a:cs typeface="Times New Roman"/>
              </a:rPr>
              <a:t>m</a:t>
            </a:r>
            <a:r>
              <a:rPr sz="2000" b="0" spc="-20">
                <a:solidFill>
                  <a:srgbClr val="000000"/>
                </a:solidFill>
                <a:latin typeface="Times New Roman"/>
                <a:cs typeface="Times New Roman"/>
              </a:rPr>
              <a:t> </a:t>
            </a:r>
            <a:r>
              <a:rPr sz="2000" b="0">
                <a:solidFill>
                  <a:srgbClr val="000000"/>
                </a:solidFill>
                <a:latin typeface="Times New Roman"/>
                <a:cs typeface="Times New Roman"/>
              </a:rPr>
              <a:t>from</a:t>
            </a:r>
            <a:r>
              <a:rPr sz="2000" b="0" spc="-45">
                <a:solidFill>
                  <a:srgbClr val="000000"/>
                </a:solidFill>
                <a:latin typeface="Times New Roman"/>
                <a:cs typeface="Times New Roman"/>
              </a:rPr>
              <a:t> </a:t>
            </a:r>
            <a:r>
              <a:rPr sz="2000" b="0">
                <a:solidFill>
                  <a:srgbClr val="000000"/>
                </a:solidFill>
                <a:latin typeface="Times New Roman"/>
                <a:cs typeface="Times New Roman"/>
              </a:rPr>
              <a:t>the</a:t>
            </a:r>
            <a:r>
              <a:rPr sz="2000" b="0" spc="-15">
                <a:solidFill>
                  <a:srgbClr val="000000"/>
                </a:solidFill>
                <a:latin typeface="Times New Roman"/>
                <a:cs typeface="Times New Roman"/>
              </a:rPr>
              <a:t> </a:t>
            </a:r>
            <a:r>
              <a:rPr sz="2000" b="0" spc="-5">
                <a:solidFill>
                  <a:srgbClr val="000000"/>
                </a:solidFill>
                <a:latin typeface="Times New Roman"/>
                <a:cs typeface="Times New Roman"/>
              </a:rPr>
              <a:t>left</a:t>
            </a:r>
            <a:r>
              <a:rPr sz="2000" b="0" spc="-30">
                <a:solidFill>
                  <a:srgbClr val="000000"/>
                </a:solidFill>
                <a:latin typeface="Times New Roman"/>
                <a:cs typeface="Times New Roman"/>
              </a:rPr>
              <a:t> </a:t>
            </a:r>
            <a:r>
              <a:rPr sz="2000" b="0">
                <a:solidFill>
                  <a:srgbClr val="000000"/>
                </a:solidFill>
                <a:latin typeface="Times New Roman"/>
                <a:cs typeface="Times New Roman"/>
              </a:rPr>
              <a:t>support:</a:t>
            </a:r>
            <a:endParaRPr sz="2000">
              <a:latin typeface="Times New Roman"/>
              <a:cs typeface="Times New Roman"/>
            </a:endParaRPr>
          </a:p>
        </p:txBody>
      </p:sp>
      <p:sp>
        <p:nvSpPr>
          <p:cNvPr id="20" name="object 20"/>
          <p:cNvSpPr txBox="1"/>
          <p:nvPr/>
        </p:nvSpPr>
        <p:spPr>
          <a:xfrm>
            <a:off x="309168" y="6314643"/>
            <a:ext cx="130175" cy="23939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400">
                <a:solidFill>
                  <a:srgbClr val="FFFFFF"/>
                </a:solidFill>
                <a:latin typeface="Franklin Gothic Medium"/>
                <a:cs typeface="Franklin Gothic Medium"/>
              </a:rPr>
              <a:t>8</a:t>
            </a:r>
            <a:endParaRPr sz="1400">
              <a:latin typeface="Franklin Gothic Medium"/>
              <a:cs typeface="Franklin Gothic Medium"/>
            </a:endParaRPr>
          </a:p>
        </p:txBody>
      </p:sp>
      <p:sp>
        <p:nvSpPr>
          <p:cNvPr id="18" name="Slide Number Placeholder 17">
            <a:extLst>
              <a:ext uri="{FF2B5EF4-FFF2-40B4-BE49-F238E27FC236}">
                <a16:creationId xmlns:a16="http://schemas.microsoft.com/office/drawing/2014/main" id="{399340D2-AF6D-F368-C6FC-DC033C4AED3D}"/>
              </a:ext>
            </a:extLst>
          </p:cNvPr>
          <p:cNvSpPr>
            <a:spLocks noGrp="1"/>
          </p:cNvSpPr>
          <p:nvPr>
            <p:ph type="sldNum" sz="quarter" idx="7"/>
          </p:nvPr>
        </p:nvSpPr>
        <p:spPr/>
        <p:txBody>
          <a:bodyPr/>
          <a:lstStyle/>
          <a:p>
            <a:pPr marL="38100">
              <a:lnSpc>
                <a:spcPts val="1664"/>
              </a:lnSpc>
            </a:pPr>
            <a:fld id="{81D60167-4931-47E6-BA6A-407CBD079E47}" type="slidenum">
              <a:rPr lang="en-US" smtClean="0"/>
              <a:t>54</a:t>
            </a:fld>
            <a:endParaRPr lang="en-US"/>
          </a:p>
        </p:txBody>
      </p:sp>
      <p:sp>
        <p:nvSpPr>
          <p:cNvPr id="19" name="Slide Number Placeholder 1">
            <a:extLst>
              <a:ext uri="{FF2B5EF4-FFF2-40B4-BE49-F238E27FC236}">
                <a16:creationId xmlns:a16="http://schemas.microsoft.com/office/drawing/2014/main" id="{F37485CA-164A-52C9-26BC-8AFE9D5AC4A5}"/>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54</a:t>
            </a:fld>
            <a:endParaRPr lang="en-US" dirty="0">
              <a:solidFill>
                <a:schemeClr val="tx1"/>
              </a:solidFill>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343915"/>
            <a:ext cx="8074025" cy="155067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gn="just">
              <a:lnSpc>
                <a:spcPct val="100000"/>
              </a:lnSpc>
              <a:spcBef>
                <a:spcPts val="100"/>
              </a:spcBef>
            </a:pPr>
            <a:r>
              <a:rPr sz="2000" spc="5">
                <a:latin typeface="Times New Roman"/>
                <a:cs typeface="Times New Roman"/>
              </a:rPr>
              <a:t>Q3.</a:t>
            </a:r>
            <a:r>
              <a:rPr sz="2000" spc="80">
                <a:latin typeface="Times New Roman"/>
                <a:cs typeface="Times New Roman"/>
              </a:rPr>
              <a:t> </a:t>
            </a:r>
            <a:r>
              <a:rPr sz="2000">
                <a:latin typeface="Times New Roman"/>
                <a:cs typeface="Times New Roman"/>
              </a:rPr>
              <a:t>A</a:t>
            </a:r>
            <a:r>
              <a:rPr sz="2000" spc="-10">
                <a:latin typeface="Times New Roman"/>
                <a:cs typeface="Times New Roman"/>
              </a:rPr>
              <a:t> </a:t>
            </a:r>
            <a:r>
              <a:rPr sz="2000" spc="-5">
                <a:latin typeface="Times New Roman"/>
                <a:cs typeface="Times New Roman"/>
              </a:rPr>
              <a:t>three-hinged</a:t>
            </a:r>
            <a:r>
              <a:rPr sz="2000" spc="90">
                <a:latin typeface="Times New Roman"/>
                <a:cs typeface="Times New Roman"/>
              </a:rPr>
              <a:t> </a:t>
            </a:r>
            <a:r>
              <a:rPr sz="2000" spc="-5">
                <a:latin typeface="Times New Roman"/>
                <a:cs typeface="Times New Roman"/>
              </a:rPr>
              <a:t>parabolic</a:t>
            </a:r>
            <a:r>
              <a:rPr sz="2000" spc="80">
                <a:latin typeface="Times New Roman"/>
                <a:cs typeface="Times New Roman"/>
              </a:rPr>
              <a:t> </a:t>
            </a:r>
            <a:r>
              <a:rPr sz="2000" spc="-5">
                <a:latin typeface="Times New Roman"/>
                <a:cs typeface="Times New Roman"/>
              </a:rPr>
              <a:t>arch</a:t>
            </a:r>
            <a:r>
              <a:rPr sz="2000" spc="85">
                <a:latin typeface="Times New Roman"/>
                <a:cs typeface="Times New Roman"/>
              </a:rPr>
              <a:t> </a:t>
            </a:r>
            <a:r>
              <a:rPr sz="2000" spc="-5">
                <a:latin typeface="Times New Roman"/>
                <a:cs typeface="Times New Roman"/>
              </a:rPr>
              <a:t>hinged</a:t>
            </a:r>
            <a:r>
              <a:rPr sz="2000" spc="100">
                <a:latin typeface="Times New Roman"/>
                <a:cs typeface="Times New Roman"/>
              </a:rPr>
              <a:t> </a:t>
            </a:r>
            <a:r>
              <a:rPr sz="2000" spc="-5">
                <a:latin typeface="Times New Roman"/>
                <a:cs typeface="Times New Roman"/>
              </a:rPr>
              <a:t>at</a:t>
            </a:r>
            <a:r>
              <a:rPr sz="2000" spc="75">
                <a:latin typeface="Times New Roman"/>
                <a:cs typeface="Times New Roman"/>
              </a:rPr>
              <a:t> </a:t>
            </a:r>
            <a:r>
              <a:rPr sz="2000">
                <a:latin typeface="Times New Roman"/>
                <a:cs typeface="Times New Roman"/>
              </a:rPr>
              <a:t>the</a:t>
            </a:r>
            <a:r>
              <a:rPr sz="2000" spc="80">
                <a:latin typeface="Times New Roman"/>
                <a:cs typeface="Times New Roman"/>
              </a:rPr>
              <a:t> </a:t>
            </a:r>
            <a:r>
              <a:rPr sz="2000" spc="-5">
                <a:latin typeface="Times New Roman"/>
                <a:cs typeface="Times New Roman"/>
              </a:rPr>
              <a:t>supports</a:t>
            </a:r>
            <a:r>
              <a:rPr sz="2000" spc="95">
                <a:latin typeface="Times New Roman"/>
                <a:cs typeface="Times New Roman"/>
              </a:rPr>
              <a:t> </a:t>
            </a:r>
            <a:r>
              <a:rPr sz="2000" spc="-5">
                <a:latin typeface="Times New Roman"/>
                <a:cs typeface="Times New Roman"/>
              </a:rPr>
              <a:t>and</a:t>
            </a:r>
            <a:r>
              <a:rPr sz="2000" spc="90">
                <a:latin typeface="Times New Roman"/>
                <a:cs typeface="Times New Roman"/>
              </a:rPr>
              <a:t> </a:t>
            </a:r>
            <a:r>
              <a:rPr sz="2000" spc="-5">
                <a:latin typeface="Times New Roman"/>
                <a:cs typeface="Times New Roman"/>
              </a:rPr>
              <a:t>at</a:t>
            </a:r>
            <a:r>
              <a:rPr sz="2000" spc="85">
                <a:latin typeface="Times New Roman"/>
                <a:cs typeface="Times New Roman"/>
              </a:rPr>
              <a:t> </a:t>
            </a:r>
            <a:r>
              <a:rPr sz="2000" spc="-5">
                <a:latin typeface="Times New Roman"/>
                <a:cs typeface="Times New Roman"/>
              </a:rPr>
              <a:t>the</a:t>
            </a:r>
            <a:r>
              <a:rPr sz="2000" spc="90">
                <a:latin typeface="Times New Roman"/>
                <a:cs typeface="Times New Roman"/>
              </a:rPr>
              <a:t> </a:t>
            </a:r>
            <a:r>
              <a:rPr sz="2000" spc="-5">
                <a:latin typeface="Times New Roman"/>
                <a:cs typeface="Times New Roman"/>
              </a:rPr>
              <a:t>crown</a:t>
            </a:r>
            <a:r>
              <a:rPr sz="2000" spc="85">
                <a:latin typeface="Times New Roman"/>
                <a:cs typeface="Times New Roman"/>
              </a:rPr>
              <a:t> </a:t>
            </a:r>
            <a:r>
              <a:rPr sz="2000">
                <a:latin typeface="Times New Roman"/>
                <a:cs typeface="Times New Roman"/>
              </a:rPr>
              <a:t>has </a:t>
            </a:r>
            <a:r>
              <a:rPr sz="2000" spc="-484">
                <a:latin typeface="Times New Roman"/>
                <a:cs typeface="Times New Roman"/>
              </a:rPr>
              <a:t> </a:t>
            </a:r>
            <a:r>
              <a:rPr sz="2000">
                <a:latin typeface="Times New Roman"/>
                <a:cs typeface="Times New Roman"/>
              </a:rPr>
              <a:t>a </a:t>
            </a:r>
            <a:r>
              <a:rPr sz="2000" spc="-5">
                <a:latin typeface="Times New Roman"/>
                <a:cs typeface="Times New Roman"/>
              </a:rPr>
              <a:t>span of 24 </a:t>
            </a:r>
            <a:r>
              <a:rPr sz="2000" spc="5">
                <a:latin typeface="Times New Roman"/>
                <a:cs typeface="Times New Roman"/>
              </a:rPr>
              <a:t>m </a:t>
            </a:r>
            <a:r>
              <a:rPr sz="2000" spc="-5">
                <a:latin typeface="Times New Roman"/>
                <a:cs typeface="Times New Roman"/>
              </a:rPr>
              <a:t>and </a:t>
            </a:r>
            <a:r>
              <a:rPr sz="2000">
                <a:latin typeface="Times New Roman"/>
                <a:cs typeface="Times New Roman"/>
              </a:rPr>
              <a:t>a </a:t>
            </a:r>
            <a:r>
              <a:rPr sz="2000" spc="-5">
                <a:latin typeface="Times New Roman"/>
                <a:cs typeface="Times New Roman"/>
              </a:rPr>
              <a:t>central rise </a:t>
            </a:r>
            <a:r>
              <a:rPr sz="2000">
                <a:latin typeface="Times New Roman"/>
                <a:cs typeface="Times New Roman"/>
              </a:rPr>
              <a:t>of </a:t>
            </a:r>
            <a:r>
              <a:rPr sz="2000" spc="-10">
                <a:latin typeface="Times New Roman"/>
                <a:cs typeface="Times New Roman"/>
              </a:rPr>
              <a:t>4m. </a:t>
            </a:r>
            <a:r>
              <a:rPr sz="2000">
                <a:latin typeface="Times New Roman"/>
                <a:cs typeface="Times New Roman"/>
              </a:rPr>
              <a:t>It </a:t>
            </a:r>
            <a:r>
              <a:rPr sz="2000" spc="-5">
                <a:latin typeface="Times New Roman"/>
                <a:cs typeface="Times New Roman"/>
              </a:rPr>
              <a:t>carries </a:t>
            </a:r>
            <a:r>
              <a:rPr sz="2000">
                <a:latin typeface="Times New Roman"/>
                <a:cs typeface="Times New Roman"/>
              </a:rPr>
              <a:t>a </a:t>
            </a:r>
            <a:r>
              <a:rPr sz="2000" spc="-5">
                <a:latin typeface="Times New Roman"/>
                <a:cs typeface="Times New Roman"/>
              </a:rPr>
              <a:t>concentrated load </a:t>
            </a:r>
            <a:r>
              <a:rPr sz="2000">
                <a:latin typeface="Times New Roman"/>
                <a:cs typeface="Times New Roman"/>
              </a:rPr>
              <a:t>of </a:t>
            </a:r>
            <a:r>
              <a:rPr sz="2000" spc="-5">
                <a:latin typeface="Times New Roman"/>
                <a:cs typeface="Times New Roman"/>
              </a:rPr>
              <a:t>50 </a:t>
            </a:r>
            <a:r>
              <a:rPr sz="2000">
                <a:latin typeface="Times New Roman"/>
                <a:cs typeface="Times New Roman"/>
              </a:rPr>
              <a:t>kN </a:t>
            </a:r>
            <a:r>
              <a:rPr sz="2000" spc="5">
                <a:latin typeface="Times New Roman"/>
                <a:cs typeface="Times New Roman"/>
              </a:rPr>
              <a:t> </a:t>
            </a:r>
            <a:r>
              <a:rPr sz="2000" spc="-5">
                <a:latin typeface="Times New Roman"/>
                <a:cs typeface="Times New Roman"/>
              </a:rPr>
              <a:t>at </a:t>
            </a:r>
            <a:r>
              <a:rPr sz="2000">
                <a:latin typeface="Times New Roman"/>
                <a:cs typeface="Times New Roman"/>
              </a:rPr>
              <a:t>18 m from </a:t>
            </a:r>
            <a:r>
              <a:rPr sz="2000" spc="-5">
                <a:latin typeface="Times New Roman"/>
                <a:cs typeface="Times New Roman"/>
              </a:rPr>
              <a:t>left support and </a:t>
            </a:r>
            <a:r>
              <a:rPr sz="2000">
                <a:latin typeface="Times New Roman"/>
                <a:cs typeface="Times New Roman"/>
              </a:rPr>
              <a:t>a </a:t>
            </a:r>
            <a:r>
              <a:rPr sz="2000" spc="-5">
                <a:latin typeface="Times New Roman"/>
                <a:cs typeface="Times New Roman"/>
              </a:rPr>
              <a:t>uniformly distributed load </a:t>
            </a:r>
            <a:r>
              <a:rPr sz="2000">
                <a:latin typeface="Times New Roman"/>
                <a:cs typeface="Times New Roman"/>
              </a:rPr>
              <a:t>of </a:t>
            </a:r>
            <a:r>
              <a:rPr sz="2000" spc="-5">
                <a:latin typeface="Times New Roman"/>
                <a:cs typeface="Times New Roman"/>
              </a:rPr>
              <a:t>30 kN/m </a:t>
            </a:r>
            <a:r>
              <a:rPr sz="2000">
                <a:latin typeface="Times New Roman"/>
                <a:cs typeface="Times New Roman"/>
              </a:rPr>
              <a:t>over </a:t>
            </a:r>
            <a:r>
              <a:rPr sz="2000" spc="-5">
                <a:latin typeface="Times New Roman"/>
                <a:cs typeface="Times New Roman"/>
              </a:rPr>
              <a:t>the </a:t>
            </a:r>
            <a:r>
              <a:rPr sz="2000">
                <a:latin typeface="Times New Roman"/>
                <a:cs typeface="Times New Roman"/>
              </a:rPr>
              <a:t> </a:t>
            </a:r>
            <a:r>
              <a:rPr sz="2000" spc="-5">
                <a:latin typeface="Times New Roman"/>
                <a:cs typeface="Times New Roman"/>
              </a:rPr>
              <a:t>left</a:t>
            </a:r>
            <a:r>
              <a:rPr sz="2000" spc="125">
                <a:latin typeface="Times New Roman"/>
                <a:cs typeface="Times New Roman"/>
              </a:rPr>
              <a:t> </a:t>
            </a:r>
            <a:r>
              <a:rPr sz="2000" spc="-5">
                <a:latin typeface="Times New Roman"/>
                <a:cs typeface="Times New Roman"/>
              </a:rPr>
              <a:t>half</a:t>
            </a:r>
            <a:r>
              <a:rPr sz="2000" spc="145">
                <a:latin typeface="Times New Roman"/>
                <a:cs typeface="Times New Roman"/>
              </a:rPr>
              <a:t> </a:t>
            </a:r>
            <a:r>
              <a:rPr sz="2000" spc="-5">
                <a:latin typeface="Times New Roman"/>
                <a:cs typeface="Times New Roman"/>
              </a:rPr>
              <a:t>portion.</a:t>
            </a:r>
            <a:r>
              <a:rPr sz="2000" spc="140">
                <a:latin typeface="Times New Roman"/>
                <a:cs typeface="Times New Roman"/>
              </a:rPr>
              <a:t> </a:t>
            </a:r>
            <a:r>
              <a:rPr sz="2000" spc="-5">
                <a:latin typeface="Times New Roman"/>
                <a:cs typeface="Times New Roman"/>
              </a:rPr>
              <a:t>Determine</a:t>
            </a:r>
            <a:r>
              <a:rPr sz="2000" spc="140">
                <a:latin typeface="Times New Roman"/>
                <a:cs typeface="Times New Roman"/>
              </a:rPr>
              <a:t> </a:t>
            </a:r>
            <a:r>
              <a:rPr sz="2000" spc="-5">
                <a:latin typeface="Times New Roman"/>
                <a:cs typeface="Times New Roman"/>
              </a:rPr>
              <a:t>the</a:t>
            </a:r>
            <a:r>
              <a:rPr sz="2000" spc="145">
                <a:latin typeface="Times New Roman"/>
                <a:cs typeface="Times New Roman"/>
              </a:rPr>
              <a:t> </a:t>
            </a:r>
            <a:r>
              <a:rPr sz="2000" spc="-5">
                <a:latin typeface="Times New Roman"/>
                <a:cs typeface="Times New Roman"/>
              </a:rPr>
              <a:t>moment,</a:t>
            </a:r>
            <a:r>
              <a:rPr sz="2000" spc="145">
                <a:latin typeface="Times New Roman"/>
                <a:cs typeface="Times New Roman"/>
              </a:rPr>
              <a:t> </a:t>
            </a:r>
            <a:r>
              <a:rPr sz="2000" spc="-5">
                <a:latin typeface="Times New Roman"/>
                <a:cs typeface="Times New Roman"/>
              </a:rPr>
              <a:t>thrust</a:t>
            </a:r>
            <a:r>
              <a:rPr sz="2000" spc="135">
                <a:latin typeface="Times New Roman"/>
                <a:cs typeface="Times New Roman"/>
              </a:rPr>
              <a:t> </a:t>
            </a:r>
            <a:r>
              <a:rPr sz="2000" spc="-5">
                <a:latin typeface="Times New Roman"/>
                <a:cs typeface="Times New Roman"/>
              </a:rPr>
              <a:t>and</a:t>
            </a:r>
            <a:r>
              <a:rPr sz="2000" spc="140">
                <a:latin typeface="Times New Roman"/>
                <a:cs typeface="Times New Roman"/>
              </a:rPr>
              <a:t> </a:t>
            </a:r>
            <a:r>
              <a:rPr sz="2000" spc="-5">
                <a:latin typeface="Times New Roman"/>
                <a:cs typeface="Times New Roman"/>
              </a:rPr>
              <a:t>radial</a:t>
            </a:r>
            <a:r>
              <a:rPr sz="2000" spc="125">
                <a:latin typeface="Times New Roman"/>
                <a:cs typeface="Times New Roman"/>
              </a:rPr>
              <a:t> </a:t>
            </a:r>
            <a:r>
              <a:rPr sz="2000" spc="-5">
                <a:latin typeface="Times New Roman"/>
                <a:cs typeface="Times New Roman"/>
              </a:rPr>
              <a:t>shear</a:t>
            </a:r>
            <a:r>
              <a:rPr sz="2000" spc="145">
                <a:latin typeface="Times New Roman"/>
                <a:cs typeface="Times New Roman"/>
              </a:rPr>
              <a:t> </a:t>
            </a:r>
            <a:r>
              <a:rPr sz="2000" spc="-5">
                <a:latin typeface="Times New Roman"/>
                <a:cs typeface="Times New Roman"/>
              </a:rPr>
              <a:t>at</a:t>
            </a:r>
            <a:r>
              <a:rPr sz="2000" spc="135">
                <a:latin typeface="Times New Roman"/>
                <a:cs typeface="Times New Roman"/>
              </a:rPr>
              <a:t> </a:t>
            </a:r>
            <a:r>
              <a:rPr sz="2000">
                <a:latin typeface="Times New Roman"/>
                <a:cs typeface="Times New Roman"/>
              </a:rPr>
              <a:t>a</a:t>
            </a:r>
            <a:r>
              <a:rPr sz="2000" spc="135">
                <a:latin typeface="Times New Roman"/>
                <a:cs typeface="Times New Roman"/>
              </a:rPr>
              <a:t> </a:t>
            </a:r>
            <a:r>
              <a:rPr sz="2000" spc="-5">
                <a:latin typeface="Times New Roman"/>
                <a:cs typeface="Times New Roman"/>
              </a:rPr>
              <a:t>section</a:t>
            </a:r>
            <a:r>
              <a:rPr sz="2000" spc="150">
                <a:latin typeface="Times New Roman"/>
                <a:cs typeface="Times New Roman"/>
              </a:rPr>
              <a:t> </a:t>
            </a:r>
            <a:r>
              <a:rPr sz="2000">
                <a:latin typeface="Times New Roman"/>
                <a:cs typeface="Times New Roman"/>
              </a:rPr>
              <a:t>6 </a:t>
            </a:r>
            <a:r>
              <a:rPr sz="2000" spc="-490">
                <a:latin typeface="Times New Roman"/>
                <a:cs typeface="Times New Roman"/>
              </a:rPr>
              <a:t> </a:t>
            </a:r>
            <a:r>
              <a:rPr sz="2000">
                <a:latin typeface="Times New Roman"/>
                <a:cs typeface="Times New Roman"/>
              </a:rPr>
              <a:t>m</a:t>
            </a:r>
            <a:r>
              <a:rPr sz="2000" spc="-15">
                <a:latin typeface="Times New Roman"/>
                <a:cs typeface="Times New Roman"/>
              </a:rPr>
              <a:t> </a:t>
            </a:r>
            <a:r>
              <a:rPr sz="2000">
                <a:latin typeface="Times New Roman"/>
                <a:cs typeface="Times New Roman"/>
              </a:rPr>
              <a:t>from</a:t>
            </a:r>
            <a:r>
              <a:rPr sz="2000" spc="-35">
                <a:latin typeface="Times New Roman"/>
                <a:cs typeface="Times New Roman"/>
              </a:rPr>
              <a:t> </a:t>
            </a:r>
            <a:r>
              <a:rPr sz="2000">
                <a:latin typeface="Times New Roman"/>
                <a:cs typeface="Times New Roman"/>
              </a:rPr>
              <a:t>the</a:t>
            </a:r>
            <a:r>
              <a:rPr sz="2000" spc="-10">
                <a:latin typeface="Times New Roman"/>
                <a:cs typeface="Times New Roman"/>
              </a:rPr>
              <a:t> </a:t>
            </a:r>
            <a:r>
              <a:rPr sz="2000" spc="-5">
                <a:latin typeface="Times New Roman"/>
                <a:cs typeface="Times New Roman"/>
              </a:rPr>
              <a:t>left</a:t>
            </a:r>
            <a:r>
              <a:rPr sz="2000" spc="-10">
                <a:latin typeface="Times New Roman"/>
                <a:cs typeface="Times New Roman"/>
              </a:rPr>
              <a:t> </a:t>
            </a:r>
            <a:r>
              <a:rPr sz="2000">
                <a:latin typeface="Times New Roman"/>
                <a:cs typeface="Times New Roman"/>
              </a:rPr>
              <a:t>support.</a:t>
            </a:r>
          </a:p>
        </p:txBody>
      </p:sp>
      <p:pic>
        <p:nvPicPr>
          <p:cNvPr id="3" name="object 3"/>
          <p:cNvPicPr/>
          <p:nvPr/>
        </p:nvPicPr>
        <p:blipFill>
          <a:blip r:embed="rId2"/>
          <a:stretch>
            <a:fillRect/>
          </a:stretch>
        </p:blipFill>
        <p:spPr>
          <a:xfrm>
            <a:off x="1246200" y="2057235"/>
            <a:ext cx="6276728" cy="3581503"/>
          </a:xfrm>
          <a:prstGeom prst="rect">
            <a:avLst/>
          </a:prstGeom>
        </p:spPr>
      </p:pic>
      <p:sp>
        <p:nvSpPr>
          <p:cNvPr id="5" name="object 5"/>
          <p:cNvSpPr txBox="1"/>
          <p:nvPr/>
        </p:nvSpPr>
        <p:spPr>
          <a:xfrm>
            <a:off x="3889375" y="5817819"/>
            <a:ext cx="840740" cy="2997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800" b="1" spc="-10">
                <a:latin typeface="Times New Roman"/>
                <a:cs typeface="Times New Roman"/>
              </a:rPr>
              <a:t>Figure</a:t>
            </a:r>
            <a:r>
              <a:rPr sz="1800" b="1" spc="-65">
                <a:latin typeface="Times New Roman"/>
                <a:cs typeface="Times New Roman"/>
              </a:rPr>
              <a:t> </a:t>
            </a:r>
            <a:r>
              <a:rPr sz="1800" b="1">
                <a:latin typeface="Times New Roman"/>
                <a:cs typeface="Times New Roman"/>
              </a:rPr>
              <a:t>1</a:t>
            </a:r>
            <a:endParaRPr sz="1800">
              <a:latin typeface="Times New Roman"/>
              <a:cs typeface="Times New Roman"/>
            </a:endParaRPr>
          </a:p>
        </p:txBody>
      </p:sp>
      <p:sp>
        <p:nvSpPr>
          <p:cNvPr id="7" name="object 7"/>
          <p:cNvSpPr txBox="1"/>
          <p:nvPr/>
        </p:nvSpPr>
        <p:spPr>
          <a:xfrm>
            <a:off x="231952" y="6329531"/>
            <a:ext cx="287020" cy="227965"/>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664"/>
              </a:lnSpc>
            </a:pPr>
            <a:r>
              <a:rPr sz="1400">
                <a:solidFill>
                  <a:srgbClr val="FFFFFF"/>
                </a:solidFill>
                <a:latin typeface="Franklin Gothic Medium"/>
                <a:cs typeface="Franklin Gothic Medium"/>
              </a:rPr>
              <a:t>9</a:t>
            </a:r>
            <a:endParaRPr sz="1400">
              <a:latin typeface="Franklin Gothic Medium"/>
              <a:cs typeface="Franklin Gothic Medium"/>
            </a:endParaRPr>
          </a:p>
        </p:txBody>
      </p:sp>
      <p:sp>
        <p:nvSpPr>
          <p:cNvPr id="4" name="Slide Number Placeholder 3">
            <a:extLst>
              <a:ext uri="{FF2B5EF4-FFF2-40B4-BE49-F238E27FC236}">
                <a16:creationId xmlns:a16="http://schemas.microsoft.com/office/drawing/2014/main" id="{BBE69008-2ECB-9125-D04C-35266A5EEF66}"/>
              </a:ext>
            </a:extLst>
          </p:cNvPr>
          <p:cNvSpPr>
            <a:spLocks noGrp="1"/>
          </p:cNvSpPr>
          <p:nvPr>
            <p:ph type="sldNum" sz="quarter" idx="7"/>
          </p:nvPr>
        </p:nvSpPr>
        <p:spPr/>
        <p:txBody>
          <a:bodyPr/>
          <a:lstStyle/>
          <a:p>
            <a:pPr marL="38100">
              <a:lnSpc>
                <a:spcPts val="1664"/>
              </a:lnSpc>
            </a:pPr>
            <a:fld id="{81D60167-4931-47E6-BA6A-407CBD079E47}" type="slidenum">
              <a:rPr lang="en-US" smtClean="0"/>
              <a:t>55</a:t>
            </a:fld>
            <a:endParaRPr lang="en-US"/>
          </a:p>
        </p:txBody>
      </p:sp>
      <p:sp>
        <p:nvSpPr>
          <p:cNvPr id="6" name="Slide Number Placeholder 1">
            <a:extLst>
              <a:ext uri="{FF2B5EF4-FFF2-40B4-BE49-F238E27FC236}">
                <a16:creationId xmlns:a16="http://schemas.microsoft.com/office/drawing/2014/main" id="{57D2E55A-1CD5-CC25-5F1C-C46051227021}"/>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55</a:t>
            </a:fld>
            <a:endParaRPr lang="en-US" dirty="0">
              <a:solidFill>
                <a:schemeClr val="tx1"/>
              </a:solidFill>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9740" y="525526"/>
            <a:ext cx="6458585" cy="5407025"/>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63220" indent="-274320">
              <a:lnSpc>
                <a:spcPct val="100000"/>
              </a:lnSpc>
              <a:spcBef>
                <a:spcPts val="105"/>
              </a:spcBef>
              <a:buClr>
                <a:srgbClr val="D24717"/>
              </a:buClr>
              <a:buSzPct val="85000"/>
              <a:buFont typeface="Segoe UI Symbol"/>
              <a:buChar char="⚫"/>
              <a:tabLst>
                <a:tab pos="362585" algn="l"/>
                <a:tab pos="363220" algn="l"/>
              </a:tabLst>
            </a:pPr>
            <a:r>
              <a:rPr sz="2000">
                <a:latin typeface="Times New Roman"/>
                <a:cs typeface="Times New Roman"/>
              </a:rPr>
              <a:t>First</a:t>
            </a:r>
            <a:r>
              <a:rPr sz="2000" spc="-25">
                <a:latin typeface="Times New Roman"/>
                <a:cs typeface="Times New Roman"/>
              </a:rPr>
              <a:t> </a:t>
            </a:r>
            <a:r>
              <a:rPr sz="2000">
                <a:latin typeface="Times New Roman"/>
                <a:cs typeface="Times New Roman"/>
              </a:rPr>
              <a:t>find</a:t>
            </a:r>
            <a:r>
              <a:rPr sz="2000" spc="-20">
                <a:latin typeface="Times New Roman"/>
                <a:cs typeface="Times New Roman"/>
              </a:rPr>
              <a:t> </a:t>
            </a:r>
            <a:r>
              <a:rPr sz="2000">
                <a:latin typeface="Times New Roman"/>
                <a:cs typeface="Times New Roman"/>
              </a:rPr>
              <a:t>the</a:t>
            </a:r>
            <a:r>
              <a:rPr sz="2000" spc="-5">
                <a:latin typeface="Times New Roman"/>
                <a:cs typeface="Times New Roman"/>
              </a:rPr>
              <a:t> Reactions,</a:t>
            </a:r>
            <a:r>
              <a:rPr sz="2000" spc="-15">
                <a:latin typeface="Times New Roman"/>
                <a:cs typeface="Times New Roman"/>
              </a:rPr>
              <a:t> </a:t>
            </a:r>
            <a:r>
              <a:rPr sz="2000" spc="-5">
                <a:latin typeface="Times New Roman"/>
                <a:cs typeface="Times New Roman"/>
              </a:rPr>
              <a:t>By</a:t>
            </a:r>
            <a:r>
              <a:rPr sz="2000">
                <a:latin typeface="Times New Roman"/>
                <a:cs typeface="Times New Roman"/>
              </a:rPr>
              <a:t> taking</a:t>
            </a:r>
            <a:r>
              <a:rPr sz="2000" spc="-20">
                <a:latin typeface="Times New Roman"/>
                <a:cs typeface="Times New Roman"/>
              </a:rPr>
              <a:t> </a:t>
            </a:r>
            <a:r>
              <a:rPr sz="2000" spc="-10">
                <a:latin typeface="Times New Roman"/>
                <a:cs typeface="Times New Roman"/>
              </a:rPr>
              <a:t>moment</a:t>
            </a:r>
            <a:r>
              <a:rPr sz="2000" spc="15">
                <a:latin typeface="Times New Roman"/>
                <a:cs typeface="Times New Roman"/>
              </a:rPr>
              <a:t> </a:t>
            </a:r>
            <a:r>
              <a:rPr sz="2000">
                <a:latin typeface="Times New Roman"/>
                <a:cs typeface="Times New Roman"/>
              </a:rPr>
              <a:t>about</a:t>
            </a:r>
            <a:r>
              <a:rPr sz="2000" spc="-25">
                <a:latin typeface="Times New Roman"/>
                <a:cs typeface="Times New Roman"/>
              </a:rPr>
              <a:t> </a:t>
            </a:r>
            <a:r>
              <a:rPr sz="2000" i="1" spc="-5">
                <a:latin typeface="Times New Roman"/>
                <a:cs typeface="Times New Roman"/>
              </a:rPr>
              <a:t>B</a:t>
            </a:r>
            <a:r>
              <a:rPr sz="2000" spc="-5">
                <a:latin typeface="Times New Roman"/>
                <a:cs typeface="Times New Roman"/>
              </a:rPr>
              <a:t>,</a:t>
            </a:r>
            <a:r>
              <a:rPr sz="2000" spc="10">
                <a:latin typeface="Times New Roman"/>
                <a:cs typeface="Times New Roman"/>
              </a:rPr>
              <a:t> </a:t>
            </a:r>
            <a:r>
              <a:rPr sz="2000">
                <a:latin typeface="Times New Roman"/>
                <a:cs typeface="Times New Roman"/>
              </a:rPr>
              <a:t>we</a:t>
            </a:r>
            <a:r>
              <a:rPr sz="2000" spc="-10">
                <a:latin typeface="Times New Roman"/>
                <a:cs typeface="Times New Roman"/>
              </a:rPr>
              <a:t> </a:t>
            </a:r>
            <a:r>
              <a:rPr sz="2000">
                <a:latin typeface="Times New Roman"/>
                <a:cs typeface="Times New Roman"/>
              </a:rPr>
              <a:t>get</a:t>
            </a:r>
          </a:p>
          <a:p>
            <a:pPr>
              <a:lnSpc>
                <a:spcPct val="100000"/>
              </a:lnSpc>
              <a:spcBef>
                <a:spcPts val="25"/>
              </a:spcBef>
              <a:buClr>
                <a:srgbClr val="D24717"/>
              </a:buClr>
              <a:buFont typeface="Segoe UI Symbol"/>
              <a:buChar char="⚫"/>
            </a:pPr>
            <a:endParaRPr sz="1750">
              <a:latin typeface="Times New Roman"/>
              <a:cs typeface="Times New Roman"/>
            </a:endParaRPr>
          </a:p>
          <a:p>
            <a:pPr marL="1167765">
              <a:lnSpc>
                <a:spcPct val="100000"/>
              </a:lnSpc>
            </a:pPr>
            <a:r>
              <a:rPr sz="2000" i="1" spc="5">
                <a:latin typeface="Times New Roman"/>
                <a:cs typeface="Times New Roman"/>
              </a:rPr>
              <a:t>V</a:t>
            </a:r>
            <a:r>
              <a:rPr sz="1950" spc="7" baseline="-21367">
                <a:latin typeface="Times New Roman"/>
                <a:cs typeface="Times New Roman"/>
              </a:rPr>
              <a:t>A</a:t>
            </a:r>
            <a:r>
              <a:rPr sz="2000" spc="5">
                <a:latin typeface="Times New Roman"/>
                <a:cs typeface="Times New Roman"/>
              </a:rPr>
              <a:t>×</a:t>
            </a:r>
            <a:r>
              <a:rPr sz="2000" spc="-5">
                <a:latin typeface="Times New Roman"/>
                <a:cs typeface="Times New Roman"/>
              </a:rPr>
              <a:t> </a:t>
            </a:r>
            <a:r>
              <a:rPr sz="2000">
                <a:latin typeface="Times New Roman"/>
                <a:cs typeface="Times New Roman"/>
              </a:rPr>
              <a:t>24</a:t>
            </a:r>
            <a:r>
              <a:rPr sz="2000" spc="-15">
                <a:latin typeface="Times New Roman"/>
                <a:cs typeface="Times New Roman"/>
              </a:rPr>
              <a:t> </a:t>
            </a:r>
            <a:r>
              <a:rPr sz="2000">
                <a:latin typeface="Times New Roman"/>
                <a:cs typeface="Times New Roman"/>
              </a:rPr>
              <a:t>–</a:t>
            </a:r>
            <a:r>
              <a:rPr sz="2000" spc="-10">
                <a:latin typeface="Times New Roman"/>
                <a:cs typeface="Times New Roman"/>
              </a:rPr>
              <a:t> </a:t>
            </a:r>
            <a:r>
              <a:rPr sz="2000">
                <a:latin typeface="Times New Roman"/>
                <a:cs typeface="Times New Roman"/>
              </a:rPr>
              <a:t>30 ×</a:t>
            </a:r>
            <a:r>
              <a:rPr sz="2000" spc="-20">
                <a:latin typeface="Times New Roman"/>
                <a:cs typeface="Times New Roman"/>
              </a:rPr>
              <a:t> </a:t>
            </a:r>
            <a:r>
              <a:rPr sz="2000">
                <a:latin typeface="Times New Roman"/>
                <a:cs typeface="Times New Roman"/>
              </a:rPr>
              <a:t>12</a:t>
            </a:r>
            <a:r>
              <a:rPr sz="2000" spc="-15">
                <a:latin typeface="Times New Roman"/>
                <a:cs typeface="Times New Roman"/>
              </a:rPr>
              <a:t> </a:t>
            </a:r>
            <a:r>
              <a:rPr sz="2000">
                <a:latin typeface="Times New Roman"/>
                <a:cs typeface="Times New Roman"/>
              </a:rPr>
              <a:t>×</a:t>
            </a:r>
            <a:r>
              <a:rPr sz="2000" spc="-5">
                <a:latin typeface="Times New Roman"/>
                <a:cs typeface="Times New Roman"/>
              </a:rPr>
              <a:t> </a:t>
            </a:r>
            <a:r>
              <a:rPr sz="2000">
                <a:latin typeface="Times New Roman"/>
                <a:cs typeface="Times New Roman"/>
              </a:rPr>
              <a:t>18</a:t>
            </a:r>
            <a:r>
              <a:rPr sz="2000" spc="-15">
                <a:latin typeface="Times New Roman"/>
                <a:cs typeface="Times New Roman"/>
              </a:rPr>
              <a:t> </a:t>
            </a:r>
            <a:r>
              <a:rPr sz="2000">
                <a:latin typeface="Times New Roman"/>
                <a:cs typeface="Times New Roman"/>
              </a:rPr>
              <a:t>–</a:t>
            </a:r>
            <a:r>
              <a:rPr sz="2000" spc="-10">
                <a:latin typeface="Times New Roman"/>
                <a:cs typeface="Times New Roman"/>
              </a:rPr>
              <a:t> </a:t>
            </a:r>
            <a:r>
              <a:rPr sz="2000">
                <a:latin typeface="Times New Roman"/>
                <a:cs typeface="Times New Roman"/>
              </a:rPr>
              <a:t>50</a:t>
            </a:r>
            <a:r>
              <a:rPr sz="2000" spc="-5">
                <a:latin typeface="Times New Roman"/>
                <a:cs typeface="Times New Roman"/>
              </a:rPr>
              <a:t> </a:t>
            </a:r>
            <a:r>
              <a:rPr sz="2000">
                <a:latin typeface="Times New Roman"/>
                <a:cs typeface="Times New Roman"/>
              </a:rPr>
              <a:t>×</a:t>
            </a:r>
            <a:r>
              <a:rPr sz="2000" spc="-15">
                <a:latin typeface="Times New Roman"/>
                <a:cs typeface="Times New Roman"/>
              </a:rPr>
              <a:t> </a:t>
            </a:r>
            <a:r>
              <a:rPr sz="2000">
                <a:latin typeface="Times New Roman"/>
                <a:cs typeface="Times New Roman"/>
              </a:rPr>
              <a:t>6</a:t>
            </a:r>
            <a:r>
              <a:rPr sz="2000" spc="-5">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0</a:t>
            </a:r>
          </a:p>
          <a:p>
            <a:pPr marL="1167765">
              <a:lnSpc>
                <a:spcPct val="100000"/>
              </a:lnSpc>
              <a:spcBef>
                <a:spcPts val="2039"/>
              </a:spcBef>
            </a:pPr>
            <a:r>
              <a:rPr sz="2000" i="1" spc="10">
                <a:latin typeface="Times New Roman"/>
                <a:cs typeface="Times New Roman"/>
              </a:rPr>
              <a:t>V</a:t>
            </a:r>
            <a:r>
              <a:rPr sz="1950" spc="15" baseline="-21367">
                <a:latin typeface="Times New Roman"/>
                <a:cs typeface="Times New Roman"/>
              </a:rPr>
              <a:t>A</a:t>
            </a:r>
            <a:r>
              <a:rPr sz="1950" spc="127" baseline="-21367">
                <a:latin typeface="Times New Roman"/>
                <a:cs typeface="Times New Roman"/>
              </a:rPr>
              <a:t> </a:t>
            </a:r>
            <a:r>
              <a:rPr sz="2000">
                <a:latin typeface="Times New Roman"/>
                <a:cs typeface="Times New Roman"/>
              </a:rPr>
              <a:t>=</a:t>
            </a:r>
            <a:r>
              <a:rPr sz="2000" spc="-25">
                <a:latin typeface="Times New Roman"/>
                <a:cs typeface="Times New Roman"/>
              </a:rPr>
              <a:t> </a:t>
            </a:r>
            <a:r>
              <a:rPr sz="2000" spc="5">
                <a:latin typeface="Times New Roman"/>
                <a:cs typeface="Times New Roman"/>
              </a:rPr>
              <a:t>282.50</a:t>
            </a:r>
            <a:r>
              <a:rPr sz="2000" spc="-55">
                <a:latin typeface="Times New Roman"/>
                <a:cs typeface="Times New Roman"/>
              </a:rPr>
              <a:t> </a:t>
            </a:r>
            <a:r>
              <a:rPr sz="2000" spc="5">
                <a:latin typeface="Times New Roman"/>
                <a:cs typeface="Times New Roman"/>
              </a:rPr>
              <a:t>kN</a:t>
            </a:r>
            <a:endParaRPr sz="2000">
              <a:latin typeface="Times New Roman"/>
              <a:cs typeface="Times New Roman"/>
            </a:endParaRPr>
          </a:p>
          <a:p>
            <a:pPr marL="363220" indent="-274320">
              <a:lnSpc>
                <a:spcPct val="100000"/>
              </a:lnSpc>
              <a:spcBef>
                <a:spcPts val="2045"/>
              </a:spcBef>
              <a:buClr>
                <a:srgbClr val="D24717"/>
              </a:buClr>
              <a:buSzPct val="85000"/>
              <a:buFont typeface="Segoe UI Symbol"/>
              <a:buChar char="⚫"/>
              <a:tabLst>
                <a:tab pos="362585" algn="l"/>
                <a:tab pos="363220" algn="l"/>
              </a:tabLst>
            </a:pPr>
            <a:r>
              <a:rPr sz="2000">
                <a:latin typeface="Times New Roman"/>
                <a:cs typeface="Times New Roman"/>
              </a:rPr>
              <a:t>Then</a:t>
            </a:r>
            <a:r>
              <a:rPr sz="2000" spc="-15">
                <a:latin typeface="Times New Roman"/>
                <a:cs typeface="Times New Roman"/>
              </a:rPr>
              <a:t> </a:t>
            </a:r>
            <a:r>
              <a:rPr sz="2000">
                <a:latin typeface="Times New Roman"/>
                <a:cs typeface="Times New Roman"/>
              </a:rPr>
              <a:t>by</a:t>
            </a:r>
            <a:r>
              <a:rPr sz="2000" spc="-5">
                <a:latin typeface="Times New Roman"/>
                <a:cs typeface="Times New Roman"/>
              </a:rPr>
              <a:t> </a:t>
            </a:r>
            <a:r>
              <a:rPr sz="2000">
                <a:latin typeface="Times New Roman"/>
                <a:cs typeface="Times New Roman"/>
              </a:rPr>
              <a:t>taking</a:t>
            </a:r>
            <a:r>
              <a:rPr sz="2000" spc="-25">
                <a:latin typeface="Times New Roman"/>
                <a:cs typeface="Times New Roman"/>
              </a:rPr>
              <a:t> </a:t>
            </a:r>
            <a:r>
              <a:rPr sz="2000" spc="-5">
                <a:latin typeface="Times New Roman"/>
                <a:cs typeface="Times New Roman"/>
              </a:rPr>
              <a:t>summation </a:t>
            </a:r>
            <a:r>
              <a:rPr sz="2000">
                <a:latin typeface="Times New Roman"/>
                <a:cs typeface="Times New Roman"/>
              </a:rPr>
              <a:t>of</a:t>
            </a:r>
            <a:r>
              <a:rPr sz="2000" spc="-20">
                <a:latin typeface="Times New Roman"/>
                <a:cs typeface="Times New Roman"/>
              </a:rPr>
              <a:t> </a:t>
            </a:r>
            <a:r>
              <a:rPr sz="2000">
                <a:latin typeface="Times New Roman"/>
                <a:cs typeface="Times New Roman"/>
              </a:rPr>
              <a:t>vertical</a:t>
            </a:r>
            <a:r>
              <a:rPr sz="2000" spc="-30">
                <a:latin typeface="Times New Roman"/>
                <a:cs typeface="Times New Roman"/>
              </a:rPr>
              <a:t> </a:t>
            </a:r>
            <a:r>
              <a:rPr sz="2000">
                <a:latin typeface="Times New Roman"/>
                <a:cs typeface="Times New Roman"/>
              </a:rPr>
              <a:t>force</a:t>
            </a:r>
            <a:r>
              <a:rPr sz="2000" spc="-35">
                <a:latin typeface="Times New Roman"/>
                <a:cs typeface="Times New Roman"/>
              </a:rPr>
              <a:t> </a:t>
            </a:r>
            <a:r>
              <a:rPr sz="2000" spc="-5">
                <a:latin typeface="Times New Roman"/>
                <a:cs typeface="Times New Roman"/>
              </a:rPr>
              <a:t>is</a:t>
            </a:r>
            <a:r>
              <a:rPr sz="2000" spc="-10">
                <a:latin typeface="Times New Roman"/>
                <a:cs typeface="Times New Roman"/>
              </a:rPr>
              <a:t> </a:t>
            </a:r>
            <a:r>
              <a:rPr sz="2000">
                <a:latin typeface="Times New Roman"/>
                <a:cs typeface="Times New Roman"/>
              </a:rPr>
              <a:t>zero,</a:t>
            </a:r>
            <a:r>
              <a:rPr sz="2000" spc="-15">
                <a:latin typeface="Times New Roman"/>
                <a:cs typeface="Times New Roman"/>
              </a:rPr>
              <a:t> </a:t>
            </a:r>
            <a:r>
              <a:rPr sz="2000">
                <a:latin typeface="Times New Roman"/>
                <a:cs typeface="Times New Roman"/>
              </a:rPr>
              <a:t>we get</a:t>
            </a:r>
          </a:p>
          <a:p>
            <a:pPr>
              <a:lnSpc>
                <a:spcPct val="100000"/>
              </a:lnSpc>
              <a:spcBef>
                <a:spcPts val="25"/>
              </a:spcBef>
              <a:buClr>
                <a:srgbClr val="D24717"/>
              </a:buClr>
              <a:buFont typeface="Segoe UI Symbol"/>
              <a:buChar char="⚫"/>
            </a:pPr>
            <a:endParaRPr sz="1750">
              <a:latin typeface="Times New Roman"/>
              <a:cs typeface="Times New Roman"/>
            </a:endParaRPr>
          </a:p>
          <a:p>
            <a:pPr marL="1231900">
              <a:lnSpc>
                <a:spcPct val="100000"/>
              </a:lnSpc>
            </a:pPr>
            <a:r>
              <a:rPr sz="2000" i="1" spc="10">
                <a:latin typeface="Times New Roman"/>
                <a:cs typeface="Times New Roman"/>
              </a:rPr>
              <a:t>V</a:t>
            </a:r>
            <a:r>
              <a:rPr sz="1950" spc="15" baseline="-21367">
                <a:latin typeface="Times New Roman"/>
                <a:cs typeface="Times New Roman"/>
              </a:rPr>
              <a:t>A</a:t>
            </a:r>
            <a:r>
              <a:rPr sz="1950" spc="142" baseline="-21367">
                <a:latin typeface="Times New Roman"/>
                <a:cs typeface="Times New Roman"/>
              </a:rPr>
              <a:t> </a:t>
            </a:r>
            <a:r>
              <a:rPr sz="2000">
                <a:latin typeface="Times New Roman"/>
                <a:cs typeface="Times New Roman"/>
              </a:rPr>
              <a:t>+</a:t>
            </a:r>
            <a:r>
              <a:rPr sz="2000" spc="-20">
                <a:latin typeface="Times New Roman"/>
                <a:cs typeface="Times New Roman"/>
              </a:rPr>
              <a:t> </a:t>
            </a:r>
            <a:r>
              <a:rPr sz="2000" i="1" spc="5">
                <a:latin typeface="Times New Roman"/>
                <a:cs typeface="Times New Roman"/>
              </a:rPr>
              <a:t>V</a:t>
            </a:r>
            <a:r>
              <a:rPr sz="1950" spc="7" baseline="-21367">
                <a:latin typeface="Times New Roman"/>
                <a:cs typeface="Times New Roman"/>
              </a:rPr>
              <a:t>B</a:t>
            </a:r>
            <a:r>
              <a:rPr sz="1950" spc="254" baseline="-21367">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30</a:t>
            </a:r>
            <a:r>
              <a:rPr sz="2000" spc="-10">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12</a:t>
            </a:r>
            <a:r>
              <a:rPr sz="2000" spc="-20">
                <a:latin typeface="Times New Roman"/>
                <a:cs typeface="Times New Roman"/>
              </a:rPr>
              <a:t> </a:t>
            </a:r>
            <a:r>
              <a:rPr sz="2000">
                <a:latin typeface="Times New Roman"/>
                <a:cs typeface="Times New Roman"/>
              </a:rPr>
              <a:t>+</a:t>
            </a:r>
            <a:r>
              <a:rPr sz="2000" spc="-10">
                <a:latin typeface="Times New Roman"/>
                <a:cs typeface="Times New Roman"/>
              </a:rPr>
              <a:t> </a:t>
            </a:r>
            <a:r>
              <a:rPr sz="2000" spc="5">
                <a:latin typeface="Times New Roman"/>
                <a:cs typeface="Times New Roman"/>
              </a:rPr>
              <a:t>50</a:t>
            </a:r>
            <a:endParaRPr sz="2000">
              <a:latin typeface="Times New Roman"/>
              <a:cs typeface="Times New Roman"/>
            </a:endParaRPr>
          </a:p>
          <a:p>
            <a:pPr marL="1231900">
              <a:lnSpc>
                <a:spcPct val="100000"/>
              </a:lnSpc>
              <a:spcBef>
                <a:spcPts val="2039"/>
              </a:spcBef>
            </a:pPr>
            <a:r>
              <a:rPr sz="2000" i="1" spc="5">
                <a:latin typeface="Times New Roman"/>
                <a:cs typeface="Times New Roman"/>
              </a:rPr>
              <a:t>V</a:t>
            </a:r>
            <a:r>
              <a:rPr sz="1950" spc="7" baseline="-21367">
                <a:latin typeface="Times New Roman"/>
                <a:cs typeface="Times New Roman"/>
              </a:rPr>
              <a:t>B</a:t>
            </a:r>
            <a:r>
              <a:rPr sz="1950" spc="254" baseline="-21367">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(30</a:t>
            </a:r>
            <a:r>
              <a:rPr sz="2000" spc="-15">
                <a:latin typeface="Times New Roman"/>
                <a:cs typeface="Times New Roman"/>
              </a:rPr>
              <a:t> </a:t>
            </a:r>
            <a:r>
              <a:rPr sz="2000">
                <a:latin typeface="Times New Roman"/>
                <a:cs typeface="Times New Roman"/>
              </a:rPr>
              <a:t>×</a:t>
            </a:r>
            <a:r>
              <a:rPr sz="2000" spc="-15">
                <a:latin typeface="Times New Roman"/>
                <a:cs typeface="Times New Roman"/>
              </a:rPr>
              <a:t> </a:t>
            </a:r>
            <a:r>
              <a:rPr sz="2000">
                <a:latin typeface="Times New Roman"/>
                <a:cs typeface="Times New Roman"/>
              </a:rPr>
              <a:t>12</a:t>
            </a:r>
            <a:r>
              <a:rPr sz="2000" spc="-15">
                <a:latin typeface="Times New Roman"/>
                <a:cs typeface="Times New Roman"/>
              </a:rPr>
              <a:t> </a:t>
            </a:r>
            <a:r>
              <a:rPr sz="2000">
                <a:latin typeface="Times New Roman"/>
                <a:cs typeface="Times New Roman"/>
              </a:rPr>
              <a:t>+</a:t>
            </a:r>
            <a:r>
              <a:rPr sz="2000" spc="-5">
                <a:latin typeface="Times New Roman"/>
                <a:cs typeface="Times New Roman"/>
              </a:rPr>
              <a:t> </a:t>
            </a:r>
            <a:r>
              <a:rPr sz="2000" spc="5">
                <a:latin typeface="Times New Roman"/>
                <a:cs typeface="Times New Roman"/>
              </a:rPr>
              <a:t>50)</a:t>
            </a:r>
            <a:r>
              <a:rPr sz="2000" spc="-30">
                <a:latin typeface="Times New Roman"/>
                <a:cs typeface="Times New Roman"/>
              </a:rPr>
              <a:t> </a:t>
            </a:r>
            <a:r>
              <a:rPr sz="2000">
                <a:latin typeface="Times New Roman"/>
                <a:cs typeface="Times New Roman"/>
              </a:rPr>
              <a:t>–</a:t>
            </a:r>
            <a:r>
              <a:rPr sz="2000" spc="-10">
                <a:latin typeface="Times New Roman"/>
                <a:cs typeface="Times New Roman"/>
              </a:rPr>
              <a:t> </a:t>
            </a:r>
            <a:r>
              <a:rPr sz="2000" spc="5">
                <a:latin typeface="Times New Roman"/>
                <a:cs typeface="Times New Roman"/>
              </a:rPr>
              <a:t>282.50</a:t>
            </a:r>
            <a:r>
              <a:rPr sz="2000" spc="-40">
                <a:latin typeface="Times New Roman"/>
                <a:cs typeface="Times New Roman"/>
              </a:rPr>
              <a:t> </a:t>
            </a:r>
            <a:r>
              <a:rPr sz="2000">
                <a:latin typeface="Times New Roman"/>
                <a:cs typeface="Times New Roman"/>
              </a:rPr>
              <a:t>=</a:t>
            </a:r>
            <a:r>
              <a:rPr sz="2000" spc="-5">
                <a:latin typeface="Times New Roman"/>
                <a:cs typeface="Times New Roman"/>
              </a:rPr>
              <a:t> </a:t>
            </a:r>
            <a:r>
              <a:rPr sz="2000">
                <a:latin typeface="Times New Roman"/>
                <a:cs typeface="Times New Roman"/>
              </a:rPr>
              <a:t>127.5</a:t>
            </a:r>
            <a:r>
              <a:rPr sz="2000" spc="-40">
                <a:latin typeface="Times New Roman"/>
                <a:cs typeface="Times New Roman"/>
              </a:rPr>
              <a:t> </a:t>
            </a:r>
            <a:r>
              <a:rPr sz="2000" spc="5">
                <a:latin typeface="Times New Roman"/>
                <a:cs typeface="Times New Roman"/>
              </a:rPr>
              <a:t>kN</a:t>
            </a:r>
            <a:endParaRPr sz="2000">
              <a:latin typeface="Times New Roman"/>
              <a:cs typeface="Times New Roman"/>
            </a:endParaRPr>
          </a:p>
          <a:p>
            <a:pPr marL="363220" indent="-274320">
              <a:lnSpc>
                <a:spcPct val="100000"/>
              </a:lnSpc>
              <a:spcBef>
                <a:spcPts val="2045"/>
              </a:spcBef>
              <a:buClr>
                <a:srgbClr val="D24717"/>
              </a:buClr>
              <a:buSzPct val="85000"/>
              <a:buFont typeface="Segoe UI Symbol"/>
              <a:buChar char="⚫"/>
              <a:tabLst>
                <a:tab pos="362585" algn="l"/>
                <a:tab pos="363220" algn="l"/>
              </a:tabLst>
            </a:pPr>
            <a:r>
              <a:rPr sz="2000" spc="-5">
                <a:latin typeface="Times New Roman"/>
                <a:cs typeface="Times New Roman"/>
              </a:rPr>
              <a:t>By</a:t>
            </a:r>
            <a:r>
              <a:rPr sz="2000">
                <a:latin typeface="Times New Roman"/>
                <a:cs typeface="Times New Roman"/>
              </a:rPr>
              <a:t> taking</a:t>
            </a:r>
            <a:r>
              <a:rPr sz="2000" spc="-15">
                <a:latin typeface="Times New Roman"/>
                <a:cs typeface="Times New Roman"/>
              </a:rPr>
              <a:t> </a:t>
            </a:r>
            <a:r>
              <a:rPr sz="2000" spc="-10">
                <a:latin typeface="Times New Roman"/>
                <a:cs typeface="Times New Roman"/>
              </a:rPr>
              <a:t>moment</a:t>
            </a:r>
            <a:r>
              <a:rPr sz="2000" spc="5">
                <a:latin typeface="Times New Roman"/>
                <a:cs typeface="Times New Roman"/>
              </a:rPr>
              <a:t> </a:t>
            </a:r>
            <a:r>
              <a:rPr sz="2000">
                <a:latin typeface="Times New Roman"/>
                <a:cs typeface="Times New Roman"/>
              </a:rPr>
              <a:t>about</a:t>
            </a:r>
            <a:r>
              <a:rPr sz="2000" spc="-20">
                <a:latin typeface="Times New Roman"/>
                <a:cs typeface="Times New Roman"/>
              </a:rPr>
              <a:t> </a:t>
            </a:r>
            <a:r>
              <a:rPr sz="2000">
                <a:latin typeface="Times New Roman"/>
                <a:cs typeface="Times New Roman"/>
              </a:rPr>
              <a:t>crown</a:t>
            </a:r>
            <a:r>
              <a:rPr sz="2000" spc="-20">
                <a:latin typeface="Times New Roman"/>
                <a:cs typeface="Times New Roman"/>
              </a:rPr>
              <a:t> </a:t>
            </a:r>
            <a:r>
              <a:rPr sz="2000" i="1">
                <a:latin typeface="Times New Roman"/>
                <a:cs typeface="Times New Roman"/>
              </a:rPr>
              <a:t>C</a:t>
            </a:r>
            <a:r>
              <a:rPr sz="2000" i="1" spc="-5">
                <a:latin typeface="Times New Roman"/>
                <a:cs typeface="Times New Roman"/>
              </a:rPr>
              <a:t> </a:t>
            </a:r>
            <a:r>
              <a:rPr sz="2000" spc="-5">
                <a:latin typeface="Times New Roman"/>
                <a:cs typeface="Times New Roman"/>
              </a:rPr>
              <a:t>is</a:t>
            </a:r>
            <a:r>
              <a:rPr sz="2000" spc="-10">
                <a:latin typeface="Times New Roman"/>
                <a:cs typeface="Times New Roman"/>
              </a:rPr>
              <a:t> </a:t>
            </a:r>
            <a:r>
              <a:rPr sz="2000">
                <a:latin typeface="Times New Roman"/>
                <a:cs typeface="Times New Roman"/>
              </a:rPr>
              <a:t>zero</a:t>
            </a:r>
            <a:r>
              <a:rPr sz="2000" spc="-15">
                <a:latin typeface="Times New Roman"/>
                <a:cs typeface="Times New Roman"/>
              </a:rPr>
              <a:t> </a:t>
            </a:r>
            <a:r>
              <a:rPr sz="2000">
                <a:latin typeface="Times New Roman"/>
                <a:cs typeface="Times New Roman"/>
              </a:rPr>
              <a:t>(Right</a:t>
            </a:r>
            <a:r>
              <a:rPr sz="2000" spc="-25">
                <a:latin typeface="Times New Roman"/>
                <a:cs typeface="Times New Roman"/>
              </a:rPr>
              <a:t> </a:t>
            </a:r>
            <a:r>
              <a:rPr sz="2000">
                <a:latin typeface="Times New Roman"/>
                <a:cs typeface="Times New Roman"/>
              </a:rPr>
              <a:t>half)</a:t>
            </a:r>
          </a:p>
          <a:p>
            <a:pPr>
              <a:lnSpc>
                <a:spcPct val="100000"/>
              </a:lnSpc>
              <a:spcBef>
                <a:spcPts val="25"/>
              </a:spcBef>
            </a:pPr>
            <a:endParaRPr sz="1750">
              <a:latin typeface="Times New Roman"/>
              <a:cs typeface="Times New Roman"/>
            </a:endParaRPr>
          </a:p>
          <a:p>
            <a:pPr marL="1231900">
              <a:lnSpc>
                <a:spcPct val="100000"/>
              </a:lnSpc>
            </a:pPr>
            <a:r>
              <a:rPr sz="2000" i="1" spc="5">
                <a:latin typeface="Times New Roman"/>
                <a:cs typeface="Times New Roman"/>
              </a:rPr>
              <a:t>V</a:t>
            </a:r>
            <a:r>
              <a:rPr sz="1950" spc="7" baseline="-21367">
                <a:latin typeface="Times New Roman"/>
                <a:cs typeface="Times New Roman"/>
              </a:rPr>
              <a:t>B</a:t>
            </a:r>
            <a:r>
              <a:rPr sz="1950" spc="254" baseline="-21367">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12</a:t>
            </a:r>
            <a:r>
              <a:rPr sz="2000" spc="-20">
                <a:latin typeface="Times New Roman"/>
                <a:cs typeface="Times New Roman"/>
              </a:rPr>
              <a:t> </a:t>
            </a:r>
            <a:r>
              <a:rPr sz="2000">
                <a:latin typeface="Times New Roman"/>
                <a:cs typeface="Times New Roman"/>
              </a:rPr>
              <a:t>–</a:t>
            </a:r>
            <a:r>
              <a:rPr sz="2000" spc="-10">
                <a:latin typeface="Times New Roman"/>
                <a:cs typeface="Times New Roman"/>
              </a:rPr>
              <a:t> </a:t>
            </a:r>
            <a:r>
              <a:rPr sz="2000" i="1">
                <a:latin typeface="Times New Roman"/>
                <a:cs typeface="Times New Roman"/>
              </a:rPr>
              <a:t>H</a:t>
            </a:r>
            <a:r>
              <a:rPr sz="2000" i="1" spc="10">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4</a:t>
            </a:r>
            <a:r>
              <a:rPr sz="2000" spc="-10">
                <a:latin typeface="Times New Roman"/>
                <a:cs typeface="Times New Roman"/>
              </a:rPr>
              <a:t> </a:t>
            </a:r>
            <a:r>
              <a:rPr sz="2000">
                <a:latin typeface="Times New Roman"/>
                <a:cs typeface="Times New Roman"/>
              </a:rPr>
              <a:t>–</a:t>
            </a:r>
            <a:r>
              <a:rPr sz="2000" spc="-10">
                <a:latin typeface="Times New Roman"/>
                <a:cs typeface="Times New Roman"/>
              </a:rPr>
              <a:t> </a:t>
            </a:r>
            <a:r>
              <a:rPr sz="2000">
                <a:latin typeface="Times New Roman"/>
                <a:cs typeface="Times New Roman"/>
              </a:rPr>
              <a:t>50</a:t>
            </a:r>
            <a:r>
              <a:rPr sz="2000" spc="-5">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6</a:t>
            </a:r>
            <a:r>
              <a:rPr sz="2000" spc="-10">
                <a:latin typeface="Times New Roman"/>
                <a:cs typeface="Times New Roman"/>
              </a:rPr>
              <a:t> </a:t>
            </a:r>
            <a:r>
              <a:rPr sz="2000">
                <a:latin typeface="Times New Roman"/>
                <a:cs typeface="Times New Roman"/>
              </a:rPr>
              <a:t>=</a:t>
            </a:r>
            <a:r>
              <a:rPr sz="2000" spc="-5">
                <a:latin typeface="Times New Roman"/>
                <a:cs typeface="Times New Roman"/>
              </a:rPr>
              <a:t> </a:t>
            </a:r>
            <a:r>
              <a:rPr sz="2000">
                <a:latin typeface="Times New Roman"/>
                <a:cs typeface="Times New Roman"/>
              </a:rPr>
              <a:t>0</a:t>
            </a:r>
          </a:p>
          <a:p>
            <a:pPr marL="1231900">
              <a:lnSpc>
                <a:spcPct val="100000"/>
              </a:lnSpc>
              <a:spcBef>
                <a:spcPts val="2045"/>
              </a:spcBef>
            </a:pPr>
            <a:r>
              <a:rPr sz="2000">
                <a:latin typeface="Times New Roman"/>
                <a:cs typeface="Times New Roman"/>
              </a:rPr>
              <a:t>127.5</a:t>
            </a:r>
            <a:r>
              <a:rPr sz="2000" spc="-35">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12</a:t>
            </a:r>
            <a:r>
              <a:rPr sz="2000" spc="-15">
                <a:latin typeface="Times New Roman"/>
                <a:cs typeface="Times New Roman"/>
              </a:rPr>
              <a:t> </a:t>
            </a:r>
            <a:r>
              <a:rPr sz="2000">
                <a:latin typeface="Times New Roman"/>
                <a:cs typeface="Times New Roman"/>
              </a:rPr>
              <a:t>-</a:t>
            </a:r>
            <a:r>
              <a:rPr sz="2000" spc="-10">
                <a:latin typeface="Times New Roman"/>
                <a:cs typeface="Times New Roman"/>
              </a:rPr>
              <a:t> </a:t>
            </a:r>
            <a:r>
              <a:rPr sz="2000" i="1">
                <a:latin typeface="Times New Roman"/>
                <a:cs typeface="Times New Roman"/>
              </a:rPr>
              <a:t>H</a:t>
            </a:r>
            <a:r>
              <a:rPr sz="2000" i="1" spc="5">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4</a:t>
            </a:r>
            <a:r>
              <a:rPr sz="2000" spc="-5">
                <a:latin typeface="Times New Roman"/>
                <a:cs typeface="Times New Roman"/>
              </a:rPr>
              <a:t> </a:t>
            </a:r>
            <a:r>
              <a:rPr sz="2000">
                <a:latin typeface="Times New Roman"/>
                <a:cs typeface="Times New Roman"/>
              </a:rPr>
              <a:t>–</a:t>
            </a:r>
            <a:r>
              <a:rPr sz="2000" spc="-10">
                <a:latin typeface="Times New Roman"/>
                <a:cs typeface="Times New Roman"/>
              </a:rPr>
              <a:t> </a:t>
            </a:r>
            <a:r>
              <a:rPr sz="2000">
                <a:latin typeface="Times New Roman"/>
                <a:cs typeface="Times New Roman"/>
              </a:rPr>
              <a:t>50</a:t>
            </a:r>
            <a:r>
              <a:rPr sz="2000" spc="-5">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6</a:t>
            </a:r>
            <a:r>
              <a:rPr sz="2000" spc="-10">
                <a:latin typeface="Times New Roman"/>
                <a:cs typeface="Times New Roman"/>
              </a:rPr>
              <a:t> </a:t>
            </a:r>
            <a:r>
              <a:rPr sz="2000">
                <a:latin typeface="Times New Roman"/>
                <a:cs typeface="Times New Roman"/>
              </a:rPr>
              <a:t>=</a:t>
            </a:r>
            <a:r>
              <a:rPr sz="2000" spc="-10">
                <a:latin typeface="Times New Roman"/>
                <a:cs typeface="Times New Roman"/>
              </a:rPr>
              <a:t> </a:t>
            </a:r>
            <a:r>
              <a:rPr sz="2000">
                <a:latin typeface="Times New Roman"/>
                <a:cs typeface="Times New Roman"/>
              </a:rPr>
              <a:t>0</a:t>
            </a:r>
          </a:p>
          <a:p>
            <a:pPr>
              <a:lnSpc>
                <a:spcPct val="100000"/>
              </a:lnSpc>
              <a:spcBef>
                <a:spcPts val="25"/>
              </a:spcBef>
            </a:pPr>
            <a:endParaRPr sz="1750">
              <a:latin typeface="Times New Roman"/>
              <a:cs typeface="Times New Roman"/>
            </a:endParaRPr>
          </a:p>
          <a:p>
            <a:pPr marL="1231900">
              <a:lnSpc>
                <a:spcPct val="100000"/>
              </a:lnSpc>
            </a:pPr>
            <a:r>
              <a:rPr sz="2000" i="1">
                <a:latin typeface="Times New Roman"/>
                <a:cs typeface="Times New Roman"/>
              </a:rPr>
              <a:t>H</a:t>
            </a:r>
            <a:r>
              <a:rPr sz="2000" i="1" spc="-25">
                <a:latin typeface="Times New Roman"/>
                <a:cs typeface="Times New Roman"/>
              </a:rPr>
              <a:t> </a:t>
            </a:r>
            <a:r>
              <a:rPr sz="2000">
                <a:latin typeface="Times New Roman"/>
                <a:cs typeface="Times New Roman"/>
              </a:rPr>
              <a:t>=</a:t>
            </a:r>
            <a:r>
              <a:rPr sz="2000" spc="-15">
                <a:latin typeface="Times New Roman"/>
                <a:cs typeface="Times New Roman"/>
              </a:rPr>
              <a:t> </a:t>
            </a:r>
            <a:r>
              <a:rPr sz="2000">
                <a:latin typeface="Times New Roman"/>
                <a:cs typeface="Times New Roman"/>
              </a:rPr>
              <a:t>307.5</a:t>
            </a:r>
            <a:r>
              <a:rPr sz="2000" spc="-40">
                <a:latin typeface="Times New Roman"/>
                <a:cs typeface="Times New Roman"/>
              </a:rPr>
              <a:t> </a:t>
            </a:r>
            <a:r>
              <a:rPr sz="2000" spc="5">
                <a:latin typeface="Times New Roman"/>
                <a:cs typeface="Times New Roman"/>
              </a:rPr>
              <a:t>kN</a:t>
            </a:r>
            <a:endParaRPr sz="2000">
              <a:latin typeface="Times New Roman"/>
              <a:cs typeface="Times New Roman"/>
            </a:endParaRPr>
          </a:p>
        </p:txBody>
      </p:sp>
      <p:sp>
        <p:nvSpPr>
          <p:cNvPr id="5" name="object 5"/>
          <p:cNvSpPr txBox="1"/>
          <p:nvPr/>
        </p:nvSpPr>
        <p:spPr>
          <a:xfrm>
            <a:off x="231952" y="6329531"/>
            <a:ext cx="287020" cy="227965"/>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664"/>
              </a:lnSpc>
            </a:pPr>
            <a:r>
              <a:rPr sz="1400">
                <a:solidFill>
                  <a:srgbClr val="FFFFFF"/>
                </a:solidFill>
                <a:latin typeface="Franklin Gothic Medium"/>
                <a:cs typeface="Franklin Gothic Medium"/>
              </a:rPr>
              <a:t>10</a:t>
            </a:r>
            <a:endParaRPr sz="1400">
              <a:latin typeface="Franklin Gothic Medium"/>
              <a:cs typeface="Franklin Gothic Medium"/>
            </a:endParaRPr>
          </a:p>
        </p:txBody>
      </p:sp>
      <p:sp>
        <p:nvSpPr>
          <p:cNvPr id="3" name="Slide Number Placeholder 2">
            <a:extLst>
              <a:ext uri="{FF2B5EF4-FFF2-40B4-BE49-F238E27FC236}">
                <a16:creationId xmlns:a16="http://schemas.microsoft.com/office/drawing/2014/main" id="{3DC863F2-3CD2-BB4F-CDA1-42B41CA1F95D}"/>
              </a:ext>
            </a:extLst>
          </p:cNvPr>
          <p:cNvSpPr>
            <a:spLocks noGrp="1"/>
          </p:cNvSpPr>
          <p:nvPr>
            <p:ph type="sldNum" sz="quarter" idx="7"/>
          </p:nvPr>
        </p:nvSpPr>
        <p:spPr/>
        <p:txBody>
          <a:bodyPr/>
          <a:lstStyle/>
          <a:p>
            <a:pPr marL="38100">
              <a:lnSpc>
                <a:spcPts val="1664"/>
              </a:lnSpc>
            </a:pPr>
            <a:fld id="{81D60167-4931-47E6-BA6A-407CBD079E47}" type="slidenum">
              <a:rPr lang="en-US" smtClean="0"/>
              <a:t>56</a:t>
            </a:fld>
            <a:endParaRPr lang="en-US"/>
          </a:p>
        </p:txBody>
      </p:sp>
      <p:sp>
        <p:nvSpPr>
          <p:cNvPr id="4" name="Slide Number Placeholder 1">
            <a:extLst>
              <a:ext uri="{FF2B5EF4-FFF2-40B4-BE49-F238E27FC236}">
                <a16:creationId xmlns:a16="http://schemas.microsoft.com/office/drawing/2014/main" id="{9E7B4A98-2EF0-27F3-563C-1257F67DCC5D}"/>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56</a:t>
            </a:fld>
            <a:endParaRPr lang="en-US" dirty="0">
              <a:solidFill>
                <a:schemeClr val="tx1"/>
              </a:solidFill>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74751"/>
            <a:ext cx="5146040" cy="33083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7020" indent="-274320">
              <a:lnSpc>
                <a:spcPct val="100000"/>
              </a:lnSpc>
              <a:spcBef>
                <a:spcPts val="100"/>
              </a:spcBef>
              <a:buClr>
                <a:srgbClr val="D24717"/>
              </a:buClr>
              <a:buSzPct val="85000"/>
              <a:buFont typeface="Segoe UI Symbol"/>
              <a:buChar char="⚫"/>
              <a:tabLst>
                <a:tab pos="286385" algn="l"/>
                <a:tab pos="287020" algn="l"/>
              </a:tabLst>
            </a:pPr>
            <a:r>
              <a:rPr sz="2000" spc="-5">
                <a:latin typeface="Times New Roman"/>
                <a:cs typeface="Times New Roman"/>
              </a:rPr>
              <a:t>Moment</a:t>
            </a:r>
            <a:r>
              <a:rPr sz="2000" spc="-15">
                <a:latin typeface="Times New Roman"/>
                <a:cs typeface="Times New Roman"/>
              </a:rPr>
              <a:t> </a:t>
            </a:r>
            <a:r>
              <a:rPr sz="2000" spc="-5">
                <a:latin typeface="Times New Roman"/>
                <a:cs typeface="Times New Roman"/>
              </a:rPr>
              <a:t>at </a:t>
            </a:r>
            <a:r>
              <a:rPr sz="2000">
                <a:latin typeface="Times New Roman"/>
                <a:cs typeface="Times New Roman"/>
              </a:rPr>
              <a:t>a</a:t>
            </a:r>
            <a:r>
              <a:rPr sz="2000" spc="-10">
                <a:latin typeface="Times New Roman"/>
                <a:cs typeface="Times New Roman"/>
              </a:rPr>
              <a:t> </a:t>
            </a:r>
            <a:r>
              <a:rPr sz="2000">
                <a:latin typeface="Times New Roman"/>
                <a:cs typeface="Times New Roman"/>
              </a:rPr>
              <a:t>distance</a:t>
            </a:r>
            <a:r>
              <a:rPr sz="2000" spc="-25">
                <a:latin typeface="Times New Roman"/>
                <a:cs typeface="Times New Roman"/>
              </a:rPr>
              <a:t> </a:t>
            </a:r>
            <a:r>
              <a:rPr sz="2000">
                <a:latin typeface="Times New Roman"/>
                <a:cs typeface="Times New Roman"/>
              </a:rPr>
              <a:t>6</a:t>
            </a:r>
            <a:r>
              <a:rPr sz="2000" spc="-5">
                <a:latin typeface="Times New Roman"/>
                <a:cs typeface="Times New Roman"/>
              </a:rPr>
              <a:t> </a:t>
            </a:r>
            <a:r>
              <a:rPr sz="2000">
                <a:latin typeface="Times New Roman"/>
                <a:cs typeface="Times New Roman"/>
              </a:rPr>
              <a:t>m</a:t>
            </a:r>
            <a:r>
              <a:rPr sz="2000" spc="-10">
                <a:latin typeface="Times New Roman"/>
                <a:cs typeface="Times New Roman"/>
              </a:rPr>
              <a:t> </a:t>
            </a:r>
            <a:r>
              <a:rPr sz="2000">
                <a:latin typeface="Times New Roman"/>
                <a:cs typeface="Times New Roman"/>
              </a:rPr>
              <a:t>from</a:t>
            </a:r>
            <a:r>
              <a:rPr sz="2000" spc="-45">
                <a:latin typeface="Times New Roman"/>
                <a:cs typeface="Times New Roman"/>
              </a:rPr>
              <a:t> </a:t>
            </a:r>
            <a:r>
              <a:rPr sz="2000">
                <a:latin typeface="Times New Roman"/>
                <a:cs typeface="Times New Roman"/>
              </a:rPr>
              <a:t>the</a:t>
            </a:r>
            <a:r>
              <a:rPr sz="2000" spc="-10">
                <a:latin typeface="Times New Roman"/>
                <a:cs typeface="Times New Roman"/>
              </a:rPr>
              <a:t> </a:t>
            </a:r>
            <a:r>
              <a:rPr sz="2000" spc="-5">
                <a:latin typeface="Times New Roman"/>
                <a:cs typeface="Times New Roman"/>
              </a:rPr>
              <a:t>left</a:t>
            </a:r>
            <a:r>
              <a:rPr sz="2000" spc="-20">
                <a:latin typeface="Times New Roman"/>
                <a:cs typeface="Times New Roman"/>
              </a:rPr>
              <a:t> </a:t>
            </a:r>
            <a:r>
              <a:rPr sz="2000">
                <a:latin typeface="Times New Roman"/>
                <a:cs typeface="Times New Roman"/>
              </a:rPr>
              <a:t>support,</a:t>
            </a:r>
          </a:p>
        </p:txBody>
      </p:sp>
      <p:sp>
        <p:nvSpPr>
          <p:cNvPr id="3" name="object 3"/>
          <p:cNvSpPr txBox="1"/>
          <p:nvPr/>
        </p:nvSpPr>
        <p:spPr>
          <a:xfrm>
            <a:off x="1780285" y="790397"/>
            <a:ext cx="957580" cy="331470"/>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105"/>
              </a:spcBef>
            </a:pPr>
            <a:r>
              <a:rPr sz="2000" i="1" spc="10">
                <a:latin typeface="Times New Roman"/>
                <a:cs typeface="Times New Roman"/>
              </a:rPr>
              <a:t>M</a:t>
            </a:r>
            <a:r>
              <a:rPr sz="1950" spc="15" baseline="-21367">
                <a:latin typeface="Times New Roman"/>
                <a:cs typeface="Times New Roman"/>
              </a:rPr>
              <a:t>D</a:t>
            </a:r>
            <a:r>
              <a:rPr sz="1950" spc="202" baseline="-21367">
                <a:latin typeface="Times New Roman"/>
                <a:cs typeface="Times New Roman"/>
              </a:rPr>
              <a:t> </a:t>
            </a:r>
            <a:r>
              <a:rPr sz="2000">
                <a:latin typeface="Times New Roman"/>
                <a:cs typeface="Times New Roman"/>
              </a:rPr>
              <a:t>=</a:t>
            </a:r>
            <a:r>
              <a:rPr sz="2000" spc="-45">
                <a:latin typeface="Times New Roman"/>
                <a:cs typeface="Times New Roman"/>
              </a:rPr>
              <a:t> </a:t>
            </a:r>
            <a:r>
              <a:rPr sz="2000" i="1" spc="10">
                <a:latin typeface="Times New Roman"/>
                <a:cs typeface="Times New Roman"/>
              </a:rPr>
              <a:t>V</a:t>
            </a:r>
            <a:r>
              <a:rPr sz="1950" spc="15" baseline="-21367">
                <a:latin typeface="Times New Roman"/>
                <a:cs typeface="Times New Roman"/>
              </a:rPr>
              <a:t>A</a:t>
            </a:r>
            <a:endParaRPr sz="1950" baseline="-21367">
              <a:latin typeface="Times New Roman"/>
              <a:cs typeface="Times New Roman"/>
            </a:endParaRPr>
          </a:p>
        </p:txBody>
      </p:sp>
      <p:sp>
        <p:nvSpPr>
          <p:cNvPr id="4" name="object 4"/>
          <p:cNvSpPr txBox="1"/>
          <p:nvPr/>
        </p:nvSpPr>
        <p:spPr>
          <a:xfrm>
            <a:off x="3895471" y="938530"/>
            <a:ext cx="147955" cy="228600"/>
          </a:xfrm>
          <a:prstGeom prst="rect">
            <a:avLst/>
          </a:prstGeom>
        </p:spPr>
        <p:txBody>
          <a:bodyPr vert="horz" wrap="square" lIns="0" tIns="165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30"/>
              </a:spcBef>
            </a:pPr>
            <a:r>
              <a:rPr sz="1300" spc="20">
                <a:latin typeface="Times New Roman"/>
                <a:cs typeface="Times New Roman"/>
              </a:rPr>
              <a:t>D</a:t>
            </a:r>
            <a:endParaRPr sz="1300">
              <a:latin typeface="Times New Roman"/>
              <a:cs typeface="Times New Roman"/>
            </a:endParaRPr>
          </a:p>
        </p:txBody>
      </p:sp>
      <p:sp>
        <p:nvSpPr>
          <p:cNvPr id="5" name="object 5"/>
          <p:cNvSpPr txBox="1"/>
          <p:nvPr/>
        </p:nvSpPr>
        <p:spPr>
          <a:xfrm>
            <a:off x="2716402" y="696214"/>
            <a:ext cx="2310765" cy="425450"/>
          </a:xfrm>
          <a:prstGeom prst="rect">
            <a:avLst/>
          </a:prstGeom>
        </p:spPr>
        <p:txBody>
          <a:bodyPr vert="horz" wrap="square" lIns="0" tIns="1524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30480" algn="r">
              <a:lnSpc>
                <a:spcPts val="935"/>
              </a:lnSpc>
              <a:spcBef>
                <a:spcPts val="120"/>
              </a:spcBef>
            </a:pPr>
            <a:r>
              <a:rPr sz="950" spc="35">
                <a:latin typeface="Cambria Math"/>
                <a:cs typeface="Cambria Math"/>
              </a:rPr>
              <a:t>2</a:t>
            </a:r>
            <a:endParaRPr sz="950">
              <a:latin typeface="Cambria Math"/>
              <a:cs typeface="Cambria Math"/>
            </a:endParaRPr>
          </a:p>
          <a:p>
            <a:pPr marL="38100">
              <a:lnSpc>
                <a:spcPts val="2195"/>
              </a:lnSpc>
              <a:tabLst>
                <a:tab pos="1377315" algn="l"/>
              </a:tabLst>
            </a:pPr>
            <a:r>
              <a:rPr sz="2000">
                <a:latin typeface="Times New Roman"/>
                <a:cs typeface="Times New Roman"/>
              </a:rPr>
              <a:t>×</a:t>
            </a:r>
            <a:r>
              <a:rPr sz="2000" spc="-15">
                <a:latin typeface="Times New Roman"/>
                <a:cs typeface="Times New Roman"/>
              </a:rPr>
              <a:t> </a:t>
            </a:r>
            <a:r>
              <a:rPr sz="2000">
                <a:latin typeface="Times New Roman"/>
                <a:cs typeface="Times New Roman"/>
              </a:rPr>
              <a:t>6 –</a:t>
            </a:r>
            <a:r>
              <a:rPr sz="2000" spc="-5">
                <a:latin typeface="Times New Roman"/>
                <a:cs typeface="Times New Roman"/>
              </a:rPr>
              <a:t> </a:t>
            </a:r>
            <a:r>
              <a:rPr sz="2000" i="1">
                <a:latin typeface="Times New Roman"/>
                <a:cs typeface="Times New Roman"/>
              </a:rPr>
              <a:t>H</a:t>
            </a:r>
            <a:r>
              <a:rPr sz="2000" i="1" spc="10">
                <a:latin typeface="Times New Roman"/>
                <a:cs typeface="Times New Roman"/>
              </a:rPr>
              <a:t> </a:t>
            </a:r>
            <a:r>
              <a:rPr sz="2000">
                <a:latin typeface="Times New Roman"/>
                <a:cs typeface="Times New Roman"/>
              </a:rPr>
              <a:t>×</a:t>
            </a:r>
            <a:r>
              <a:rPr sz="2000" spc="-15">
                <a:latin typeface="Times New Roman"/>
                <a:cs typeface="Times New Roman"/>
              </a:rPr>
              <a:t> </a:t>
            </a:r>
            <a:r>
              <a:rPr sz="2000" i="1">
                <a:latin typeface="Times New Roman"/>
                <a:cs typeface="Times New Roman"/>
              </a:rPr>
              <a:t>y	</a:t>
            </a:r>
            <a:r>
              <a:rPr sz="2000">
                <a:latin typeface="Times New Roman"/>
                <a:cs typeface="Times New Roman"/>
              </a:rPr>
              <a:t>–</a:t>
            </a:r>
            <a:r>
              <a:rPr sz="2000" spc="-25">
                <a:latin typeface="Times New Roman"/>
                <a:cs typeface="Times New Roman"/>
              </a:rPr>
              <a:t> </a:t>
            </a:r>
            <a:r>
              <a:rPr sz="2000">
                <a:latin typeface="Times New Roman"/>
                <a:cs typeface="Times New Roman"/>
              </a:rPr>
              <a:t>30</a:t>
            </a:r>
            <a:r>
              <a:rPr sz="2000" spc="-20">
                <a:latin typeface="Times New Roman"/>
                <a:cs typeface="Times New Roman"/>
              </a:rPr>
              <a:t> </a:t>
            </a:r>
            <a:r>
              <a:rPr sz="2000">
                <a:latin typeface="Times New Roman"/>
                <a:cs typeface="Times New Roman"/>
              </a:rPr>
              <a:t>×</a:t>
            </a:r>
            <a:r>
              <a:rPr sz="2000" spc="-35">
                <a:latin typeface="Times New Roman"/>
                <a:cs typeface="Times New Roman"/>
              </a:rPr>
              <a:t> </a:t>
            </a:r>
            <a:r>
              <a:rPr sz="2175" spc="60" baseline="45977">
                <a:latin typeface="Cambria Math"/>
                <a:cs typeface="Cambria Math"/>
              </a:rPr>
              <a:t>6</a:t>
            </a:r>
            <a:endParaRPr sz="2175" baseline="45977">
              <a:latin typeface="Cambria Math"/>
              <a:cs typeface="Cambria Math"/>
            </a:endParaRPr>
          </a:p>
        </p:txBody>
      </p:sp>
      <p:sp>
        <p:nvSpPr>
          <p:cNvPr id="6" name="object 6"/>
          <p:cNvSpPr txBox="1"/>
          <p:nvPr/>
        </p:nvSpPr>
        <p:spPr>
          <a:xfrm>
            <a:off x="4831460" y="987298"/>
            <a:ext cx="133350" cy="248920"/>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10"/>
              </a:spcBef>
            </a:pPr>
            <a:r>
              <a:rPr sz="1450" spc="40">
                <a:latin typeface="Cambria Math"/>
                <a:cs typeface="Cambria Math"/>
              </a:rPr>
              <a:t>2</a:t>
            </a:r>
            <a:endParaRPr sz="1450">
              <a:latin typeface="Cambria Math"/>
              <a:cs typeface="Cambria Math"/>
            </a:endParaRPr>
          </a:p>
        </p:txBody>
      </p:sp>
      <p:sp>
        <p:nvSpPr>
          <p:cNvPr id="7" name="object 7"/>
          <p:cNvSpPr/>
          <p:nvPr/>
        </p:nvSpPr>
        <p:spPr>
          <a:xfrm>
            <a:off x="4808220" y="976883"/>
            <a:ext cx="180340" cy="17145"/>
          </a:xfrm>
          <a:custGeom>
            <a:avLst/>
            <a:gdLst/>
            <a:ahLst/>
            <a:cxnLst/>
            <a:rect l="l" t="t" r="r" b="b"/>
            <a:pathLst>
              <a:path w="180339" h="17144">
                <a:moveTo>
                  <a:pt x="179832" y="0"/>
                </a:moveTo>
                <a:lnTo>
                  <a:pt x="0" y="0"/>
                </a:lnTo>
                <a:lnTo>
                  <a:pt x="0" y="16763"/>
                </a:lnTo>
                <a:lnTo>
                  <a:pt x="179832" y="16763"/>
                </a:lnTo>
                <a:lnTo>
                  <a:pt x="179832"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 name="object 8"/>
          <p:cNvSpPr/>
          <p:nvPr/>
        </p:nvSpPr>
        <p:spPr>
          <a:xfrm>
            <a:off x="2328672" y="2176272"/>
            <a:ext cx="929640" cy="17145"/>
          </a:xfrm>
          <a:custGeom>
            <a:avLst/>
            <a:gdLst/>
            <a:ahLst/>
            <a:cxnLst/>
            <a:rect l="l" t="t" r="r" b="b"/>
            <a:pathLst>
              <a:path w="929639" h="17144">
                <a:moveTo>
                  <a:pt x="929639" y="0"/>
                </a:moveTo>
                <a:lnTo>
                  <a:pt x="0" y="0"/>
                </a:lnTo>
                <a:lnTo>
                  <a:pt x="0" y="16763"/>
                </a:lnTo>
                <a:lnTo>
                  <a:pt x="929639" y="16763"/>
                </a:lnTo>
                <a:lnTo>
                  <a:pt x="929639"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 name="object 9"/>
          <p:cNvSpPr txBox="1"/>
          <p:nvPr/>
        </p:nvSpPr>
        <p:spPr>
          <a:xfrm>
            <a:off x="2046477" y="3340734"/>
            <a:ext cx="147955" cy="228600"/>
          </a:xfrm>
          <a:prstGeom prst="rect">
            <a:avLst/>
          </a:prstGeom>
        </p:spPr>
        <p:txBody>
          <a:bodyPr vert="horz" wrap="square" lIns="0" tIns="165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30"/>
              </a:spcBef>
            </a:pPr>
            <a:r>
              <a:rPr sz="1300" spc="20">
                <a:latin typeface="Times New Roman"/>
                <a:cs typeface="Times New Roman"/>
              </a:rPr>
              <a:t>D</a:t>
            </a:r>
            <a:endParaRPr sz="1300">
              <a:latin typeface="Times New Roman"/>
              <a:cs typeface="Times New Roman"/>
            </a:endParaRPr>
          </a:p>
        </p:txBody>
      </p:sp>
      <p:sp>
        <p:nvSpPr>
          <p:cNvPr id="10" name="object 10"/>
          <p:cNvSpPr txBox="1"/>
          <p:nvPr/>
        </p:nvSpPr>
        <p:spPr>
          <a:xfrm>
            <a:off x="2845942" y="3389502"/>
            <a:ext cx="364490" cy="248920"/>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110"/>
              </a:spcBef>
            </a:pPr>
            <a:r>
              <a:rPr sz="1450" spc="40">
                <a:latin typeface="Cambria Math"/>
                <a:cs typeface="Cambria Math"/>
              </a:rPr>
              <a:t>24</a:t>
            </a:r>
            <a:r>
              <a:rPr sz="1425" spc="60" baseline="35087">
                <a:latin typeface="Cambria Math"/>
                <a:cs typeface="Cambria Math"/>
              </a:rPr>
              <a:t>2</a:t>
            </a:r>
            <a:endParaRPr sz="1425" baseline="35087">
              <a:latin typeface="Cambria Math"/>
              <a:cs typeface="Cambria Math"/>
            </a:endParaRPr>
          </a:p>
        </p:txBody>
      </p:sp>
      <p:sp>
        <p:nvSpPr>
          <p:cNvPr id="11" name="object 11"/>
          <p:cNvSpPr/>
          <p:nvPr/>
        </p:nvSpPr>
        <p:spPr>
          <a:xfrm>
            <a:off x="2429255" y="3378708"/>
            <a:ext cx="1198245" cy="17145"/>
          </a:xfrm>
          <a:custGeom>
            <a:avLst/>
            <a:gdLst/>
            <a:ahLst/>
            <a:cxnLst/>
            <a:rect l="l" t="t" r="r" b="b"/>
            <a:pathLst>
              <a:path w="1198245" h="17145">
                <a:moveTo>
                  <a:pt x="1197864" y="0"/>
                </a:moveTo>
                <a:lnTo>
                  <a:pt x="0" y="0"/>
                </a:lnTo>
                <a:lnTo>
                  <a:pt x="0" y="16763"/>
                </a:lnTo>
                <a:lnTo>
                  <a:pt x="1197864" y="16763"/>
                </a:lnTo>
                <a:lnTo>
                  <a:pt x="1197864"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 name="object 12"/>
          <p:cNvSpPr txBox="1"/>
          <p:nvPr/>
        </p:nvSpPr>
        <p:spPr>
          <a:xfrm>
            <a:off x="485140" y="1179931"/>
            <a:ext cx="3851910" cy="2194560"/>
          </a:xfrm>
          <a:prstGeom prst="rect">
            <a:avLst/>
          </a:prstGeom>
        </p:spPr>
        <p:txBody>
          <a:bodyPr vert="horz" wrap="square" lIns="0" tIns="1905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37820" indent="-274320">
              <a:lnSpc>
                <a:spcPct val="100000"/>
              </a:lnSpc>
              <a:spcBef>
                <a:spcPts val="1500"/>
              </a:spcBef>
              <a:buClr>
                <a:srgbClr val="D24717"/>
              </a:buClr>
              <a:buSzPct val="85000"/>
              <a:buFont typeface="Segoe UI Symbol"/>
              <a:buChar char="⚫"/>
              <a:tabLst>
                <a:tab pos="337185" algn="l"/>
                <a:tab pos="337820" algn="l"/>
              </a:tabLst>
            </a:pPr>
            <a:r>
              <a:rPr sz="2000">
                <a:latin typeface="Times New Roman"/>
                <a:cs typeface="Times New Roman"/>
              </a:rPr>
              <a:t>In</a:t>
            </a:r>
            <a:r>
              <a:rPr sz="2000" spc="-30">
                <a:latin typeface="Times New Roman"/>
                <a:cs typeface="Times New Roman"/>
              </a:rPr>
              <a:t> </a:t>
            </a:r>
            <a:r>
              <a:rPr sz="2000">
                <a:latin typeface="Times New Roman"/>
                <a:cs typeface="Times New Roman"/>
              </a:rPr>
              <a:t>the</a:t>
            </a:r>
            <a:r>
              <a:rPr sz="2000" spc="-25">
                <a:latin typeface="Times New Roman"/>
                <a:cs typeface="Times New Roman"/>
              </a:rPr>
              <a:t> </a:t>
            </a:r>
            <a:r>
              <a:rPr sz="2000">
                <a:latin typeface="Times New Roman"/>
                <a:cs typeface="Times New Roman"/>
              </a:rPr>
              <a:t>parabolic</a:t>
            </a:r>
            <a:r>
              <a:rPr sz="2000" spc="-60">
                <a:latin typeface="Times New Roman"/>
                <a:cs typeface="Times New Roman"/>
              </a:rPr>
              <a:t> </a:t>
            </a:r>
            <a:r>
              <a:rPr sz="2000">
                <a:latin typeface="Times New Roman"/>
                <a:cs typeface="Times New Roman"/>
              </a:rPr>
              <a:t>arch,</a:t>
            </a:r>
          </a:p>
          <a:p>
            <a:pPr marL="1461135">
              <a:lnSpc>
                <a:spcPts val="2270"/>
              </a:lnSpc>
              <a:spcBef>
                <a:spcPts val="1405"/>
              </a:spcBef>
            </a:pPr>
            <a:r>
              <a:rPr sz="3000" i="1" baseline="-33333">
                <a:latin typeface="Times New Roman"/>
                <a:cs typeface="Times New Roman"/>
              </a:rPr>
              <a:t>y</a:t>
            </a:r>
            <a:r>
              <a:rPr sz="3000" i="1" spc="-44" baseline="-33333">
                <a:latin typeface="Times New Roman"/>
                <a:cs typeface="Times New Roman"/>
              </a:rPr>
              <a:t> </a:t>
            </a:r>
            <a:r>
              <a:rPr sz="3000" baseline="-33333">
                <a:latin typeface="Times New Roman"/>
                <a:cs typeface="Times New Roman"/>
              </a:rPr>
              <a:t>=</a:t>
            </a:r>
            <a:r>
              <a:rPr sz="3000" spc="-22" baseline="-33333">
                <a:latin typeface="Times New Roman"/>
                <a:cs typeface="Times New Roman"/>
              </a:rPr>
              <a:t> </a:t>
            </a:r>
            <a:r>
              <a:rPr sz="1450" spc="80">
                <a:latin typeface="Cambria Math"/>
                <a:cs typeface="Cambria Math"/>
              </a:rPr>
              <a:t>4ℎ𝑥</a:t>
            </a:r>
            <a:r>
              <a:rPr sz="1450" spc="20">
                <a:latin typeface="Cambria Math"/>
                <a:cs typeface="Cambria Math"/>
              </a:rPr>
              <a:t> (𝐿 </a:t>
            </a:r>
            <a:r>
              <a:rPr sz="1450" spc="30">
                <a:latin typeface="Cambria Math"/>
                <a:cs typeface="Cambria Math"/>
              </a:rPr>
              <a:t>−𝑥)</a:t>
            </a:r>
            <a:endParaRPr sz="1450">
              <a:latin typeface="Cambria Math"/>
              <a:cs typeface="Cambria Math"/>
            </a:endParaRPr>
          </a:p>
          <a:p>
            <a:pPr marL="765175" algn="ctr">
              <a:lnSpc>
                <a:spcPts val="1610"/>
              </a:lnSpc>
            </a:pPr>
            <a:r>
              <a:rPr sz="2175" spc="52" baseline="-22988">
                <a:latin typeface="Cambria Math"/>
                <a:cs typeface="Cambria Math"/>
              </a:rPr>
              <a:t>𝐿</a:t>
            </a:r>
            <a:r>
              <a:rPr sz="950" spc="35">
                <a:latin typeface="Cambria Math"/>
                <a:cs typeface="Cambria Math"/>
              </a:rPr>
              <a:t>2</a:t>
            </a:r>
            <a:endParaRPr sz="950">
              <a:latin typeface="Cambria Math"/>
              <a:cs typeface="Cambria Math"/>
            </a:endParaRPr>
          </a:p>
          <a:p>
            <a:pPr>
              <a:lnSpc>
                <a:spcPct val="100000"/>
              </a:lnSpc>
              <a:spcBef>
                <a:spcPts val="20"/>
              </a:spcBef>
            </a:pPr>
            <a:endParaRPr sz="1500">
              <a:latin typeface="Cambria Math"/>
              <a:cs typeface="Cambria Math"/>
            </a:endParaRPr>
          </a:p>
          <a:p>
            <a:pPr marL="337820" indent="-274320">
              <a:lnSpc>
                <a:spcPct val="100000"/>
              </a:lnSpc>
              <a:buClr>
                <a:srgbClr val="D24717"/>
              </a:buClr>
              <a:buSzPct val="85000"/>
              <a:buFont typeface="Segoe UI Symbol"/>
              <a:buChar char="⚫"/>
              <a:tabLst>
                <a:tab pos="337185" algn="l"/>
                <a:tab pos="337820" algn="l"/>
              </a:tabLst>
            </a:pPr>
            <a:r>
              <a:rPr sz="2000">
                <a:latin typeface="Times New Roman"/>
                <a:cs typeface="Times New Roman"/>
              </a:rPr>
              <a:t>Therefore,</a:t>
            </a:r>
            <a:r>
              <a:rPr sz="2000" spc="-35">
                <a:latin typeface="Times New Roman"/>
                <a:cs typeface="Times New Roman"/>
              </a:rPr>
              <a:t> </a:t>
            </a:r>
            <a:r>
              <a:rPr sz="2000" spc="-5">
                <a:latin typeface="Times New Roman"/>
                <a:cs typeface="Times New Roman"/>
              </a:rPr>
              <a:t>at</a:t>
            </a:r>
            <a:r>
              <a:rPr sz="2000" spc="-30">
                <a:latin typeface="Times New Roman"/>
                <a:cs typeface="Times New Roman"/>
              </a:rPr>
              <a:t> </a:t>
            </a:r>
            <a:r>
              <a:rPr sz="2000" i="1">
                <a:latin typeface="Times New Roman"/>
                <a:cs typeface="Times New Roman"/>
              </a:rPr>
              <a:t>x</a:t>
            </a:r>
            <a:r>
              <a:rPr sz="2000" i="1" spc="-10">
                <a:latin typeface="Times New Roman"/>
                <a:cs typeface="Times New Roman"/>
              </a:rPr>
              <a:t> </a:t>
            </a:r>
            <a:r>
              <a:rPr sz="2000">
                <a:latin typeface="Times New Roman"/>
                <a:cs typeface="Times New Roman"/>
              </a:rPr>
              <a:t>=</a:t>
            </a:r>
            <a:r>
              <a:rPr sz="2000" spc="-25">
                <a:latin typeface="Times New Roman"/>
                <a:cs typeface="Times New Roman"/>
              </a:rPr>
              <a:t> </a:t>
            </a:r>
            <a:r>
              <a:rPr sz="2000">
                <a:latin typeface="Times New Roman"/>
                <a:cs typeface="Times New Roman"/>
              </a:rPr>
              <a:t>6</a:t>
            </a:r>
            <a:r>
              <a:rPr sz="2000" spc="-10">
                <a:latin typeface="Times New Roman"/>
                <a:cs typeface="Times New Roman"/>
              </a:rPr>
              <a:t> </a:t>
            </a:r>
            <a:r>
              <a:rPr sz="2000" spc="-25">
                <a:latin typeface="Times New Roman"/>
                <a:cs typeface="Times New Roman"/>
              </a:rPr>
              <a:t>m,</a:t>
            </a:r>
            <a:endParaRPr sz="2000">
              <a:latin typeface="Times New Roman"/>
              <a:cs typeface="Times New Roman"/>
            </a:endParaRPr>
          </a:p>
          <a:p>
            <a:pPr marL="1461135">
              <a:lnSpc>
                <a:spcPct val="100000"/>
              </a:lnSpc>
              <a:spcBef>
                <a:spcPts val="1415"/>
              </a:spcBef>
              <a:tabLst>
                <a:tab pos="1737995" algn="l"/>
              </a:tabLst>
            </a:pPr>
            <a:r>
              <a:rPr sz="3000" i="1" baseline="-33333">
                <a:latin typeface="Times New Roman"/>
                <a:cs typeface="Times New Roman"/>
              </a:rPr>
              <a:t>y	</a:t>
            </a:r>
            <a:r>
              <a:rPr sz="3000" baseline="-33333">
                <a:latin typeface="Times New Roman"/>
                <a:cs typeface="Times New Roman"/>
              </a:rPr>
              <a:t>=</a:t>
            </a:r>
            <a:r>
              <a:rPr sz="3000" spc="-44" baseline="-33333">
                <a:latin typeface="Times New Roman"/>
                <a:cs typeface="Times New Roman"/>
              </a:rPr>
              <a:t> </a:t>
            </a:r>
            <a:r>
              <a:rPr sz="1450" spc="20">
                <a:latin typeface="Cambria Math"/>
                <a:cs typeface="Cambria Math"/>
              </a:rPr>
              <a:t>4×4×6(24−6)</a:t>
            </a:r>
            <a:r>
              <a:rPr sz="1450" spc="140">
                <a:latin typeface="Cambria Math"/>
                <a:cs typeface="Cambria Math"/>
              </a:rPr>
              <a:t> </a:t>
            </a:r>
            <a:r>
              <a:rPr sz="3000" baseline="-33333">
                <a:latin typeface="Times New Roman"/>
                <a:cs typeface="Times New Roman"/>
              </a:rPr>
              <a:t>=</a:t>
            </a:r>
            <a:r>
              <a:rPr sz="3000" spc="-37" baseline="-33333">
                <a:latin typeface="Times New Roman"/>
                <a:cs typeface="Times New Roman"/>
              </a:rPr>
              <a:t> </a:t>
            </a:r>
            <a:r>
              <a:rPr sz="3000" baseline="-33333">
                <a:latin typeface="Times New Roman"/>
                <a:cs typeface="Times New Roman"/>
              </a:rPr>
              <a:t>3</a:t>
            </a:r>
            <a:r>
              <a:rPr sz="3000" spc="-30" baseline="-33333">
                <a:latin typeface="Times New Roman"/>
                <a:cs typeface="Times New Roman"/>
              </a:rPr>
              <a:t> </a:t>
            </a:r>
            <a:r>
              <a:rPr sz="3000" baseline="-33333">
                <a:latin typeface="Times New Roman"/>
                <a:cs typeface="Times New Roman"/>
              </a:rPr>
              <a:t>m</a:t>
            </a:r>
          </a:p>
        </p:txBody>
      </p:sp>
      <p:sp>
        <p:nvSpPr>
          <p:cNvPr id="13" name="object 13"/>
          <p:cNvSpPr txBox="1"/>
          <p:nvPr/>
        </p:nvSpPr>
        <p:spPr>
          <a:xfrm>
            <a:off x="2145538" y="4021912"/>
            <a:ext cx="147955" cy="229235"/>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35"/>
              </a:spcBef>
            </a:pPr>
            <a:r>
              <a:rPr sz="1300" spc="20">
                <a:latin typeface="Times New Roman"/>
                <a:cs typeface="Times New Roman"/>
              </a:rPr>
              <a:t>D</a:t>
            </a:r>
            <a:endParaRPr sz="1300">
              <a:latin typeface="Times New Roman"/>
              <a:cs typeface="Times New Roman"/>
            </a:endParaRPr>
          </a:p>
        </p:txBody>
      </p:sp>
      <p:sp>
        <p:nvSpPr>
          <p:cNvPr id="14" name="object 14"/>
          <p:cNvSpPr txBox="1"/>
          <p:nvPr/>
        </p:nvSpPr>
        <p:spPr>
          <a:xfrm>
            <a:off x="1908301" y="3779596"/>
            <a:ext cx="3827779" cy="426084"/>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30480" algn="r">
              <a:lnSpc>
                <a:spcPts val="935"/>
              </a:lnSpc>
              <a:spcBef>
                <a:spcPts val="125"/>
              </a:spcBef>
            </a:pPr>
            <a:r>
              <a:rPr sz="950" spc="35">
                <a:latin typeface="Cambria Math"/>
                <a:cs typeface="Cambria Math"/>
              </a:rPr>
              <a:t>2</a:t>
            </a:r>
            <a:endParaRPr sz="950">
              <a:latin typeface="Cambria Math"/>
              <a:cs typeface="Cambria Math"/>
            </a:endParaRPr>
          </a:p>
          <a:p>
            <a:pPr marL="38100">
              <a:lnSpc>
                <a:spcPts val="2195"/>
              </a:lnSpc>
              <a:tabLst>
                <a:tab pos="433705" algn="l"/>
              </a:tabLst>
            </a:pPr>
            <a:r>
              <a:rPr sz="2000" i="1" spc="5">
                <a:latin typeface="Times New Roman"/>
                <a:cs typeface="Times New Roman"/>
              </a:rPr>
              <a:t>M	</a:t>
            </a:r>
            <a:r>
              <a:rPr sz="2000">
                <a:latin typeface="Times New Roman"/>
                <a:cs typeface="Times New Roman"/>
              </a:rPr>
              <a:t>=</a:t>
            </a:r>
            <a:r>
              <a:rPr sz="2000" spc="-5">
                <a:latin typeface="Times New Roman"/>
                <a:cs typeface="Times New Roman"/>
              </a:rPr>
              <a:t> </a:t>
            </a:r>
            <a:r>
              <a:rPr sz="2000">
                <a:latin typeface="Times New Roman"/>
                <a:cs typeface="Times New Roman"/>
              </a:rPr>
              <a:t>282.5</a:t>
            </a:r>
            <a:r>
              <a:rPr sz="2000" spc="-45">
                <a:latin typeface="Times New Roman"/>
                <a:cs typeface="Times New Roman"/>
              </a:rPr>
              <a:t> </a:t>
            </a:r>
            <a:r>
              <a:rPr sz="2000">
                <a:latin typeface="Times New Roman"/>
                <a:cs typeface="Times New Roman"/>
              </a:rPr>
              <a:t>× 6</a:t>
            </a:r>
            <a:r>
              <a:rPr sz="2000" spc="-10">
                <a:latin typeface="Times New Roman"/>
                <a:cs typeface="Times New Roman"/>
              </a:rPr>
              <a:t> </a:t>
            </a:r>
            <a:r>
              <a:rPr sz="2000">
                <a:latin typeface="Times New Roman"/>
                <a:cs typeface="Times New Roman"/>
              </a:rPr>
              <a:t>–</a:t>
            </a:r>
            <a:r>
              <a:rPr sz="2000" spc="-5">
                <a:latin typeface="Times New Roman"/>
                <a:cs typeface="Times New Roman"/>
              </a:rPr>
              <a:t> </a:t>
            </a:r>
            <a:r>
              <a:rPr sz="2000">
                <a:latin typeface="Times New Roman"/>
                <a:cs typeface="Times New Roman"/>
              </a:rPr>
              <a:t>307.5</a:t>
            </a:r>
            <a:r>
              <a:rPr sz="2000" spc="-45">
                <a:latin typeface="Times New Roman"/>
                <a:cs typeface="Times New Roman"/>
              </a:rPr>
              <a:t> </a:t>
            </a:r>
            <a:r>
              <a:rPr sz="2000">
                <a:latin typeface="Times New Roman"/>
                <a:cs typeface="Times New Roman"/>
              </a:rPr>
              <a:t>× 3</a:t>
            </a:r>
            <a:r>
              <a:rPr sz="2000" spc="-10">
                <a:latin typeface="Times New Roman"/>
                <a:cs typeface="Times New Roman"/>
              </a:rPr>
              <a:t> </a:t>
            </a:r>
            <a:r>
              <a:rPr sz="2000">
                <a:latin typeface="Times New Roman"/>
                <a:cs typeface="Times New Roman"/>
              </a:rPr>
              <a:t>–</a:t>
            </a:r>
            <a:r>
              <a:rPr sz="2000" spc="-5">
                <a:latin typeface="Times New Roman"/>
                <a:cs typeface="Times New Roman"/>
              </a:rPr>
              <a:t> </a:t>
            </a:r>
            <a:r>
              <a:rPr sz="2000">
                <a:latin typeface="Times New Roman"/>
                <a:cs typeface="Times New Roman"/>
              </a:rPr>
              <a:t>30</a:t>
            </a:r>
            <a:r>
              <a:rPr sz="2000" spc="-25">
                <a:latin typeface="Times New Roman"/>
                <a:cs typeface="Times New Roman"/>
              </a:rPr>
              <a:t> </a:t>
            </a:r>
            <a:r>
              <a:rPr sz="2000">
                <a:latin typeface="Times New Roman"/>
                <a:cs typeface="Times New Roman"/>
              </a:rPr>
              <a:t>×</a:t>
            </a:r>
            <a:r>
              <a:rPr sz="2000" spc="-15">
                <a:latin typeface="Times New Roman"/>
                <a:cs typeface="Times New Roman"/>
              </a:rPr>
              <a:t> </a:t>
            </a:r>
            <a:r>
              <a:rPr sz="2175" spc="67" baseline="45977">
                <a:latin typeface="Cambria Math"/>
                <a:cs typeface="Cambria Math"/>
              </a:rPr>
              <a:t>6</a:t>
            </a:r>
            <a:endParaRPr sz="2175" baseline="45977">
              <a:latin typeface="Cambria Math"/>
              <a:cs typeface="Cambria Math"/>
            </a:endParaRPr>
          </a:p>
        </p:txBody>
      </p:sp>
      <p:sp>
        <p:nvSpPr>
          <p:cNvPr id="15" name="object 15"/>
          <p:cNvSpPr txBox="1"/>
          <p:nvPr/>
        </p:nvSpPr>
        <p:spPr>
          <a:xfrm>
            <a:off x="5540121" y="4070680"/>
            <a:ext cx="133350" cy="248920"/>
          </a:xfrm>
          <a:prstGeom prst="rect">
            <a:avLst/>
          </a:prstGeom>
        </p:spPr>
        <p:txBody>
          <a:bodyPr vert="horz" wrap="square" lIns="0" tIns="14604"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14"/>
              </a:spcBef>
            </a:pPr>
            <a:r>
              <a:rPr sz="1450" spc="45">
                <a:latin typeface="Cambria Math"/>
                <a:cs typeface="Cambria Math"/>
              </a:rPr>
              <a:t>2</a:t>
            </a:r>
            <a:endParaRPr sz="1450">
              <a:latin typeface="Cambria Math"/>
              <a:cs typeface="Cambria Math"/>
            </a:endParaRPr>
          </a:p>
        </p:txBody>
      </p:sp>
      <p:sp>
        <p:nvSpPr>
          <p:cNvPr id="16" name="object 16"/>
          <p:cNvSpPr/>
          <p:nvPr/>
        </p:nvSpPr>
        <p:spPr>
          <a:xfrm>
            <a:off x="5516879" y="4059935"/>
            <a:ext cx="180340" cy="17145"/>
          </a:xfrm>
          <a:custGeom>
            <a:avLst/>
            <a:gdLst/>
            <a:ahLst/>
            <a:cxnLst/>
            <a:rect l="l" t="t" r="r" b="b"/>
            <a:pathLst>
              <a:path w="180339" h="17145">
                <a:moveTo>
                  <a:pt x="179832" y="0"/>
                </a:moveTo>
                <a:lnTo>
                  <a:pt x="0" y="0"/>
                </a:lnTo>
                <a:lnTo>
                  <a:pt x="0" y="16763"/>
                </a:lnTo>
                <a:lnTo>
                  <a:pt x="179832" y="16763"/>
                </a:lnTo>
                <a:lnTo>
                  <a:pt x="179832"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 name="object 17"/>
          <p:cNvSpPr txBox="1"/>
          <p:nvPr/>
        </p:nvSpPr>
        <p:spPr>
          <a:xfrm>
            <a:off x="510540" y="4441316"/>
            <a:ext cx="4716780" cy="184023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35735">
              <a:lnSpc>
                <a:spcPct val="100000"/>
              </a:lnSpc>
              <a:spcBef>
                <a:spcPts val="100"/>
              </a:spcBef>
            </a:pPr>
            <a:r>
              <a:rPr sz="2000" i="1" spc="10">
                <a:latin typeface="Times New Roman"/>
                <a:cs typeface="Times New Roman"/>
              </a:rPr>
              <a:t>M</a:t>
            </a:r>
            <a:r>
              <a:rPr sz="1950" spc="15" baseline="-21367">
                <a:latin typeface="Times New Roman"/>
                <a:cs typeface="Times New Roman"/>
              </a:rPr>
              <a:t>D</a:t>
            </a:r>
            <a:r>
              <a:rPr sz="1950" spc="225" baseline="-21367">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232.5</a:t>
            </a:r>
            <a:r>
              <a:rPr sz="2000" spc="-50">
                <a:latin typeface="Times New Roman"/>
                <a:cs typeface="Times New Roman"/>
              </a:rPr>
              <a:t> </a:t>
            </a:r>
            <a:r>
              <a:rPr sz="2000" spc="5">
                <a:latin typeface="Times New Roman"/>
                <a:cs typeface="Times New Roman"/>
              </a:rPr>
              <a:t>kNm</a:t>
            </a:r>
            <a:endParaRPr sz="2000">
              <a:latin typeface="Times New Roman"/>
              <a:cs typeface="Times New Roman"/>
            </a:endParaRPr>
          </a:p>
          <a:p>
            <a:pPr marL="312420" indent="-274320">
              <a:lnSpc>
                <a:spcPct val="100000"/>
              </a:lnSpc>
              <a:spcBef>
                <a:spcPts val="1565"/>
              </a:spcBef>
              <a:buClr>
                <a:srgbClr val="D24717"/>
              </a:buClr>
              <a:buSzPct val="85000"/>
              <a:buFont typeface="Segoe UI Symbol"/>
              <a:buChar char="⚫"/>
              <a:tabLst>
                <a:tab pos="311785" algn="l"/>
                <a:tab pos="312420" algn="l"/>
              </a:tabLst>
            </a:pPr>
            <a:r>
              <a:rPr sz="2000" spc="-30">
                <a:latin typeface="Times New Roman"/>
                <a:cs typeface="Times New Roman"/>
              </a:rPr>
              <a:t>Vertical</a:t>
            </a:r>
            <a:r>
              <a:rPr sz="2000" spc="-45">
                <a:latin typeface="Times New Roman"/>
                <a:cs typeface="Times New Roman"/>
              </a:rPr>
              <a:t> </a:t>
            </a:r>
            <a:r>
              <a:rPr sz="2000">
                <a:latin typeface="Times New Roman"/>
                <a:cs typeface="Times New Roman"/>
              </a:rPr>
              <a:t>shear</a:t>
            </a:r>
            <a:r>
              <a:rPr sz="2000" spc="-40">
                <a:latin typeface="Times New Roman"/>
                <a:cs typeface="Times New Roman"/>
              </a:rPr>
              <a:t> </a:t>
            </a:r>
            <a:r>
              <a:rPr sz="2000" spc="-5">
                <a:latin typeface="Times New Roman"/>
                <a:cs typeface="Times New Roman"/>
              </a:rPr>
              <a:t>at</a:t>
            </a:r>
            <a:r>
              <a:rPr sz="2000" spc="-15">
                <a:latin typeface="Times New Roman"/>
                <a:cs typeface="Times New Roman"/>
              </a:rPr>
              <a:t> </a:t>
            </a:r>
            <a:r>
              <a:rPr sz="2000" i="1">
                <a:latin typeface="Times New Roman"/>
                <a:cs typeface="Times New Roman"/>
              </a:rPr>
              <a:t>D</a:t>
            </a:r>
            <a:r>
              <a:rPr sz="2000">
                <a:latin typeface="Times New Roman"/>
                <a:cs typeface="Times New Roman"/>
              </a:rPr>
              <a:t>,</a:t>
            </a:r>
          </a:p>
          <a:p>
            <a:pPr marL="1435735">
              <a:lnSpc>
                <a:spcPct val="100000"/>
              </a:lnSpc>
              <a:spcBef>
                <a:spcPts val="1560"/>
              </a:spcBef>
            </a:pPr>
            <a:r>
              <a:rPr sz="2000" i="1" spc="10">
                <a:latin typeface="Times New Roman"/>
                <a:cs typeface="Times New Roman"/>
              </a:rPr>
              <a:t>V</a:t>
            </a:r>
            <a:r>
              <a:rPr sz="1950" spc="15" baseline="-21367">
                <a:latin typeface="Times New Roman"/>
                <a:cs typeface="Times New Roman"/>
              </a:rPr>
              <a:t>D</a:t>
            </a:r>
            <a:r>
              <a:rPr sz="1950" spc="240" baseline="-21367">
                <a:latin typeface="Times New Roman"/>
                <a:cs typeface="Times New Roman"/>
              </a:rPr>
              <a:t> </a:t>
            </a:r>
            <a:r>
              <a:rPr sz="2000">
                <a:latin typeface="Times New Roman"/>
                <a:cs typeface="Times New Roman"/>
              </a:rPr>
              <a:t>=</a:t>
            </a:r>
            <a:r>
              <a:rPr sz="2000" spc="-25">
                <a:latin typeface="Times New Roman"/>
                <a:cs typeface="Times New Roman"/>
              </a:rPr>
              <a:t> </a:t>
            </a:r>
            <a:r>
              <a:rPr sz="2000" i="1" spc="10">
                <a:latin typeface="Times New Roman"/>
                <a:cs typeface="Times New Roman"/>
              </a:rPr>
              <a:t>V</a:t>
            </a:r>
            <a:r>
              <a:rPr sz="1950" spc="15" baseline="-21367">
                <a:latin typeface="Times New Roman"/>
                <a:cs typeface="Times New Roman"/>
              </a:rPr>
              <a:t>A</a:t>
            </a:r>
            <a:r>
              <a:rPr sz="1950" spc="142" baseline="-21367">
                <a:latin typeface="Times New Roman"/>
                <a:cs typeface="Times New Roman"/>
              </a:rPr>
              <a:t> </a:t>
            </a:r>
            <a:r>
              <a:rPr sz="2000">
                <a:latin typeface="Times New Roman"/>
                <a:cs typeface="Times New Roman"/>
              </a:rPr>
              <a:t>–</a:t>
            </a:r>
            <a:r>
              <a:rPr sz="2000" spc="-15">
                <a:latin typeface="Times New Roman"/>
                <a:cs typeface="Times New Roman"/>
              </a:rPr>
              <a:t> </a:t>
            </a:r>
            <a:r>
              <a:rPr sz="2000">
                <a:latin typeface="Times New Roman"/>
                <a:cs typeface="Times New Roman"/>
              </a:rPr>
              <a:t>30</a:t>
            </a:r>
            <a:r>
              <a:rPr sz="2000" spc="-25">
                <a:latin typeface="Times New Roman"/>
                <a:cs typeface="Times New Roman"/>
              </a:rPr>
              <a:t> </a:t>
            </a:r>
            <a:r>
              <a:rPr sz="2000">
                <a:latin typeface="Times New Roman"/>
                <a:cs typeface="Times New Roman"/>
              </a:rPr>
              <a:t>×</a:t>
            </a:r>
            <a:r>
              <a:rPr sz="2000" spc="-15">
                <a:latin typeface="Times New Roman"/>
                <a:cs typeface="Times New Roman"/>
              </a:rPr>
              <a:t> </a:t>
            </a:r>
            <a:r>
              <a:rPr sz="2000">
                <a:latin typeface="Times New Roman"/>
                <a:cs typeface="Times New Roman"/>
              </a:rPr>
              <a:t>6</a:t>
            </a:r>
          </a:p>
          <a:p>
            <a:pPr marL="1435735">
              <a:lnSpc>
                <a:spcPct val="100000"/>
              </a:lnSpc>
              <a:spcBef>
                <a:spcPts val="1560"/>
              </a:spcBef>
            </a:pPr>
            <a:r>
              <a:rPr sz="2000" i="1" spc="10">
                <a:latin typeface="Times New Roman"/>
                <a:cs typeface="Times New Roman"/>
              </a:rPr>
              <a:t>V</a:t>
            </a:r>
            <a:r>
              <a:rPr sz="1950" spc="15" baseline="-21367">
                <a:latin typeface="Times New Roman"/>
                <a:cs typeface="Times New Roman"/>
              </a:rPr>
              <a:t>D</a:t>
            </a:r>
            <a:r>
              <a:rPr sz="1950" spc="254" baseline="-21367">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282.5</a:t>
            </a:r>
            <a:r>
              <a:rPr sz="2000" spc="-30">
                <a:latin typeface="Times New Roman"/>
                <a:cs typeface="Times New Roman"/>
              </a:rPr>
              <a:t> </a:t>
            </a:r>
            <a:r>
              <a:rPr sz="2000">
                <a:latin typeface="Times New Roman"/>
                <a:cs typeface="Times New Roman"/>
              </a:rPr>
              <a:t>–</a:t>
            </a:r>
            <a:r>
              <a:rPr sz="2000" spc="-10">
                <a:latin typeface="Times New Roman"/>
                <a:cs typeface="Times New Roman"/>
              </a:rPr>
              <a:t> </a:t>
            </a:r>
            <a:r>
              <a:rPr sz="2000">
                <a:latin typeface="Times New Roman"/>
                <a:cs typeface="Times New Roman"/>
              </a:rPr>
              <a:t>30</a:t>
            </a:r>
            <a:r>
              <a:rPr sz="2000" spc="-15">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6</a:t>
            </a:r>
            <a:r>
              <a:rPr sz="2000" spc="-5">
                <a:latin typeface="Times New Roman"/>
                <a:cs typeface="Times New Roman"/>
              </a:rPr>
              <a:t> </a:t>
            </a:r>
            <a:r>
              <a:rPr sz="2000">
                <a:latin typeface="Times New Roman"/>
                <a:cs typeface="Times New Roman"/>
              </a:rPr>
              <a:t>=</a:t>
            </a:r>
            <a:r>
              <a:rPr sz="2000" spc="-5">
                <a:latin typeface="Times New Roman"/>
                <a:cs typeface="Times New Roman"/>
              </a:rPr>
              <a:t> </a:t>
            </a:r>
            <a:r>
              <a:rPr sz="2000">
                <a:latin typeface="Times New Roman"/>
                <a:cs typeface="Times New Roman"/>
              </a:rPr>
              <a:t>102.5</a:t>
            </a:r>
            <a:r>
              <a:rPr sz="2000" spc="-35">
                <a:latin typeface="Times New Roman"/>
                <a:cs typeface="Times New Roman"/>
              </a:rPr>
              <a:t> </a:t>
            </a:r>
            <a:r>
              <a:rPr sz="2000" spc="5">
                <a:latin typeface="Times New Roman"/>
                <a:cs typeface="Times New Roman"/>
              </a:rPr>
              <a:t>kN</a:t>
            </a:r>
            <a:endParaRPr sz="2000">
              <a:latin typeface="Times New Roman"/>
              <a:cs typeface="Times New Roman"/>
            </a:endParaRPr>
          </a:p>
        </p:txBody>
      </p:sp>
      <p:sp>
        <p:nvSpPr>
          <p:cNvPr id="20" name="object 20"/>
          <p:cNvSpPr txBox="1"/>
          <p:nvPr/>
        </p:nvSpPr>
        <p:spPr>
          <a:xfrm>
            <a:off x="231952" y="6329531"/>
            <a:ext cx="287020" cy="227965"/>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664"/>
              </a:lnSpc>
            </a:pPr>
            <a:r>
              <a:rPr sz="1400">
                <a:solidFill>
                  <a:srgbClr val="FFFFFF"/>
                </a:solidFill>
                <a:latin typeface="Franklin Gothic Medium"/>
                <a:cs typeface="Franklin Gothic Medium"/>
              </a:rPr>
              <a:t>11</a:t>
            </a:r>
            <a:endParaRPr sz="1400">
              <a:latin typeface="Franklin Gothic Medium"/>
              <a:cs typeface="Franklin Gothic Medium"/>
            </a:endParaRPr>
          </a:p>
        </p:txBody>
      </p:sp>
      <p:sp>
        <p:nvSpPr>
          <p:cNvPr id="18" name="Slide Number Placeholder 17">
            <a:extLst>
              <a:ext uri="{FF2B5EF4-FFF2-40B4-BE49-F238E27FC236}">
                <a16:creationId xmlns:a16="http://schemas.microsoft.com/office/drawing/2014/main" id="{0F5FD56E-2B6E-8893-31DC-178E8FD132AB}"/>
              </a:ext>
            </a:extLst>
          </p:cNvPr>
          <p:cNvSpPr>
            <a:spLocks noGrp="1"/>
          </p:cNvSpPr>
          <p:nvPr>
            <p:ph type="sldNum" sz="quarter" idx="7"/>
          </p:nvPr>
        </p:nvSpPr>
        <p:spPr/>
        <p:txBody>
          <a:bodyPr/>
          <a:lstStyle/>
          <a:p>
            <a:pPr marL="38100">
              <a:lnSpc>
                <a:spcPts val="1664"/>
              </a:lnSpc>
            </a:pPr>
            <a:fld id="{81D60167-4931-47E6-BA6A-407CBD079E47}" type="slidenum">
              <a:rPr lang="en-US" smtClean="0"/>
              <a:t>57</a:t>
            </a:fld>
            <a:endParaRPr lang="en-US"/>
          </a:p>
        </p:txBody>
      </p:sp>
      <p:sp>
        <p:nvSpPr>
          <p:cNvPr id="19" name="Slide Number Placeholder 1">
            <a:extLst>
              <a:ext uri="{FF2B5EF4-FFF2-40B4-BE49-F238E27FC236}">
                <a16:creationId xmlns:a16="http://schemas.microsoft.com/office/drawing/2014/main" id="{995C4F33-956F-0619-5616-C87641CC00A3}"/>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57</a:t>
            </a:fld>
            <a:endParaRPr lang="en-US" dirty="0">
              <a:solidFill>
                <a:schemeClr val="tx1"/>
              </a:solidFill>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25954" y="1372869"/>
            <a:ext cx="254635" cy="248920"/>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10"/>
              </a:spcBef>
            </a:pPr>
            <a:r>
              <a:rPr sz="1450" spc="165">
                <a:latin typeface="Cambria Math"/>
                <a:cs typeface="Cambria Math"/>
              </a:rPr>
              <a:t>𝑑𝑥</a:t>
            </a:r>
            <a:endParaRPr sz="1450">
              <a:latin typeface="Cambria Math"/>
              <a:cs typeface="Cambria Math"/>
            </a:endParaRPr>
          </a:p>
        </p:txBody>
      </p:sp>
      <p:sp>
        <p:nvSpPr>
          <p:cNvPr id="3" name="object 3"/>
          <p:cNvSpPr/>
          <p:nvPr/>
        </p:nvSpPr>
        <p:spPr>
          <a:xfrm>
            <a:off x="2435351" y="1362455"/>
            <a:ext cx="241300" cy="17145"/>
          </a:xfrm>
          <a:custGeom>
            <a:avLst/>
            <a:gdLst/>
            <a:ahLst/>
            <a:cxnLst/>
            <a:rect l="l" t="t" r="r" b="b"/>
            <a:pathLst>
              <a:path w="241300" h="17144">
                <a:moveTo>
                  <a:pt x="240792" y="0"/>
                </a:moveTo>
                <a:lnTo>
                  <a:pt x="0" y="0"/>
                </a:lnTo>
                <a:lnTo>
                  <a:pt x="0" y="16763"/>
                </a:lnTo>
                <a:lnTo>
                  <a:pt x="240792" y="16763"/>
                </a:lnTo>
                <a:lnTo>
                  <a:pt x="240792"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 name="object 4"/>
          <p:cNvSpPr txBox="1"/>
          <p:nvPr/>
        </p:nvSpPr>
        <p:spPr>
          <a:xfrm>
            <a:off x="523240" y="502665"/>
            <a:ext cx="5128895" cy="855344"/>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99720" indent="-274320">
              <a:lnSpc>
                <a:spcPct val="100000"/>
              </a:lnSpc>
              <a:spcBef>
                <a:spcPts val="105"/>
              </a:spcBef>
              <a:buClr>
                <a:srgbClr val="D24717"/>
              </a:buClr>
              <a:buSzPct val="85000"/>
              <a:buFont typeface="Segoe UI Symbol"/>
              <a:buChar char="⚫"/>
              <a:tabLst>
                <a:tab pos="299085" algn="l"/>
                <a:tab pos="299720" algn="l"/>
              </a:tabLst>
            </a:pPr>
            <a:r>
              <a:rPr sz="2000" spc="-75">
                <a:latin typeface="Times New Roman"/>
                <a:cs typeface="Times New Roman"/>
              </a:rPr>
              <a:t>To</a:t>
            </a:r>
            <a:r>
              <a:rPr sz="2000" spc="-5">
                <a:latin typeface="Times New Roman"/>
                <a:cs typeface="Times New Roman"/>
              </a:rPr>
              <a:t> </a:t>
            </a:r>
            <a:r>
              <a:rPr sz="2000">
                <a:latin typeface="Times New Roman"/>
                <a:cs typeface="Times New Roman"/>
              </a:rPr>
              <a:t>find</a:t>
            </a:r>
            <a:r>
              <a:rPr sz="2000" spc="-10">
                <a:latin typeface="Times New Roman"/>
                <a:cs typeface="Times New Roman"/>
              </a:rPr>
              <a:t> </a:t>
            </a:r>
            <a:r>
              <a:rPr sz="2000">
                <a:latin typeface="Times New Roman"/>
                <a:cs typeface="Times New Roman"/>
              </a:rPr>
              <a:t>the</a:t>
            </a:r>
            <a:r>
              <a:rPr sz="2000" spc="-15">
                <a:latin typeface="Times New Roman"/>
                <a:cs typeface="Times New Roman"/>
              </a:rPr>
              <a:t> </a:t>
            </a:r>
            <a:r>
              <a:rPr sz="2000">
                <a:latin typeface="Times New Roman"/>
                <a:cs typeface="Times New Roman"/>
              </a:rPr>
              <a:t>θ,</a:t>
            </a:r>
            <a:r>
              <a:rPr sz="2000" spc="-5">
                <a:latin typeface="Times New Roman"/>
                <a:cs typeface="Times New Roman"/>
              </a:rPr>
              <a:t> differentiating</a:t>
            </a:r>
            <a:r>
              <a:rPr sz="2000" spc="-35">
                <a:latin typeface="Times New Roman"/>
                <a:cs typeface="Times New Roman"/>
              </a:rPr>
              <a:t> </a:t>
            </a:r>
            <a:r>
              <a:rPr sz="2000">
                <a:latin typeface="Times New Roman"/>
                <a:cs typeface="Times New Roman"/>
              </a:rPr>
              <a:t>y</a:t>
            </a:r>
            <a:r>
              <a:rPr sz="2000" spc="-10">
                <a:latin typeface="Times New Roman"/>
                <a:cs typeface="Times New Roman"/>
              </a:rPr>
              <a:t> </a:t>
            </a:r>
            <a:r>
              <a:rPr sz="2000">
                <a:latin typeface="Times New Roman"/>
                <a:cs typeface="Times New Roman"/>
              </a:rPr>
              <a:t>with</a:t>
            </a:r>
            <a:r>
              <a:rPr sz="2000" spc="-20">
                <a:latin typeface="Times New Roman"/>
                <a:cs typeface="Times New Roman"/>
              </a:rPr>
              <a:t> </a:t>
            </a:r>
            <a:r>
              <a:rPr sz="2000">
                <a:latin typeface="Times New Roman"/>
                <a:cs typeface="Times New Roman"/>
              </a:rPr>
              <a:t>respect</a:t>
            </a:r>
            <a:r>
              <a:rPr sz="2000" spc="-30">
                <a:latin typeface="Times New Roman"/>
                <a:cs typeface="Times New Roman"/>
              </a:rPr>
              <a:t> </a:t>
            </a:r>
            <a:r>
              <a:rPr sz="2000" spc="-5">
                <a:latin typeface="Times New Roman"/>
                <a:cs typeface="Times New Roman"/>
              </a:rPr>
              <a:t>to </a:t>
            </a:r>
            <a:r>
              <a:rPr sz="2000">
                <a:latin typeface="Times New Roman"/>
                <a:cs typeface="Times New Roman"/>
              </a:rPr>
              <a:t>x</a:t>
            </a:r>
          </a:p>
          <a:p>
            <a:pPr marL="1911985">
              <a:lnSpc>
                <a:spcPct val="100000"/>
              </a:lnSpc>
              <a:spcBef>
                <a:spcPts val="1725"/>
              </a:spcBef>
            </a:pPr>
            <a:r>
              <a:rPr sz="1450" spc="105">
                <a:latin typeface="Cambria Math"/>
                <a:cs typeface="Cambria Math"/>
              </a:rPr>
              <a:t>𝑑𝑦</a:t>
            </a:r>
            <a:r>
              <a:rPr sz="1450" spc="195">
                <a:latin typeface="Cambria Math"/>
                <a:cs typeface="Cambria Math"/>
              </a:rPr>
              <a:t> </a:t>
            </a:r>
            <a:r>
              <a:rPr sz="3000" baseline="-33333">
                <a:latin typeface="Times New Roman"/>
                <a:cs typeface="Times New Roman"/>
              </a:rPr>
              <a:t>=</a:t>
            </a:r>
            <a:r>
              <a:rPr sz="3000" spc="-15" baseline="-33333">
                <a:latin typeface="Times New Roman"/>
                <a:cs typeface="Times New Roman"/>
              </a:rPr>
              <a:t> </a:t>
            </a:r>
            <a:r>
              <a:rPr sz="3000" spc="-7" baseline="-33333">
                <a:latin typeface="Times New Roman"/>
                <a:cs typeface="Times New Roman"/>
              </a:rPr>
              <a:t>tan</a:t>
            </a:r>
            <a:r>
              <a:rPr sz="3000" spc="-37" baseline="-33333">
                <a:latin typeface="Times New Roman"/>
                <a:cs typeface="Times New Roman"/>
              </a:rPr>
              <a:t> </a:t>
            </a:r>
            <a:r>
              <a:rPr sz="3000" baseline="-33333">
                <a:latin typeface="Times New Roman"/>
                <a:cs typeface="Times New Roman"/>
              </a:rPr>
              <a:t>θ</a:t>
            </a:r>
            <a:r>
              <a:rPr sz="3000" spc="-15" baseline="-33333">
                <a:latin typeface="Times New Roman"/>
                <a:cs typeface="Times New Roman"/>
              </a:rPr>
              <a:t> </a:t>
            </a:r>
            <a:r>
              <a:rPr sz="3000" baseline="-33333">
                <a:latin typeface="Times New Roman"/>
                <a:cs typeface="Times New Roman"/>
              </a:rPr>
              <a:t>=</a:t>
            </a:r>
            <a:r>
              <a:rPr sz="3000" spc="-7" baseline="-33333">
                <a:latin typeface="Times New Roman"/>
                <a:cs typeface="Times New Roman"/>
              </a:rPr>
              <a:t> </a:t>
            </a:r>
            <a:r>
              <a:rPr sz="1450" spc="45">
                <a:latin typeface="Cambria Math"/>
                <a:cs typeface="Cambria Math"/>
              </a:rPr>
              <a:t>4ℎ(𝐿−2𝑥)</a:t>
            </a:r>
            <a:endParaRPr sz="1450">
              <a:latin typeface="Cambria Math"/>
              <a:cs typeface="Cambria Math"/>
            </a:endParaRPr>
          </a:p>
        </p:txBody>
      </p:sp>
      <p:sp>
        <p:nvSpPr>
          <p:cNvPr id="5" name="object 5"/>
          <p:cNvSpPr txBox="1"/>
          <p:nvPr/>
        </p:nvSpPr>
        <p:spPr>
          <a:xfrm>
            <a:off x="4008754" y="1296669"/>
            <a:ext cx="250190" cy="248920"/>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110"/>
              </a:spcBef>
            </a:pPr>
            <a:r>
              <a:rPr sz="2175" spc="44" baseline="-22988">
                <a:latin typeface="Cambria Math"/>
                <a:cs typeface="Cambria Math"/>
              </a:rPr>
              <a:t>𝐿</a:t>
            </a:r>
            <a:r>
              <a:rPr sz="950" spc="30">
                <a:latin typeface="Cambria Math"/>
                <a:cs typeface="Cambria Math"/>
              </a:rPr>
              <a:t>2</a:t>
            </a:r>
            <a:endParaRPr sz="950">
              <a:latin typeface="Cambria Math"/>
              <a:cs typeface="Cambria Math"/>
            </a:endParaRPr>
          </a:p>
        </p:txBody>
      </p:sp>
      <p:sp>
        <p:nvSpPr>
          <p:cNvPr id="6" name="object 6"/>
          <p:cNvSpPr/>
          <p:nvPr/>
        </p:nvSpPr>
        <p:spPr>
          <a:xfrm>
            <a:off x="3710940" y="1362455"/>
            <a:ext cx="844550" cy="17145"/>
          </a:xfrm>
          <a:custGeom>
            <a:avLst/>
            <a:gdLst/>
            <a:ahLst/>
            <a:cxnLst/>
            <a:rect l="l" t="t" r="r" b="b"/>
            <a:pathLst>
              <a:path w="844550" h="17144">
                <a:moveTo>
                  <a:pt x="844296" y="0"/>
                </a:moveTo>
                <a:lnTo>
                  <a:pt x="0" y="0"/>
                </a:lnTo>
                <a:lnTo>
                  <a:pt x="0" y="16763"/>
                </a:lnTo>
                <a:lnTo>
                  <a:pt x="844296" y="16763"/>
                </a:lnTo>
                <a:lnTo>
                  <a:pt x="844296"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 name="object 7"/>
          <p:cNvSpPr txBox="1"/>
          <p:nvPr/>
        </p:nvSpPr>
        <p:spPr>
          <a:xfrm>
            <a:off x="535940" y="1920367"/>
            <a:ext cx="3288029" cy="330835"/>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7020" indent="-274320">
              <a:lnSpc>
                <a:spcPct val="100000"/>
              </a:lnSpc>
              <a:spcBef>
                <a:spcPts val="105"/>
              </a:spcBef>
              <a:buClr>
                <a:srgbClr val="D24717"/>
              </a:buClr>
              <a:buSzPct val="85000"/>
              <a:buFont typeface="Segoe UI Symbol"/>
              <a:buChar char="⚫"/>
              <a:tabLst>
                <a:tab pos="286385" algn="l"/>
                <a:tab pos="287020" algn="l"/>
              </a:tabLst>
            </a:pPr>
            <a:r>
              <a:rPr sz="2000">
                <a:latin typeface="Times New Roman"/>
                <a:cs typeface="Times New Roman"/>
              </a:rPr>
              <a:t>Therefore,</a:t>
            </a:r>
            <a:r>
              <a:rPr sz="2000" spc="-35">
                <a:latin typeface="Times New Roman"/>
                <a:cs typeface="Times New Roman"/>
              </a:rPr>
              <a:t> </a:t>
            </a:r>
            <a:r>
              <a:rPr sz="2000" spc="-5">
                <a:latin typeface="Times New Roman"/>
                <a:cs typeface="Times New Roman"/>
              </a:rPr>
              <a:t>at</a:t>
            </a:r>
            <a:r>
              <a:rPr sz="2000" spc="-20">
                <a:latin typeface="Times New Roman"/>
                <a:cs typeface="Times New Roman"/>
              </a:rPr>
              <a:t> </a:t>
            </a:r>
            <a:r>
              <a:rPr sz="2000">
                <a:latin typeface="Times New Roman"/>
                <a:cs typeface="Times New Roman"/>
              </a:rPr>
              <a:t>x</a:t>
            </a:r>
            <a:r>
              <a:rPr sz="2000" spc="-10">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6</a:t>
            </a:r>
            <a:r>
              <a:rPr sz="2000" spc="-5">
                <a:latin typeface="Times New Roman"/>
                <a:cs typeface="Times New Roman"/>
              </a:rPr>
              <a:t> </a:t>
            </a:r>
            <a:r>
              <a:rPr sz="2000" spc="-15">
                <a:latin typeface="Times New Roman"/>
                <a:cs typeface="Times New Roman"/>
              </a:rPr>
              <a:t>m,</a:t>
            </a:r>
            <a:r>
              <a:rPr sz="2000" spc="10">
                <a:latin typeface="Times New Roman"/>
                <a:cs typeface="Times New Roman"/>
              </a:rPr>
              <a:t> </a:t>
            </a:r>
            <a:r>
              <a:rPr sz="2000" spc="-5">
                <a:latin typeface="Times New Roman"/>
                <a:cs typeface="Times New Roman"/>
              </a:rPr>
              <a:t>tan</a:t>
            </a:r>
            <a:r>
              <a:rPr sz="2000" spc="-10">
                <a:latin typeface="Times New Roman"/>
                <a:cs typeface="Times New Roman"/>
              </a:rPr>
              <a:t> </a:t>
            </a:r>
            <a:r>
              <a:rPr sz="2000">
                <a:latin typeface="Times New Roman"/>
                <a:cs typeface="Times New Roman"/>
              </a:rPr>
              <a:t>θ</a:t>
            </a:r>
            <a:r>
              <a:rPr sz="2000" spc="-5">
                <a:latin typeface="Times New Roman"/>
                <a:cs typeface="Times New Roman"/>
              </a:rPr>
              <a:t> </a:t>
            </a:r>
            <a:r>
              <a:rPr sz="2000">
                <a:latin typeface="Times New Roman"/>
                <a:cs typeface="Times New Roman"/>
              </a:rPr>
              <a:t>=</a:t>
            </a:r>
          </a:p>
        </p:txBody>
      </p:sp>
      <p:sp>
        <p:nvSpPr>
          <p:cNvPr id="8" name="object 8"/>
          <p:cNvSpPr txBox="1"/>
          <p:nvPr/>
        </p:nvSpPr>
        <p:spPr>
          <a:xfrm>
            <a:off x="3860419" y="1839213"/>
            <a:ext cx="1228090" cy="248920"/>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10"/>
              </a:spcBef>
            </a:pPr>
            <a:r>
              <a:rPr sz="1450" spc="20">
                <a:latin typeface="Cambria Math"/>
                <a:cs typeface="Cambria Math"/>
              </a:rPr>
              <a:t>4×4(24−2×6)</a:t>
            </a:r>
            <a:endParaRPr sz="1450">
              <a:latin typeface="Cambria Math"/>
              <a:cs typeface="Cambria Math"/>
            </a:endParaRPr>
          </a:p>
        </p:txBody>
      </p:sp>
      <p:sp>
        <p:nvSpPr>
          <p:cNvPr id="9" name="object 9"/>
          <p:cNvSpPr txBox="1"/>
          <p:nvPr/>
        </p:nvSpPr>
        <p:spPr>
          <a:xfrm>
            <a:off x="4177410" y="2116962"/>
            <a:ext cx="591185" cy="248920"/>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10"/>
              </a:spcBef>
            </a:pPr>
            <a:r>
              <a:rPr sz="1450" spc="40">
                <a:latin typeface="Cambria Math"/>
                <a:cs typeface="Cambria Math"/>
              </a:rPr>
              <a:t>24</a:t>
            </a:r>
            <a:r>
              <a:rPr sz="1450" spc="5">
                <a:latin typeface="Cambria Math"/>
                <a:cs typeface="Cambria Math"/>
              </a:rPr>
              <a:t>×</a:t>
            </a:r>
            <a:r>
              <a:rPr sz="1450" spc="40">
                <a:latin typeface="Cambria Math"/>
                <a:cs typeface="Cambria Math"/>
              </a:rPr>
              <a:t>24</a:t>
            </a:r>
            <a:endParaRPr sz="1450">
              <a:latin typeface="Cambria Math"/>
              <a:cs typeface="Cambria Math"/>
            </a:endParaRPr>
          </a:p>
        </p:txBody>
      </p:sp>
      <p:sp>
        <p:nvSpPr>
          <p:cNvPr id="10" name="object 10"/>
          <p:cNvSpPr/>
          <p:nvPr/>
        </p:nvSpPr>
        <p:spPr>
          <a:xfrm>
            <a:off x="3872484" y="2106167"/>
            <a:ext cx="1198245" cy="17145"/>
          </a:xfrm>
          <a:custGeom>
            <a:avLst/>
            <a:gdLst/>
            <a:ahLst/>
            <a:cxnLst/>
            <a:rect l="l" t="t" r="r" b="b"/>
            <a:pathLst>
              <a:path w="1198245" h="17144">
                <a:moveTo>
                  <a:pt x="1197864" y="0"/>
                </a:moveTo>
                <a:lnTo>
                  <a:pt x="0" y="0"/>
                </a:lnTo>
                <a:lnTo>
                  <a:pt x="0" y="16763"/>
                </a:lnTo>
                <a:lnTo>
                  <a:pt x="1197864" y="16763"/>
                </a:lnTo>
                <a:lnTo>
                  <a:pt x="1197864"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 name="object 11"/>
          <p:cNvSpPr txBox="1"/>
          <p:nvPr/>
        </p:nvSpPr>
        <p:spPr>
          <a:xfrm>
            <a:off x="535940" y="2522347"/>
            <a:ext cx="6137910" cy="3531870"/>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81835">
              <a:lnSpc>
                <a:spcPct val="100000"/>
              </a:lnSpc>
              <a:spcBef>
                <a:spcPts val="105"/>
              </a:spcBef>
            </a:pPr>
            <a:r>
              <a:rPr sz="2000">
                <a:latin typeface="Times New Roman"/>
                <a:cs typeface="Times New Roman"/>
              </a:rPr>
              <a:t>θ</a:t>
            </a:r>
            <a:r>
              <a:rPr sz="2000" spc="-25">
                <a:latin typeface="Times New Roman"/>
                <a:cs typeface="Times New Roman"/>
              </a:rPr>
              <a:t> </a:t>
            </a:r>
            <a:r>
              <a:rPr sz="2000">
                <a:latin typeface="Times New Roman"/>
                <a:cs typeface="Times New Roman"/>
              </a:rPr>
              <a:t>=</a:t>
            </a:r>
            <a:r>
              <a:rPr sz="2000" spc="-30">
                <a:latin typeface="Times New Roman"/>
                <a:cs typeface="Times New Roman"/>
              </a:rPr>
              <a:t> </a:t>
            </a:r>
            <a:r>
              <a:rPr sz="2000">
                <a:latin typeface="Times New Roman"/>
                <a:cs typeface="Times New Roman"/>
              </a:rPr>
              <a:t>18.435̊</a:t>
            </a:r>
          </a:p>
          <a:p>
            <a:pPr marL="287020" indent="-274320">
              <a:lnSpc>
                <a:spcPct val="100000"/>
              </a:lnSpc>
              <a:spcBef>
                <a:spcPts val="1800"/>
              </a:spcBef>
              <a:buClr>
                <a:srgbClr val="D24717"/>
              </a:buClr>
              <a:buSzPct val="85000"/>
              <a:buFont typeface="Segoe UI Symbol"/>
              <a:buChar char="⚫"/>
              <a:tabLst>
                <a:tab pos="286385" algn="l"/>
                <a:tab pos="287020" algn="l"/>
              </a:tabLst>
            </a:pPr>
            <a:r>
              <a:rPr sz="2000">
                <a:latin typeface="Times New Roman"/>
                <a:cs typeface="Times New Roman"/>
              </a:rPr>
              <a:t>Normal</a:t>
            </a:r>
            <a:r>
              <a:rPr sz="2000" spc="-20">
                <a:latin typeface="Times New Roman"/>
                <a:cs typeface="Times New Roman"/>
              </a:rPr>
              <a:t> </a:t>
            </a:r>
            <a:r>
              <a:rPr sz="2000">
                <a:latin typeface="Times New Roman"/>
                <a:cs typeface="Times New Roman"/>
              </a:rPr>
              <a:t>thrust</a:t>
            </a:r>
            <a:r>
              <a:rPr sz="2000" spc="-45">
                <a:latin typeface="Times New Roman"/>
                <a:cs typeface="Times New Roman"/>
              </a:rPr>
              <a:t> </a:t>
            </a:r>
            <a:r>
              <a:rPr sz="2000">
                <a:latin typeface="Times New Roman"/>
                <a:cs typeface="Times New Roman"/>
              </a:rPr>
              <a:t>=</a:t>
            </a:r>
            <a:r>
              <a:rPr sz="2000" spc="-20">
                <a:latin typeface="Times New Roman"/>
                <a:cs typeface="Times New Roman"/>
              </a:rPr>
              <a:t> </a:t>
            </a:r>
            <a:r>
              <a:rPr sz="2000" i="1">
                <a:latin typeface="Times New Roman"/>
                <a:cs typeface="Times New Roman"/>
              </a:rPr>
              <a:t>N</a:t>
            </a:r>
            <a:r>
              <a:rPr sz="2000" i="1" spc="-10">
                <a:latin typeface="Times New Roman"/>
                <a:cs typeface="Times New Roman"/>
              </a:rPr>
              <a:t> </a:t>
            </a:r>
            <a:r>
              <a:rPr sz="2000">
                <a:latin typeface="Times New Roman"/>
                <a:cs typeface="Times New Roman"/>
              </a:rPr>
              <a:t>=</a:t>
            </a:r>
            <a:r>
              <a:rPr sz="2000" spc="-5">
                <a:latin typeface="Times New Roman"/>
                <a:cs typeface="Times New Roman"/>
              </a:rPr>
              <a:t> </a:t>
            </a:r>
            <a:r>
              <a:rPr sz="2000" i="1">
                <a:latin typeface="Times New Roman"/>
                <a:cs typeface="Times New Roman"/>
              </a:rPr>
              <a:t>V</a:t>
            </a:r>
            <a:r>
              <a:rPr sz="2000" i="1" spc="-5">
                <a:latin typeface="Times New Roman"/>
                <a:cs typeface="Times New Roman"/>
              </a:rPr>
              <a:t> </a:t>
            </a:r>
            <a:r>
              <a:rPr sz="2000">
                <a:latin typeface="Times New Roman"/>
                <a:cs typeface="Times New Roman"/>
              </a:rPr>
              <a:t>sin</a:t>
            </a:r>
            <a:r>
              <a:rPr sz="2000" spc="-20">
                <a:latin typeface="Times New Roman"/>
                <a:cs typeface="Times New Roman"/>
              </a:rPr>
              <a:t> </a:t>
            </a:r>
            <a:r>
              <a:rPr sz="2000">
                <a:latin typeface="Times New Roman"/>
                <a:cs typeface="Times New Roman"/>
              </a:rPr>
              <a:t>θ</a:t>
            </a:r>
            <a:r>
              <a:rPr sz="2000" spc="-5">
                <a:latin typeface="Times New Roman"/>
                <a:cs typeface="Times New Roman"/>
              </a:rPr>
              <a:t> </a:t>
            </a:r>
            <a:r>
              <a:rPr sz="2000">
                <a:latin typeface="Times New Roman"/>
                <a:cs typeface="Times New Roman"/>
              </a:rPr>
              <a:t>+</a:t>
            </a:r>
            <a:r>
              <a:rPr sz="2000" spc="-20">
                <a:latin typeface="Times New Roman"/>
                <a:cs typeface="Times New Roman"/>
              </a:rPr>
              <a:t> </a:t>
            </a:r>
            <a:r>
              <a:rPr sz="2000" i="1">
                <a:latin typeface="Times New Roman"/>
                <a:cs typeface="Times New Roman"/>
              </a:rPr>
              <a:t>H </a:t>
            </a:r>
            <a:r>
              <a:rPr sz="2000">
                <a:latin typeface="Times New Roman"/>
                <a:cs typeface="Times New Roman"/>
              </a:rPr>
              <a:t>cos</a:t>
            </a:r>
            <a:r>
              <a:rPr sz="2000" spc="-25">
                <a:latin typeface="Times New Roman"/>
                <a:cs typeface="Times New Roman"/>
              </a:rPr>
              <a:t> </a:t>
            </a:r>
            <a:r>
              <a:rPr sz="2000">
                <a:latin typeface="Times New Roman"/>
                <a:cs typeface="Times New Roman"/>
              </a:rPr>
              <a:t>θ</a:t>
            </a:r>
          </a:p>
          <a:p>
            <a:pPr marL="1981835">
              <a:lnSpc>
                <a:spcPct val="100000"/>
              </a:lnSpc>
              <a:spcBef>
                <a:spcPts val="1800"/>
              </a:spcBef>
            </a:pPr>
            <a:r>
              <a:rPr sz="2000" i="1">
                <a:latin typeface="Times New Roman"/>
                <a:cs typeface="Times New Roman"/>
              </a:rPr>
              <a:t>N</a:t>
            </a:r>
            <a:r>
              <a:rPr sz="2000" i="1" spc="-5">
                <a:latin typeface="Times New Roman"/>
                <a:cs typeface="Times New Roman"/>
              </a:rPr>
              <a:t> </a:t>
            </a:r>
            <a:r>
              <a:rPr sz="2000">
                <a:latin typeface="Times New Roman"/>
                <a:cs typeface="Times New Roman"/>
              </a:rPr>
              <a:t>=</a:t>
            </a:r>
            <a:r>
              <a:rPr sz="2000" spc="-15">
                <a:latin typeface="Times New Roman"/>
                <a:cs typeface="Times New Roman"/>
              </a:rPr>
              <a:t> </a:t>
            </a:r>
            <a:r>
              <a:rPr sz="2000">
                <a:latin typeface="Times New Roman"/>
                <a:cs typeface="Times New Roman"/>
              </a:rPr>
              <a:t>102.5</a:t>
            </a:r>
            <a:r>
              <a:rPr sz="2000" spc="-30">
                <a:latin typeface="Times New Roman"/>
                <a:cs typeface="Times New Roman"/>
              </a:rPr>
              <a:t> </a:t>
            </a:r>
            <a:r>
              <a:rPr sz="2000">
                <a:latin typeface="Times New Roman"/>
                <a:cs typeface="Times New Roman"/>
              </a:rPr>
              <a:t>sin</a:t>
            </a:r>
            <a:r>
              <a:rPr sz="2000" spc="-20">
                <a:latin typeface="Times New Roman"/>
                <a:cs typeface="Times New Roman"/>
              </a:rPr>
              <a:t> </a:t>
            </a:r>
            <a:r>
              <a:rPr sz="2000" spc="5">
                <a:latin typeface="Times New Roman"/>
                <a:cs typeface="Times New Roman"/>
              </a:rPr>
              <a:t>18.435̊</a:t>
            </a:r>
            <a:r>
              <a:rPr sz="2000" spc="-45">
                <a:latin typeface="Times New Roman"/>
                <a:cs typeface="Times New Roman"/>
              </a:rPr>
              <a:t> </a:t>
            </a:r>
            <a:r>
              <a:rPr sz="2000">
                <a:latin typeface="Times New Roman"/>
                <a:cs typeface="Times New Roman"/>
              </a:rPr>
              <a:t>+</a:t>
            </a:r>
            <a:r>
              <a:rPr sz="2000" spc="-5">
                <a:latin typeface="Times New Roman"/>
                <a:cs typeface="Times New Roman"/>
              </a:rPr>
              <a:t> </a:t>
            </a:r>
            <a:r>
              <a:rPr sz="2000">
                <a:latin typeface="Times New Roman"/>
                <a:cs typeface="Times New Roman"/>
              </a:rPr>
              <a:t>307.5</a:t>
            </a:r>
            <a:r>
              <a:rPr sz="2000" spc="-40">
                <a:latin typeface="Times New Roman"/>
                <a:cs typeface="Times New Roman"/>
              </a:rPr>
              <a:t> </a:t>
            </a:r>
            <a:r>
              <a:rPr sz="2000">
                <a:latin typeface="Times New Roman"/>
                <a:cs typeface="Times New Roman"/>
              </a:rPr>
              <a:t>cos</a:t>
            </a:r>
            <a:r>
              <a:rPr sz="2000" spc="-5">
                <a:latin typeface="Times New Roman"/>
                <a:cs typeface="Times New Roman"/>
              </a:rPr>
              <a:t> </a:t>
            </a:r>
            <a:r>
              <a:rPr sz="2000">
                <a:latin typeface="Times New Roman"/>
                <a:cs typeface="Times New Roman"/>
              </a:rPr>
              <a:t>18.435̊</a:t>
            </a:r>
          </a:p>
          <a:p>
            <a:pPr marL="1981835">
              <a:lnSpc>
                <a:spcPct val="100000"/>
              </a:lnSpc>
              <a:spcBef>
                <a:spcPts val="1800"/>
              </a:spcBef>
            </a:pPr>
            <a:r>
              <a:rPr sz="2000" i="1">
                <a:latin typeface="Times New Roman"/>
                <a:cs typeface="Times New Roman"/>
              </a:rPr>
              <a:t>N</a:t>
            </a:r>
            <a:r>
              <a:rPr sz="2000" i="1" spc="-25">
                <a:latin typeface="Times New Roman"/>
                <a:cs typeface="Times New Roman"/>
              </a:rPr>
              <a:t> </a:t>
            </a:r>
            <a:r>
              <a:rPr sz="2000">
                <a:latin typeface="Times New Roman"/>
                <a:cs typeface="Times New Roman"/>
              </a:rPr>
              <a:t>=</a:t>
            </a:r>
            <a:r>
              <a:rPr sz="2000" spc="-35">
                <a:latin typeface="Times New Roman"/>
                <a:cs typeface="Times New Roman"/>
              </a:rPr>
              <a:t> </a:t>
            </a:r>
            <a:r>
              <a:rPr sz="2000" spc="5">
                <a:latin typeface="Times New Roman"/>
                <a:cs typeface="Times New Roman"/>
              </a:rPr>
              <a:t>324.133</a:t>
            </a:r>
            <a:r>
              <a:rPr sz="2000" spc="-55">
                <a:latin typeface="Times New Roman"/>
                <a:cs typeface="Times New Roman"/>
              </a:rPr>
              <a:t> </a:t>
            </a:r>
            <a:r>
              <a:rPr sz="2000" spc="5">
                <a:latin typeface="Times New Roman"/>
                <a:cs typeface="Times New Roman"/>
              </a:rPr>
              <a:t>kN</a:t>
            </a:r>
            <a:endParaRPr sz="2000">
              <a:latin typeface="Times New Roman"/>
              <a:cs typeface="Times New Roman"/>
            </a:endParaRPr>
          </a:p>
          <a:p>
            <a:pPr marL="287020" indent="-274320">
              <a:lnSpc>
                <a:spcPct val="100000"/>
              </a:lnSpc>
              <a:spcBef>
                <a:spcPts val="1800"/>
              </a:spcBef>
              <a:buClr>
                <a:srgbClr val="D24717"/>
              </a:buClr>
              <a:buSzPct val="85000"/>
              <a:buFont typeface="Segoe UI Symbol"/>
              <a:buChar char="⚫"/>
              <a:tabLst>
                <a:tab pos="286385" algn="l"/>
                <a:tab pos="287020" algn="l"/>
              </a:tabLst>
            </a:pPr>
            <a:r>
              <a:rPr sz="2000">
                <a:latin typeface="Times New Roman"/>
                <a:cs typeface="Times New Roman"/>
              </a:rPr>
              <a:t>Radial</a:t>
            </a:r>
            <a:r>
              <a:rPr sz="2000" spc="-25">
                <a:latin typeface="Times New Roman"/>
                <a:cs typeface="Times New Roman"/>
              </a:rPr>
              <a:t> </a:t>
            </a:r>
            <a:r>
              <a:rPr sz="2000">
                <a:latin typeface="Times New Roman"/>
                <a:cs typeface="Times New Roman"/>
              </a:rPr>
              <a:t>shear</a:t>
            </a:r>
            <a:r>
              <a:rPr sz="2000" spc="-25">
                <a:latin typeface="Times New Roman"/>
                <a:cs typeface="Times New Roman"/>
              </a:rPr>
              <a:t> </a:t>
            </a:r>
            <a:r>
              <a:rPr sz="2000">
                <a:latin typeface="Times New Roman"/>
                <a:cs typeface="Times New Roman"/>
              </a:rPr>
              <a:t>=</a:t>
            </a:r>
            <a:r>
              <a:rPr sz="2000" spc="-20">
                <a:latin typeface="Times New Roman"/>
                <a:cs typeface="Times New Roman"/>
              </a:rPr>
              <a:t> </a:t>
            </a:r>
            <a:r>
              <a:rPr sz="2000" i="1">
                <a:latin typeface="Times New Roman"/>
                <a:cs typeface="Times New Roman"/>
              </a:rPr>
              <a:t>Q </a:t>
            </a:r>
            <a:r>
              <a:rPr sz="2000">
                <a:latin typeface="Times New Roman"/>
                <a:cs typeface="Times New Roman"/>
              </a:rPr>
              <a:t>=</a:t>
            </a:r>
            <a:r>
              <a:rPr sz="2000" spc="-15">
                <a:latin typeface="Times New Roman"/>
                <a:cs typeface="Times New Roman"/>
              </a:rPr>
              <a:t> </a:t>
            </a:r>
            <a:r>
              <a:rPr sz="2000" i="1">
                <a:latin typeface="Times New Roman"/>
                <a:cs typeface="Times New Roman"/>
              </a:rPr>
              <a:t>V</a:t>
            </a:r>
            <a:r>
              <a:rPr sz="2000" i="1" spc="-5">
                <a:latin typeface="Times New Roman"/>
                <a:cs typeface="Times New Roman"/>
              </a:rPr>
              <a:t> </a:t>
            </a:r>
            <a:r>
              <a:rPr sz="2000">
                <a:latin typeface="Times New Roman"/>
                <a:cs typeface="Times New Roman"/>
              </a:rPr>
              <a:t>cos</a:t>
            </a:r>
            <a:r>
              <a:rPr sz="2000" spc="-25">
                <a:latin typeface="Times New Roman"/>
                <a:cs typeface="Times New Roman"/>
              </a:rPr>
              <a:t> </a:t>
            </a:r>
            <a:r>
              <a:rPr sz="2000">
                <a:latin typeface="Times New Roman"/>
                <a:cs typeface="Times New Roman"/>
              </a:rPr>
              <a:t>θ</a:t>
            </a:r>
            <a:r>
              <a:rPr sz="2000" spc="-5">
                <a:latin typeface="Times New Roman"/>
                <a:cs typeface="Times New Roman"/>
              </a:rPr>
              <a:t> </a:t>
            </a:r>
            <a:r>
              <a:rPr sz="2000">
                <a:latin typeface="Times New Roman"/>
                <a:cs typeface="Times New Roman"/>
              </a:rPr>
              <a:t>–</a:t>
            </a:r>
            <a:r>
              <a:rPr sz="2000" spc="-10">
                <a:latin typeface="Times New Roman"/>
                <a:cs typeface="Times New Roman"/>
              </a:rPr>
              <a:t> </a:t>
            </a:r>
            <a:r>
              <a:rPr sz="2000" i="1">
                <a:latin typeface="Times New Roman"/>
                <a:cs typeface="Times New Roman"/>
              </a:rPr>
              <a:t>H </a:t>
            </a:r>
            <a:r>
              <a:rPr sz="2000">
                <a:latin typeface="Times New Roman"/>
                <a:cs typeface="Times New Roman"/>
              </a:rPr>
              <a:t>sin</a:t>
            </a:r>
            <a:r>
              <a:rPr sz="2000" spc="-25">
                <a:latin typeface="Times New Roman"/>
                <a:cs typeface="Times New Roman"/>
              </a:rPr>
              <a:t> </a:t>
            </a:r>
            <a:r>
              <a:rPr sz="2000">
                <a:latin typeface="Times New Roman"/>
                <a:cs typeface="Times New Roman"/>
              </a:rPr>
              <a:t>θ</a:t>
            </a:r>
          </a:p>
          <a:p>
            <a:pPr marL="1853564">
              <a:lnSpc>
                <a:spcPct val="100000"/>
              </a:lnSpc>
              <a:spcBef>
                <a:spcPts val="1805"/>
              </a:spcBef>
            </a:pPr>
            <a:r>
              <a:rPr sz="2000" i="1">
                <a:latin typeface="Times New Roman"/>
                <a:cs typeface="Times New Roman"/>
              </a:rPr>
              <a:t>Q </a:t>
            </a:r>
            <a:r>
              <a:rPr sz="2000">
                <a:latin typeface="Times New Roman"/>
                <a:cs typeface="Times New Roman"/>
              </a:rPr>
              <a:t>=</a:t>
            </a:r>
            <a:r>
              <a:rPr sz="2000" spc="-10">
                <a:latin typeface="Times New Roman"/>
                <a:cs typeface="Times New Roman"/>
              </a:rPr>
              <a:t> </a:t>
            </a:r>
            <a:r>
              <a:rPr sz="2000">
                <a:latin typeface="Times New Roman"/>
                <a:cs typeface="Times New Roman"/>
              </a:rPr>
              <a:t>102.5</a:t>
            </a:r>
            <a:r>
              <a:rPr sz="2000" spc="-30">
                <a:latin typeface="Times New Roman"/>
                <a:cs typeface="Times New Roman"/>
              </a:rPr>
              <a:t> </a:t>
            </a:r>
            <a:r>
              <a:rPr sz="2000">
                <a:latin typeface="Times New Roman"/>
                <a:cs typeface="Times New Roman"/>
              </a:rPr>
              <a:t>cos</a:t>
            </a:r>
            <a:r>
              <a:rPr sz="2000" spc="-20">
                <a:latin typeface="Times New Roman"/>
                <a:cs typeface="Times New Roman"/>
              </a:rPr>
              <a:t> </a:t>
            </a:r>
            <a:r>
              <a:rPr sz="2000">
                <a:latin typeface="Times New Roman"/>
                <a:cs typeface="Times New Roman"/>
              </a:rPr>
              <a:t>18.435̊</a:t>
            </a:r>
            <a:r>
              <a:rPr sz="2000" spc="-45">
                <a:latin typeface="Times New Roman"/>
                <a:cs typeface="Times New Roman"/>
              </a:rPr>
              <a:t> </a:t>
            </a:r>
            <a:r>
              <a:rPr sz="2000">
                <a:latin typeface="Times New Roman"/>
                <a:cs typeface="Times New Roman"/>
              </a:rPr>
              <a:t>-</a:t>
            </a:r>
            <a:r>
              <a:rPr sz="2000" spc="-5">
                <a:latin typeface="Times New Roman"/>
                <a:cs typeface="Times New Roman"/>
              </a:rPr>
              <a:t> </a:t>
            </a:r>
            <a:r>
              <a:rPr sz="2000">
                <a:latin typeface="Times New Roman"/>
                <a:cs typeface="Times New Roman"/>
              </a:rPr>
              <a:t>307.5</a:t>
            </a:r>
            <a:r>
              <a:rPr sz="2000" spc="-30">
                <a:latin typeface="Times New Roman"/>
                <a:cs typeface="Times New Roman"/>
              </a:rPr>
              <a:t> </a:t>
            </a:r>
            <a:r>
              <a:rPr sz="2000" spc="-5">
                <a:latin typeface="Times New Roman"/>
                <a:cs typeface="Times New Roman"/>
              </a:rPr>
              <a:t>sin</a:t>
            </a:r>
            <a:r>
              <a:rPr sz="2000" spc="-20">
                <a:latin typeface="Times New Roman"/>
                <a:cs typeface="Times New Roman"/>
              </a:rPr>
              <a:t> </a:t>
            </a:r>
            <a:r>
              <a:rPr sz="2000">
                <a:latin typeface="Times New Roman"/>
                <a:cs typeface="Times New Roman"/>
              </a:rPr>
              <a:t>18.435</a:t>
            </a:r>
          </a:p>
          <a:p>
            <a:pPr marL="1853564">
              <a:lnSpc>
                <a:spcPct val="100000"/>
              </a:lnSpc>
              <a:spcBef>
                <a:spcPts val="1795"/>
              </a:spcBef>
            </a:pPr>
            <a:r>
              <a:rPr sz="2000" i="1">
                <a:latin typeface="Times New Roman"/>
                <a:cs typeface="Times New Roman"/>
              </a:rPr>
              <a:t>Q</a:t>
            </a:r>
            <a:r>
              <a:rPr sz="2000" i="1" spc="-25">
                <a:latin typeface="Times New Roman"/>
                <a:cs typeface="Times New Roman"/>
              </a:rPr>
              <a:t> </a:t>
            </a:r>
            <a:r>
              <a:rPr sz="2000">
                <a:latin typeface="Times New Roman"/>
                <a:cs typeface="Times New Roman"/>
              </a:rPr>
              <a:t>=</a:t>
            </a:r>
            <a:r>
              <a:rPr sz="2000" spc="-40">
                <a:latin typeface="Times New Roman"/>
                <a:cs typeface="Times New Roman"/>
              </a:rPr>
              <a:t> </a:t>
            </a:r>
            <a:r>
              <a:rPr sz="2000">
                <a:latin typeface="Times New Roman"/>
                <a:cs typeface="Times New Roman"/>
              </a:rPr>
              <a:t>0</a:t>
            </a:r>
          </a:p>
        </p:txBody>
      </p:sp>
      <p:sp>
        <p:nvSpPr>
          <p:cNvPr id="14" name="object 14"/>
          <p:cNvSpPr txBox="1"/>
          <p:nvPr/>
        </p:nvSpPr>
        <p:spPr>
          <a:xfrm>
            <a:off x="231952" y="6329531"/>
            <a:ext cx="287020" cy="227965"/>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664"/>
              </a:lnSpc>
            </a:pPr>
            <a:r>
              <a:rPr sz="1400">
                <a:solidFill>
                  <a:srgbClr val="FFFFFF"/>
                </a:solidFill>
                <a:latin typeface="Franklin Gothic Medium"/>
                <a:cs typeface="Franklin Gothic Medium"/>
              </a:rPr>
              <a:t>12</a:t>
            </a:r>
            <a:endParaRPr sz="1400">
              <a:latin typeface="Franklin Gothic Medium"/>
              <a:cs typeface="Franklin Gothic Medium"/>
            </a:endParaRPr>
          </a:p>
        </p:txBody>
      </p:sp>
      <p:sp>
        <p:nvSpPr>
          <p:cNvPr id="12" name="Slide Number Placeholder 11">
            <a:extLst>
              <a:ext uri="{FF2B5EF4-FFF2-40B4-BE49-F238E27FC236}">
                <a16:creationId xmlns:a16="http://schemas.microsoft.com/office/drawing/2014/main" id="{3D235CBF-C68B-1434-C216-CF96A806240B}"/>
              </a:ext>
            </a:extLst>
          </p:cNvPr>
          <p:cNvSpPr>
            <a:spLocks noGrp="1"/>
          </p:cNvSpPr>
          <p:nvPr>
            <p:ph type="sldNum" sz="quarter" idx="7"/>
          </p:nvPr>
        </p:nvSpPr>
        <p:spPr/>
        <p:txBody>
          <a:bodyPr/>
          <a:lstStyle/>
          <a:p>
            <a:pPr marL="38100">
              <a:lnSpc>
                <a:spcPts val="1664"/>
              </a:lnSpc>
            </a:pPr>
            <a:fld id="{81D60167-4931-47E6-BA6A-407CBD079E47}" type="slidenum">
              <a:rPr lang="en-US" smtClean="0"/>
              <a:t>58</a:t>
            </a:fld>
            <a:endParaRPr lang="en-US"/>
          </a:p>
        </p:txBody>
      </p:sp>
      <p:sp>
        <p:nvSpPr>
          <p:cNvPr id="13" name="Slide Number Placeholder 1">
            <a:extLst>
              <a:ext uri="{FF2B5EF4-FFF2-40B4-BE49-F238E27FC236}">
                <a16:creationId xmlns:a16="http://schemas.microsoft.com/office/drawing/2014/main" id="{5DCCC3D1-1EB6-2FFC-DF1A-341E5AA01344}"/>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58</a:t>
            </a:fld>
            <a:endParaRPr lang="en-US" dirty="0">
              <a:solidFill>
                <a:schemeClr val="tx1"/>
              </a:solidFill>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3335" rIns="0" bIns="0" rtlCol="0">
            <a:spAutoFit/>
          </a:bodyPr>
          <a:lstStyle/>
          <a:p>
            <a:pPr marL="241935" marR="5080">
              <a:lnSpc>
                <a:spcPct val="100000"/>
              </a:lnSpc>
              <a:spcBef>
                <a:spcPts val="105"/>
              </a:spcBef>
            </a:pPr>
            <a:r>
              <a:rPr spc="5"/>
              <a:t>Q4.</a:t>
            </a:r>
            <a:r>
              <a:rPr spc="295"/>
              <a:t> </a:t>
            </a:r>
            <a:r>
              <a:rPr spc="-5"/>
              <a:t>show</a:t>
            </a:r>
            <a:r>
              <a:rPr spc="305"/>
              <a:t> </a:t>
            </a:r>
            <a:r>
              <a:rPr spc="-5"/>
              <a:t>that</a:t>
            </a:r>
            <a:r>
              <a:rPr spc="290"/>
              <a:t> </a:t>
            </a:r>
            <a:r>
              <a:t>the</a:t>
            </a:r>
            <a:r>
              <a:rPr spc="285"/>
              <a:t> </a:t>
            </a:r>
            <a:r>
              <a:t>parabolic</a:t>
            </a:r>
            <a:r>
              <a:rPr spc="270"/>
              <a:t> </a:t>
            </a:r>
            <a:r>
              <a:t>shape</a:t>
            </a:r>
            <a:r>
              <a:rPr spc="295"/>
              <a:t> </a:t>
            </a:r>
            <a:r>
              <a:rPr spc="-5"/>
              <a:t>is</a:t>
            </a:r>
            <a:r>
              <a:rPr spc="310"/>
              <a:t> </a:t>
            </a:r>
            <a:r>
              <a:t>a</a:t>
            </a:r>
            <a:r>
              <a:rPr spc="280"/>
              <a:t> </a:t>
            </a:r>
            <a:r>
              <a:rPr spc="-5"/>
              <a:t>funicular</a:t>
            </a:r>
            <a:r>
              <a:rPr spc="295"/>
              <a:t> </a:t>
            </a:r>
            <a:r>
              <a:t>shape</a:t>
            </a:r>
            <a:r>
              <a:rPr spc="285"/>
              <a:t> </a:t>
            </a:r>
            <a:r>
              <a:rPr spc="-5"/>
              <a:t>for</a:t>
            </a:r>
            <a:r>
              <a:rPr spc="300"/>
              <a:t> </a:t>
            </a:r>
            <a:r>
              <a:t>a</a:t>
            </a:r>
            <a:r>
              <a:rPr spc="295"/>
              <a:t> </a:t>
            </a:r>
            <a:r>
              <a:rPr spc="-5"/>
              <a:t>three</a:t>
            </a:r>
            <a:r>
              <a:rPr spc="295"/>
              <a:t> </a:t>
            </a:r>
            <a:r>
              <a:rPr spc="-5"/>
              <a:t>hinged </a:t>
            </a:r>
            <a:r>
              <a:rPr spc="-484"/>
              <a:t> </a:t>
            </a:r>
            <a:r>
              <a:t>arch</a:t>
            </a:r>
            <a:r>
              <a:rPr spc="-15"/>
              <a:t> </a:t>
            </a:r>
            <a:r>
              <a:t>subjected</a:t>
            </a:r>
            <a:r>
              <a:rPr spc="-40"/>
              <a:t> </a:t>
            </a:r>
            <a:r>
              <a:rPr spc="-5"/>
              <a:t>to </a:t>
            </a:r>
            <a:r>
              <a:t>a</a:t>
            </a:r>
            <a:r>
              <a:rPr spc="-5"/>
              <a:t> </a:t>
            </a:r>
            <a:r>
              <a:t>uniformly</a:t>
            </a:r>
            <a:r>
              <a:rPr spc="-35"/>
              <a:t> </a:t>
            </a:r>
            <a:r>
              <a:t>distributed</a:t>
            </a:r>
            <a:r>
              <a:rPr spc="-45"/>
              <a:t> </a:t>
            </a:r>
            <a:r>
              <a:t>load</a:t>
            </a:r>
            <a:r>
              <a:rPr spc="-15"/>
              <a:t> </a:t>
            </a:r>
            <a:r>
              <a:t>over</a:t>
            </a:r>
            <a:r>
              <a:rPr spc="-30"/>
              <a:t> </a:t>
            </a:r>
            <a:r>
              <a:rPr spc="-5"/>
              <a:t>to</a:t>
            </a:r>
            <a:r>
              <a:t> </a:t>
            </a:r>
            <a:r>
              <a:rPr spc="-5"/>
              <a:t>its entire</a:t>
            </a:r>
            <a:r>
              <a:rPr spc="-20"/>
              <a:t> </a:t>
            </a:r>
            <a:r>
              <a:t>span.</a:t>
            </a:r>
          </a:p>
        </p:txBody>
      </p:sp>
      <p:pic>
        <p:nvPicPr>
          <p:cNvPr id="3" name="object 3"/>
          <p:cNvPicPr/>
          <p:nvPr/>
        </p:nvPicPr>
        <p:blipFill>
          <a:blip r:embed="rId2"/>
          <a:stretch>
            <a:fillRect/>
          </a:stretch>
        </p:blipFill>
        <p:spPr>
          <a:xfrm>
            <a:off x="880122" y="1676399"/>
            <a:ext cx="7302674" cy="4075024"/>
          </a:xfrm>
          <a:prstGeom prst="rect">
            <a:avLst/>
          </a:prstGeom>
        </p:spPr>
      </p:pic>
      <p:sp>
        <p:nvSpPr>
          <p:cNvPr id="5" name="object 5"/>
          <p:cNvSpPr txBox="1"/>
          <p:nvPr/>
        </p:nvSpPr>
        <p:spPr>
          <a:xfrm>
            <a:off x="4117975" y="5970219"/>
            <a:ext cx="840740" cy="2997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800" b="1" spc="-10">
                <a:latin typeface="Times New Roman"/>
                <a:cs typeface="Times New Roman"/>
              </a:rPr>
              <a:t>Figure</a:t>
            </a:r>
            <a:r>
              <a:rPr sz="1800" b="1" spc="-65">
                <a:latin typeface="Times New Roman"/>
                <a:cs typeface="Times New Roman"/>
              </a:rPr>
              <a:t> </a:t>
            </a:r>
            <a:r>
              <a:rPr sz="1800" b="1">
                <a:latin typeface="Times New Roman"/>
                <a:cs typeface="Times New Roman"/>
              </a:rPr>
              <a:t>1</a:t>
            </a:r>
            <a:endParaRPr sz="1800">
              <a:latin typeface="Times New Roman"/>
              <a:cs typeface="Times New Roman"/>
            </a:endParaRPr>
          </a:p>
        </p:txBody>
      </p:sp>
      <p:sp>
        <p:nvSpPr>
          <p:cNvPr id="7" name="object 7"/>
          <p:cNvSpPr txBox="1"/>
          <p:nvPr/>
        </p:nvSpPr>
        <p:spPr>
          <a:xfrm>
            <a:off x="231952" y="6329531"/>
            <a:ext cx="287020" cy="227965"/>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664"/>
              </a:lnSpc>
            </a:pPr>
            <a:r>
              <a:rPr sz="1400">
                <a:solidFill>
                  <a:srgbClr val="FFFFFF"/>
                </a:solidFill>
                <a:latin typeface="Franklin Gothic Medium"/>
                <a:cs typeface="Franklin Gothic Medium"/>
              </a:rPr>
              <a:t>13</a:t>
            </a:r>
            <a:endParaRPr sz="1400">
              <a:latin typeface="Franklin Gothic Medium"/>
              <a:cs typeface="Franklin Gothic Medium"/>
            </a:endParaRPr>
          </a:p>
        </p:txBody>
      </p:sp>
      <p:sp>
        <p:nvSpPr>
          <p:cNvPr id="4" name="Slide Number Placeholder 3">
            <a:extLst>
              <a:ext uri="{FF2B5EF4-FFF2-40B4-BE49-F238E27FC236}">
                <a16:creationId xmlns:a16="http://schemas.microsoft.com/office/drawing/2014/main" id="{DBCE21F3-0AE1-FEC0-782D-D1CE91728FED}"/>
              </a:ext>
            </a:extLst>
          </p:cNvPr>
          <p:cNvSpPr>
            <a:spLocks noGrp="1"/>
          </p:cNvSpPr>
          <p:nvPr>
            <p:ph type="sldNum" sz="quarter" idx="7"/>
          </p:nvPr>
        </p:nvSpPr>
        <p:spPr/>
        <p:txBody>
          <a:bodyPr/>
          <a:lstStyle/>
          <a:p>
            <a:pPr marL="38100">
              <a:lnSpc>
                <a:spcPts val="1664"/>
              </a:lnSpc>
            </a:pPr>
            <a:fld id="{81D60167-4931-47E6-BA6A-407CBD079E47}" type="slidenum">
              <a:rPr lang="en-US" smtClean="0"/>
              <a:t>59</a:t>
            </a:fld>
            <a:endParaRPr lang="en-US"/>
          </a:p>
        </p:txBody>
      </p:sp>
      <p:sp>
        <p:nvSpPr>
          <p:cNvPr id="6" name="Slide Number Placeholder 1">
            <a:extLst>
              <a:ext uri="{FF2B5EF4-FFF2-40B4-BE49-F238E27FC236}">
                <a16:creationId xmlns:a16="http://schemas.microsoft.com/office/drawing/2014/main" id="{61822176-83A8-7B73-143E-BA35BDA21807}"/>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59</a:t>
            </a:fld>
            <a:endParaRPr lang="en-US" dirty="0">
              <a:solidFill>
                <a:schemeClr val="tx1"/>
              </a:solidFill>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D2682CD-009E-95C5-EE73-D029AE78D43D}"/>
              </a:ext>
            </a:extLst>
          </p:cNvPr>
          <p:cNvSpPr txBox="1"/>
          <p:nvPr/>
        </p:nvSpPr>
        <p:spPr>
          <a:xfrm>
            <a:off x="1943100" y="2151727"/>
            <a:ext cx="5257800" cy="25545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a:solidFill>
                  <a:srgbClr val="0000CC"/>
                </a:solidFill>
                <a:latin typeface="Arial" pitchFamily="34" charset="0"/>
                <a:cs typeface="Arial" pitchFamily="34" charset="0"/>
              </a:rPr>
              <a:t>Introduction &amp; Basic Concepts of Trusses</a:t>
            </a:r>
          </a:p>
          <a:p>
            <a:pPr algn="ctr"/>
            <a:endParaRPr lang="en-US" sz="4000" b="1">
              <a:latin typeface="Arial" pitchFamily="34" charset="0"/>
              <a:cs typeface="Arial" pitchFamily="34" charset="0"/>
            </a:endParaRPr>
          </a:p>
          <a:p>
            <a:pPr algn="ctr"/>
            <a:r>
              <a:rPr lang="en-US" sz="4000" b="1">
                <a:solidFill>
                  <a:srgbClr val="FF0000"/>
                </a:solidFill>
                <a:latin typeface="Arial" pitchFamily="34" charset="0"/>
                <a:cs typeface="Arial" pitchFamily="34" charset="0"/>
              </a:rPr>
              <a:t>(Week 1-2)</a:t>
            </a:r>
          </a:p>
        </p:txBody>
      </p:sp>
      <p:sp>
        <p:nvSpPr>
          <p:cNvPr id="2" name="Slide Number Placeholder 1">
            <a:extLst>
              <a:ext uri="{FF2B5EF4-FFF2-40B4-BE49-F238E27FC236}">
                <a16:creationId xmlns:a16="http://schemas.microsoft.com/office/drawing/2014/main" id="{D642E57C-7CFD-F6A4-0F17-8A3CB277C16B}"/>
              </a:ext>
            </a:extLst>
          </p:cNvPr>
          <p:cNvSpPr>
            <a:spLocks noGrp="1"/>
          </p:cNvSpPr>
          <p:nvPr>
            <p:ph type="sldNum" sz="quarter" idx="7"/>
          </p:nvPr>
        </p:nvSpPr>
        <p:spPr/>
        <p:txBody>
          <a:bodyPr/>
          <a:lstStyle/>
          <a:p>
            <a:fld id="{B6F15528-21DE-4FAA-801E-634DDDAF4B2B}" type="slidenum">
              <a:rPr lang="en-US" smtClean="0"/>
              <a:t>6</a:t>
            </a:fld>
            <a:endParaRPr lang="en-US"/>
          </a:p>
        </p:txBody>
      </p:sp>
      <p:pic>
        <p:nvPicPr>
          <p:cNvPr id="3" name="Picture 2">
            <a:extLst>
              <a:ext uri="{FF2B5EF4-FFF2-40B4-BE49-F238E27FC236}">
                <a16:creationId xmlns:a16="http://schemas.microsoft.com/office/drawing/2014/main" id="{E7B97FF5-F3A2-C940-7D91-853C45C7B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9842" y="381000"/>
            <a:ext cx="1284316" cy="1554480"/>
          </a:xfrm>
          <a:prstGeom prst="rect">
            <a:avLst/>
          </a:prstGeom>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520649"/>
            <a:ext cx="7867015" cy="39179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7020" indent="-274320">
              <a:lnSpc>
                <a:spcPct val="100000"/>
              </a:lnSpc>
              <a:spcBef>
                <a:spcPts val="100"/>
              </a:spcBef>
              <a:buClr>
                <a:srgbClr val="D24717"/>
              </a:buClr>
              <a:buSzPct val="85416"/>
              <a:buFont typeface="Segoe UI Symbol"/>
              <a:buChar char="⚫"/>
              <a:tabLst>
                <a:tab pos="286385" algn="l"/>
                <a:tab pos="287020" algn="l"/>
              </a:tabLst>
            </a:pPr>
            <a:r>
              <a:rPr sz="2400">
                <a:latin typeface="Times New Roman"/>
                <a:cs typeface="Times New Roman"/>
              </a:rPr>
              <a:t>Let</a:t>
            </a:r>
            <a:r>
              <a:rPr sz="2400" spc="-15">
                <a:latin typeface="Times New Roman"/>
                <a:cs typeface="Times New Roman"/>
              </a:rPr>
              <a:t> </a:t>
            </a:r>
            <a:r>
              <a:rPr sz="2400">
                <a:latin typeface="Times New Roman"/>
                <a:cs typeface="Times New Roman"/>
              </a:rPr>
              <a:t>the</a:t>
            </a:r>
            <a:r>
              <a:rPr sz="2400" spc="-20">
                <a:latin typeface="Times New Roman"/>
                <a:cs typeface="Times New Roman"/>
              </a:rPr>
              <a:t> </a:t>
            </a:r>
            <a:r>
              <a:rPr sz="2400">
                <a:latin typeface="Times New Roman"/>
                <a:cs typeface="Times New Roman"/>
              </a:rPr>
              <a:t>span </a:t>
            </a:r>
            <a:r>
              <a:rPr sz="2400" spc="-5">
                <a:latin typeface="Times New Roman"/>
                <a:cs typeface="Times New Roman"/>
              </a:rPr>
              <a:t>of</a:t>
            </a:r>
            <a:r>
              <a:rPr sz="2400">
                <a:latin typeface="Times New Roman"/>
                <a:cs typeface="Times New Roman"/>
              </a:rPr>
              <a:t> the</a:t>
            </a:r>
            <a:r>
              <a:rPr sz="2400" spc="-25">
                <a:latin typeface="Times New Roman"/>
                <a:cs typeface="Times New Roman"/>
              </a:rPr>
              <a:t> </a:t>
            </a:r>
            <a:r>
              <a:rPr sz="2400">
                <a:latin typeface="Times New Roman"/>
                <a:cs typeface="Times New Roman"/>
              </a:rPr>
              <a:t>arch</a:t>
            </a:r>
            <a:r>
              <a:rPr sz="2400" spc="-10">
                <a:latin typeface="Times New Roman"/>
                <a:cs typeface="Times New Roman"/>
              </a:rPr>
              <a:t> </a:t>
            </a:r>
            <a:r>
              <a:rPr sz="2400" spc="-5">
                <a:latin typeface="Times New Roman"/>
                <a:cs typeface="Times New Roman"/>
              </a:rPr>
              <a:t>be</a:t>
            </a:r>
            <a:r>
              <a:rPr sz="2400">
                <a:latin typeface="Times New Roman"/>
                <a:cs typeface="Times New Roman"/>
              </a:rPr>
              <a:t> </a:t>
            </a:r>
            <a:r>
              <a:rPr sz="2400" i="1">
                <a:latin typeface="Times New Roman"/>
                <a:cs typeface="Times New Roman"/>
              </a:rPr>
              <a:t>L</a:t>
            </a:r>
            <a:r>
              <a:rPr sz="2400" i="1" spc="-5">
                <a:latin typeface="Times New Roman"/>
                <a:cs typeface="Times New Roman"/>
              </a:rPr>
              <a:t> </a:t>
            </a:r>
            <a:r>
              <a:rPr sz="2400">
                <a:latin typeface="Times New Roman"/>
                <a:cs typeface="Times New Roman"/>
              </a:rPr>
              <a:t>and</a:t>
            </a:r>
            <a:r>
              <a:rPr sz="2400" spc="-5">
                <a:latin typeface="Times New Roman"/>
                <a:cs typeface="Times New Roman"/>
              </a:rPr>
              <a:t> </a:t>
            </a:r>
            <a:r>
              <a:rPr sz="2400">
                <a:latin typeface="Times New Roman"/>
                <a:cs typeface="Times New Roman"/>
              </a:rPr>
              <a:t>rise</a:t>
            </a:r>
            <a:r>
              <a:rPr sz="2400" spc="-20">
                <a:latin typeface="Times New Roman"/>
                <a:cs typeface="Times New Roman"/>
              </a:rPr>
              <a:t> </a:t>
            </a:r>
            <a:r>
              <a:rPr sz="2400" spc="-5">
                <a:latin typeface="Times New Roman"/>
                <a:cs typeface="Times New Roman"/>
              </a:rPr>
              <a:t>be</a:t>
            </a:r>
            <a:r>
              <a:rPr sz="2400">
                <a:latin typeface="Times New Roman"/>
                <a:cs typeface="Times New Roman"/>
              </a:rPr>
              <a:t> </a:t>
            </a:r>
            <a:r>
              <a:rPr sz="2400" i="1">
                <a:latin typeface="Times New Roman"/>
                <a:cs typeface="Times New Roman"/>
              </a:rPr>
              <a:t>h</a:t>
            </a:r>
            <a:r>
              <a:rPr sz="2400" i="1" spc="-5">
                <a:latin typeface="Times New Roman"/>
                <a:cs typeface="Times New Roman"/>
              </a:rPr>
              <a:t> </a:t>
            </a:r>
            <a:r>
              <a:rPr sz="2400">
                <a:latin typeface="Times New Roman"/>
                <a:cs typeface="Times New Roman"/>
              </a:rPr>
              <a:t>as </a:t>
            </a:r>
            <a:r>
              <a:rPr sz="2400" spc="-5">
                <a:latin typeface="Times New Roman"/>
                <a:cs typeface="Times New Roman"/>
              </a:rPr>
              <a:t>shown </a:t>
            </a:r>
            <a:r>
              <a:rPr sz="2400">
                <a:latin typeface="Times New Roman"/>
                <a:cs typeface="Times New Roman"/>
              </a:rPr>
              <a:t>in</a:t>
            </a:r>
            <a:r>
              <a:rPr sz="2400" spc="-5">
                <a:latin typeface="Times New Roman"/>
                <a:cs typeface="Times New Roman"/>
              </a:rPr>
              <a:t> </a:t>
            </a:r>
            <a:r>
              <a:rPr sz="2400">
                <a:latin typeface="Times New Roman"/>
                <a:cs typeface="Times New Roman"/>
              </a:rPr>
              <a:t>Figure.</a:t>
            </a:r>
          </a:p>
        </p:txBody>
      </p:sp>
      <p:sp>
        <p:nvSpPr>
          <p:cNvPr id="3" name="object 3"/>
          <p:cNvSpPr txBox="1"/>
          <p:nvPr/>
        </p:nvSpPr>
        <p:spPr>
          <a:xfrm>
            <a:off x="5422772" y="1194561"/>
            <a:ext cx="154305" cy="29273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750" spc="40">
                <a:latin typeface="Cambria Math"/>
                <a:cs typeface="Cambria Math"/>
              </a:rPr>
              <a:t>1</a:t>
            </a:r>
            <a:endParaRPr sz="1750">
              <a:latin typeface="Cambria Math"/>
              <a:cs typeface="Cambria Math"/>
            </a:endParaRPr>
          </a:p>
        </p:txBody>
      </p:sp>
      <p:sp>
        <p:nvSpPr>
          <p:cNvPr id="4" name="object 4"/>
          <p:cNvSpPr/>
          <p:nvPr/>
        </p:nvSpPr>
        <p:spPr>
          <a:xfrm>
            <a:off x="5434584" y="1511808"/>
            <a:ext cx="128270" cy="20320"/>
          </a:xfrm>
          <a:custGeom>
            <a:avLst/>
            <a:gdLst/>
            <a:ahLst/>
            <a:cxnLst/>
            <a:rect l="l" t="t" r="r" b="b"/>
            <a:pathLst>
              <a:path w="128270" h="20319">
                <a:moveTo>
                  <a:pt x="128015" y="0"/>
                </a:moveTo>
                <a:lnTo>
                  <a:pt x="0" y="0"/>
                </a:lnTo>
                <a:lnTo>
                  <a:pt x="0" y="19812"/>
                </a:lnTo>
                <a:lnTo>
                  <a:pt x="128015" y="19812"/>
                </a:lnTo>
                <a:lnTo>
                  <a:pt x="128015"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 name="object 5"/>
          <p:cNvSpPr txBox="1"/>
          <p:nvPr/>
        </p:nvSpPr>
        <p:spPr>
          <a:xfrm>
            <a:off x="510540" y="1290573"/>
            <a:ext cx="6557645" cy="39116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12420" indent="-274320">
              <a:lnSpc>
                <a:spcPct val="100000"/>
              </a:lnSpc>
              <a:spcBef>
                <a:spcPts val="100"/>
              </a:spcBef>
              <a:buClr>
                <a:srgbClr val="D24717"/>
              </a:buClr>
              <a:buSzPct val="85416"/>
              <a:buFont typeface="Segoe UI Symbol"/>
              <a:buChar char="⚫"/>
              <a:tabLst>
                <a:tab pos="311785" algn="l"/>
                <a:tab pos="312420" algn="l"/>
              </a:tabLst>
            </a:pPr>
            <a:r>
              <a:rPr sz="2400" spc="-5">
                <a:latin typeface="Times New Roman"/>
                <a:cs typeface="Times New Roman"/>
              </a:rPr>
              <a:t>Due </a:t>
            </a:r>
            <a:r>
              <a:rPr sz="2400">
                <a:latin typeface="Times New Roman"/>
                <a:cs typeface="Times New Roman"/>
              </a:rPr>
              <a:t>to</a:t>
            </a:r>
            <a:r>
              <a:rPr sz="2400" spc="-5">
                <a:latin typeface="Times New Roman"/>
                <a:cs typeface="Times New Roman"/>
              </a:rPr>
              <a:t> symmetric </a:t>
            </a:r>
            <a:r>
              <a:rPr sz="2400">
                <a:latin typeface="Times New Roman"/>
                <a:cs typeface="Times New Roman"/>
              </a:rPr>
              <a:t>loading,</a:t>
            </a:r>
            <a:r>
              <a:rPr sz="2400" spc="-20">
                <a:latin typeface="Times New Roman"/>
                <a:cs typeface="Times New Roman"/>
              </a:rPr>
              <a:t> </a:t>
            </a:r>
            <a:r>
              <a:rPr sz="2400" i="1" spc="-5">
                <a:latin typeface="Times New Roman"/>
                <a:cs typeface="Times New Roman"/>
              </a:rPr>
              <a:t>V</a:t>
            </a:r>
            <a:r>
              <a:rPr sz="2400" spc="-7" baseline="-20833">
                <a:latin typeface="Times New Roman"/>
                <a:cs typeface="Times New Roman"/>
              </a:rPr>
              <a:t>A</a:t>
            </a:r>
            <a:r>
              <a:rPr sz="2400" spc="165" baseline="-20833">
                <a:latin typeface="Times New Roman"/>
                <a:cs typeface="Times New Roman"/>
              </a:rPr>
              <a:t> </a:t>
            </a:r>
            <a:r>
              <a:rPr sz="2400">
                <a:latin typeface="Times New Roman"/>
                <a:cs typeface="Times New Roman"/>
              </a:rPr>
              <a:t>=</a:t>
            </a:r>
            <a:r>
              <a:rPr sz="2400" spc="-15">
                <a:latin typeface="Times New Roman"/>
                <a:cs typeface="Times New Roman"/>
              </a:rPr>
              <a:t> </a:t>
            </a:r>
            <a:r>
              <a:rPr sz="2400" i="1" spc="-5">
                <a:latin typeface="Times New Roman"/>
                <a:cs typeface="Times New Roman"/>
              </a:rPr>
              <a:t>V</a:t>
            </a:r>
            <a:r>
              <a:rPr sz="2400" spc="-7" baseline="-20833">
                <a:latin typeface="Times New Roman"/>
                <a:cs typeface="Times New Roman"/>
              </a:rPr>
              <a:t>B</a:t>
            </a:r>
            <a:r>
              <a:rPr sz="2400" spc="284" baseline="-20833">
                <a:latin typeface="Times New Roman"/>
                <a:cs typeface="Times New Roman"/>
              </a:rPr>
              <a:t> </a:t>
            </a:r>
            <a:r>
              <a:rPr sz="2400">
                <a:latin typeface="Times New Roman"/>
                <a:cs typeface="Times New Roman"/>
              </a:rPr>
              <a:t>=</a:t>
            </a:r>
            <a:r>
              <a:rPr sz="2400" spc="-5">
                <a:latin typeface="Times New Roman"/>
                <a:cs typeface="Times New Roman"/>
              </a:rPr>
              <a:t> </a:t>
            </a:r>
            <a:r>
              <a:rPr sz="2625" spc="60" baseline="-38095">
                <a:latin typeface="Cambria Math"/>
                <a:cs typeface="Cambria Math"/>
              </a:rPr>
              <a:t>2</a:t>
            </a:r>
            <a:r>
              <a:rPr sz="2625" spc="300" baseline="-38095">
                <a:latin typeface="Cambria Math"/>
                <a:cs typeface="Cambria Math"/>
              </a:rPr>
              <a:t> </a:t>
            </a:r>
            <a:r>
              <a:rPr sz="2400">
                <a:latin typeface="Times New Roman"/>
                <a:cs typeface="Times New Roman"/>
              </a:rPr>
              <a:t>×</a:t>
            </a:r>
            <a:r>
              <a:rPr sz="2400" spc="-15">
                <a:latin typeface="Times New Roman"/>
                <a:cs typeface="Times New Roman"/>
              </a:rPr>
              <a:t> </a:t>
            </a:r>
            <a:r>
              <a:rPr sz="2400">
                <a:latin typeface="Times New Roman"/>
                <a:cs typeface="Times New Roman"/>
              </a:rPr>
              <a:t>total</a:t>
            </a:r>
            <a:r>
              <a:rPr sz="2400" spc="-15">
                <a:latin typeface="Times New Roman"/>
                <a:cs typeface="Times New Roman"/>
              </a:rPr>
              <a:t> </a:t>
            </a:r>
            <a:r>
              <a:rPr sz="2400">
                <a:latin typeface="Times New Roman"/>
                <a:cs typeface="Times New Roman"/>
              </a:rPr>
              <a:t>load</a:t>
            </a:r>
          </a:p>
        </p:txBody>
      </p:sp>
      <p:sp>
        <p:nvSpPr>
          <p:cNvPr id="6" name="object 6"/>
          <p:cNvSpPr txBox="1"/>
          <p:nvPr/>
        </p:nvSpPr>
        <p:spPr>
          <a:xfrm>
            <a:off x="1958594" y="2144395"/>
            <a:ext cx="1042669" cy="39116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100"/>
              </a:spcBef>
            </a:pPr>
            <a:r>
              <a:rPr sz="2400" i="1" spc="-5">
                <a:latin typeface="Times New Roman"/>
                <a:cs typeface="Times New Roman"/>
              </a:rPr>
              <a:t>V</a:t>
            </a:r>
            <a:r>
              <a:rPr sz="2400" spc="-7" baseline="-20833">
                <a:latin typeface="Times New Roman"/>
                <a:cs typeface="Times New Roman"/>
              </a:rPr>
              <a:t>A</a:t>
            </a:r>
            <a:r>
              <a:rPr sz="2400" spc="97" baseline="-20833">
                <a:latin typeface="Times New Roman"/>
                <a:cs typeface="Times New Roman"/>
              </a:rPr>
              <a:t> </a:t>
            </a:r>
            <a:r>
              <a:rPr sz="2400">
                <a:latin typeface="Times New Roman"/>
                <a:cs typeface="Times New Roman"/>
              </a:rPr>
              <a:t>=</a:t>
            </a:r>
            <a:r>
              <a:rPr sz="2400" spc="-40">
                <a:latin typeface="Times New Roman"/>
                <a:cs typeface="Times New Roman"/>
              </a:rPr>
              <a:t> </a:t>
            </a:r>
            <a:r>
              <a:rPr sz="2400" i="1" spc="-5">
                <a:latin typeface="Times New Roman"/>
                <a:cs typeface="Times New Roman"/>
              </a:rPr>
              <a:t>V</a:t>
            </a:r>
            <a:r>
              <a:rPr sz="2400" spc="-7" baseline="-20833">
                <a:latin typeface="Times New Roman"/>
                <a:cs typeface="Times New Roman"/>
              </a:rPr>
              <a:t>B</a:t>
            </a:r>
            <a:endParaRPr sz="2400" baseline="-20833">
              <a:latin typeface="Times New Roman"/>
              <a:cs typeface="Times New Roman"/>
            </a:endParaRPr>
          </a:p>
        </p:txBody>
      </p:sp>
      <p:sp>
        <p:nvSpPr>
          <p:cNvPr id="7" name="object 7"/>
          <p:cNvSpPr txBox="1"/>
          <p:nvPr/>
        </p:nvSpPr>
        <p:spPr>
          <a:xfrm>
            <a:off x="2999867" y="1966086"/>
            <a:ext cx="453390" cy="39116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100"/>
              </a:spcBef>
            </a:pPr>
            <a:r>
              <a:rPr sz="3600" baseline="-32407">
                <a:latin typeface="Times New Roman"/>
                <a:cs typeface="Times New Roman"/>
              </a:rPr>
              <a:t>=</a:t>
            </a:r>
            <a:r>
              <a:rPr sz="3600" spc="-97" baseline="-32407">
                <a:latin typeface="Times New Roman"/>
                <a:cs typeface="Times New Roman"/>
              </a:rPr>
              <a:t> </a:t>
            </a:r>
            <a:r>
              <a:rPr sz="1750" spc="40">
                <a:latin typeface="Cambria Math"/>
                <a:cs typeface="Cambria Math"/>
              </a:rPr>
              <a:t>1</a:t>
            </a:r>
            <a:endParaRPr sz="1750">
              <a:latin typeface="Cambria Math"/>
              <a:cs typeface="Cambria Math"/>
            </a:endParaRPr>
          </a:p>
        </p:txBody>
      </p:sp>
      <p:sp>
        <p:nvSpPr>
          <p:cNvPr id="8" name="object 8"/>
          <p:cNvSpPr/>
          <p:nvPr/>
        </p:nvSpPr>
        <p:spPr>
          <a:xfrm>
            <a:off x="3285744" y="2365248"/>
            <a:ext cx="128270" cy="20320"/>
          </a:xfrm>
          <a:custGeom>
            <a:avLst/>
            <a:gdLst/>
            <a:ahLst/>
            <a:cxnLst/>
            <a:rect l="l" t="t" r="r" b="b"/>
            <a:pathLst>
              <a:path w="128270" h="20319">
                <a:moveTo>
                  <a:pt x="128015" y="0"/>
                </a:moveTo>
                <a:lnTo>
                  <a:pt x="0" y="0"/>
                </a:lnTo>
                <a:lnTo>
                  <a:pt x="0" y="19812"/>
                </a:lnTo>
                <a:lnTo>
                  <a:pt x="128015" y="19812"/>
                </a:lnTo>
                <a:lnTo>
                  <a:pt x="128015"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 name="object 9"/>
          <p:cNvSpPr txBox="1"/>
          <p:nvPr/>
        </p:nvSpPr>
        <p:spPr>
          <a:xfrm>
            <a:off x="3528695" y="2144395"/>
            <a:ext cx="1647189" cy="39116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100"/>
              </a:spcBef>
            </a:pPr>
            <a:r>
              <a:rPr sz="2400">
                <a:latin typeface="Times New Roman"/>
                <a:cs typeface="Times New Roman"/>
              </a:rPr>
              <a:t>×</a:t>
            </a:r>
            <a:r>
              <a:rPr sz="2400" spc="-30">
                <a:latin typeface="Times New Roman"/>
                <a:cs typeface="Times New Roman"/>
              </a:rPr>
              <a:t> </a:t>
            </a:r>
            <a:r>
              <a:rPr sz="2400" i="1">
                <a:latin typeface="Times New Roman"/>
                <a:cs typeface="Times New Roman"/>
              </a:rPr>
              <a:t>w</a:t>
            </a:r>
            <a:r>
              <a:rPr sz="2400" i="1" spc="-10">
                <a:latin typeface="Times New Roman"/>
                <a:cs typeface="Times New Roman"/>
              </a:rPr>
              <a:t> </a:t>
            </a:r>
            <a:r>
              <a:rPr sz="2400">
                <a:latin typeface="Times New Roman"/>
                <a:cs typeface="Times New Roman"/>
              </a:rPr>
              <a:t>×</a:t>
            </a:r>
            <a:r>
              <a:rPr sz="2400" spc="-25">
                <a:latin typeface="Times New Roman"/>
                <a:cs typeface="Times New Roman"/>
              </a:rPr>
              <a:t> </a:t>
            </a:r>
            <a:r>
              <a:rPr sz="2400" i="1" spc="-5">
                <a:latin typeface="Times New Roman"/>
                <a:cs typeface="Times New Roman"/>
              </a:rPr>
              <a:t>L</a:t>
            </a:r>
            <a:r>
              <a:rPr sz="2400" i="1" spc="-10">
                <a:latin typeface="Times New Roman"/>
                <a:cs typeface="Times New Roman"/>
              </a:rPr>
              <a:t> </a:t>
            </a:r>
            <a:r>
              <a:rPr sz="2400">
                <a:latin typeface="Times New Roman"/>
                <a:cs typeface="Times New Roman"/>
              </a:rPr>
              <a:t>=</a:t>
            </a:r>
            <a:r>
              <a:rPr sz="2400" spc="-25">
                <a:latin typeface="Times New Roman"/>
                <a:cs typeface="Times New Roman"/>
              </a:rPr>
              <a:t> </a:t>
            </a:r>
            <a:r>
              <a:rPr sz="2625" spc="112" baseline="44444">
                <a:latin typeface="Cambria Math"/>
                <a:cs typeface="Cambria Math"/>
              </a:rPr>
              <a:t>𝑤𝐿</a:t>
            </a:r>
            <a:endParaRPr sz="2625" baseline="44444">
              <a:latin typeface="Cambria Math"/>
              <a:cs typeface="Cambria Math"/>
            </a:endParaRPr>
          </a:p>
        </p:txBody>
      </p:sp>
      <p:sp>
        <p:nvSpPr>
          <p:cNvPr id="10" name="object 10"/>
          <p:cNvSpPr txBox="1"/>
          <p:nvPr/>
        </p:nvSpPr>
        <p:spPr>
          <a:xfrm>
            <a:off x="3273678" y="2380614"/>
            <a:ext cx="1794510" cy="29273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tabLst>
                <a:tab pos="1652270" algn="l"/>
              </a:tabLst>
            </a:pPr>
            <a:r>
              <a:rPr sz="1750" spc="40">
                <a:latin typeface="Cambria Math"/>
                <a:cs typeface="Cambria Math"/>
              </a:rPr>
              <a:t>2	2</a:t>
            </a:r>
            <a:endParaRPr sz="1750">
              <a:latin typeface="Cambria Math"/>
              <a:cs typeface="Cambria Math"/>
            </a:endParaRPr>
          </a:p>
        </p:txBody>
      </p:sp>
      <p:sp>
        <p:nvSpPr>
          <p:cNvPr id="11" name="object 11"/>
          <p:cNvSpPr/>
          <p:nvPr/>
        </p:nvSpPr>
        <p:spPr>
          <a:xfrm>
            <a:off x="4834128" y="2365248"/>
            <a:ext cx="311150" cy="20320"/>
          </a:xfrm>
          <a:custGeom>
            <a:avLst/>
            <a:gdLst/>
            <a:ahLst/>
            <a:cxnLst/>
            <a:rect l="l" t="t" r="r" b="b"/>
            <a:pathLst>
              <a:path w="311150" h="20319">
                <a:moveTo>
                  <a:pt x="310896" y="0"/>
                </a:moveTo>
                <a:lnTo>
                  <a:pt x="0" y="0"/>
                </a:lnTo>
                <a:lnTo>
                  <a:pt x="0" y="19812"/>
                </a:lnTo>
                <a:lnTo>
                  <a:pt x="310896" y="19812"/>
                </a:lnTo>
                <a:lnTo>
                  <a:pt x="310896"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 name="object 12"/>
          <p:cNvSpPr txBox="1"/>
          <p:nvPr/>
        </p:nvSpPr>
        <p:spPr>
          <a:xfrm>
            <a:off x="535940" y="2850007"/>
            <a:ext cx="7364730" cy="39116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7020" indent="-274320">
              <a:lnSpc>
                <a:spcPct val="100000"/>
              </a:lnSpc>
              <a:spcBef>
                <a:spcPts val="100"/>
              </a:spcBef>
              <a:buClr>
                <a:srgbClr val="D24717"/>
              </a:buClr>
              <a:buSzPct val="85416"/>
              <a:buFont typeface="Segoe UI Symbol"/>
              <a:buChar char="⚫"/>
              <a:tabLst>
                <a:tab pos="286385" algn="l"/>
                <a:tab pos="287020" algn="l"/>
              </a:tabLst>
            </a:pPr>
            <a:r>
              <a:rPr sz="2400" spc="-30">
                <a:latin typeface="Times New Roman"/>
                <a:cs typeface="Times New Roman"/>
              </a:rPr>
              <a:t>Taking</a:t>
            </a:r>
            <a:r>
              <a:rPr sz="2400" spc="-15">
                <a:latin typeface="Times New Roman"/>
                <a:cs typeface="Times New Roman"/>
              </a:rPr>
              <a:t> </a:t>
            </a:r>
            <a:r>
              <a:rPr sz="2400" spc="-10">
                <a:latin typeface="Times New Roman"/>
                <a:cs typeface="Times New Roman"/>
              </a:rPr>
              <a:t>moment</a:t>
            </a:r>
            <a:r>
              <a:rPr sz="2400" spc="15">
                <a:latin typeface="Times New Roman"/>
                <a:cs typeface="Times New Roman"/>
              </a:rPr>
              <a:t> </a:t>
            </a:r>
            <a:r>
              <a:rPr sz="2400">
                <a:latin typeface="Times New Roman"/>
                <a:cs typeface="Times New Roman"/>
              </a:rPr>
              <a:t>about</a:t>
            </a:r>
            <a:r>
              <a:rPr sz="2400" spc="-10">
                <a:latin typeface="Times New Roman"/>
                <a:cs typeface="Times New Roman"/>
              </a:rPr>
              <a:t> </a:t>
            </a:r>
            <a:r>
              <a:rPr sz="2400" i="1" spc="-5">
                <a:latin typeface="Times New Roman"/>
                <a:cs typeface="Times New Roman"/>
              </a:rPr>
              <a:t>C</a:t>
            </a:r>
            <a:r>
              <a:rPr sz="2400" spc="-5">
                <a:latin typeface="Times New Roman"/>
                <a:cs typeface="Times New Roman"/>
              </a:rPr>
              <a:t>, we </a:t>
            </a:r>
            <a:r>
              <a:rPr sz="2400">
                <a:latin typeface="Times New Roman"/>
                <a:cs typeface="Times New Roman"/>
              </a:rPr>
              <a:t>get</a:t>
            </a:r>
            <a:r>
              <a:rPr sz="2400" spc="-10">
                <a:latin typeface="Times New Roman"/>
                <a:cs typeface="Times New Roman"/>
              </a:rPr>
              <a:t> </a:t>
            </a:r>
            <a:r>
              <a:rPr sz="2400">
                <a:latin typeface="Times New Roman"/>
                <a:cs typeface="Times New Roman"/>
              </a:rPr>
              <a:t>(Left</a:t>
            </a:r>
            <a:r>
              <a:rPr sz="2400" spc="-15">
                <a:latin typeface="Times New Roman"/>
                <a:cs typeface="Times New Roman"/>
              </a:rPr>
              <a:t> </a:t>
            </a:r>
            <a:r>
              <a:rPr sz="2400">
                <a:latin typeface="Times New Roman"/>
                <a:cs typeface="Times New Roman"/>
              </a:rPr>
              <a:t>side</a:t>
            </a:r>
            <a:r>
              <a:rPr sz="2400" spc="-10">
                <a:latin typeface="Times New Roman"/>
                <a:cs typeface="Times New Roman"/>
              </a:rPr>
              <a:t> </a:t>
            </a:r>
            <a:r>
              <a:rPr sz="2400">
                <a:latin typeface="Times New Roman"/>
                <a:cs typeface="Times New Roman"/>
              </a:rPr>
              <a:t>of</a:t>
            </a:r>
            <a:r>
              <a:rPr sz="2400" spc="-5">
                <a:latin typeface="Times New Roman"/>
                <a:cs typeface="Times New Roman"/>
              </a:rPr>
              <a:t> </a:t>
            </a:r>
            <a:r>
              <a:rPr sz="2400">
                <a:latin typeface="Times New Roman"/>
                <a:cs typeface="Times New Roman"/>
              </a:rPr>
              <a:t>the</a:t>
            </a:r>
            <a:r>
              <a:rPr sz="2400" spc="-20">
                <a:latin typeface="Times New Roman"/>
                <a:cs typeface="Times New Roman"/>
              </a:rPr>
              <a:t> </a:t>
            </a:r>
            <a:r>
              <a:rPr sz="2400">
                <a:latin typeface="Times New Roman"/>
                <a:cs typeface="Times New Roman"/>
              </a:rPr>
              <a:t>hinge</a:t>
            </a:r>
            <a:r>
              <a:rPr sz="2400" spc="-10">
                <a:latin typeface="Times New Roman"/>
                <a:cs typeface="Times New Roman"/>
              </a:rPr>
              <a:t> </a:t>
            </a:r>
            <a:r>
              <a:rPr sz="2400" i="1" spc="-5">
                <a:latin typeface="Times New Roman"/>
                <a:cs typeface="Times New Roman"/>
              </a:rPr>
              <a:t>C</a:t>
            </a:r>
            <a:r>
              <a:rPr sz="2400" spc="-5">
                <a:latin typeface="Times New Roman"/>
                <a:cs typeface="Times New Roman"/>
              </a:rPr>
              <a:t>)</a:t>
            </a:r>
            <a:endParaRPr sz="2400">
              <a:latin typeface="Times New Roman"/>
              <a:cs typeface="Times New Roman"/>
            </a:endParaRPr>
          </a:p>
        </p:txBody>
      </p:sp>
      <p:sp>
        <p:nvSpPr>
          <p:cNvPr id="13" name="object 13"/>
          <p:cNvSpPr txBox="1"/>
          <p:nvPr/>
        </p:nvSpPr>
        <p:spPr>
          <a:xfrm>
            <a:off x="2238501" y="3798189"/>
            <a:ext cx="817244" cy="26924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95"/>
              </a:spcBef>
              <a:tabLst>
                <a:tab pos="657225" algn="l"/>
              </a:tabLst>
            </a:pPr>
            <a:r>
              <a:rPr sz="1600" spc="-5">
                <a:latin typeface="Times New Roman"/>
                <a:cs typeface="Times New Roman"/>
              </a:rPr>
              <a:t>C	A</a:t>
            </a:r>
            <a:endParaRPr sz="1600">
              <a:latin typeface="Times New Roman"/>
              <a:cs typeface="Times New Roman"/>
            </a:endParaRPr>
          </a:p>
        </p:txBody>
      </p:sp>
      <p:sp>
        <p:nvSpPr>
          <p:cNvPr id="14" name="object 14"/>
          <p:cNvSpPr/>
          <p:nvPr/>
        </p:nvSpPr>
        <p:spPr>
          <a:xfrm>
            <a:off x="3354323" y="3842003"/>
            <a:ext cx="128270" cy="20320"/>
          </a:xfrm>
          <a:custGeom>
            <a:avLst/>
            <a:gdLst/>
            <a:ahLst/>
            <a:cxnLst/>
            <a:rect l="l" t="t" r="r" b="b"/>
            <a:pathLst>
              <a:path w="128270" h="20320">
                <a:moveTo>
                  <a:pt x="128015" y="0"/>
                </a:moveTo>
                <a:lnTo>
                  <a:pt x="0" y="0"/>
                </a:lnTo>
                <a:lnTo>
                  <a:pt x="0" y="19812"/>
                </a:lnTo>
                <a:lnTo>
                  <a:pt x="128015" y="19812"/>
                </a:lnTo>
                <a:lnTo>
                  <a:pt x="128015"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 name="object 15"/>
          <p:cNvSpPr/>
          <p:nvPr/>
        </p:nvSpPr>
        <p:spPr>
          <a:xfrm>
            <a:off x="5263896" y="3842003"/>
            <a:ext cx="128270" cy="20320"/>
          </a:xfrm>
          <a:custGeom>
            <a:avLst/>
            <a:gdLst/>
            <a:ahLst/>
            <a:cxnLst/>
            <a:rect l="l" t="t" r="r" b="b"/>
            <a:pathLst>
              <a:path w="128270" h="20320">
                <a:moveTo>
                  <a:pt x="128015" y="0"/>
                </a:moveTo>
                <a:lnTo>
                  <a:pt x="0" y="0"/>
                </a:lnTo>
                <a:lnTo>
                  <a:pt x="0" y="19812"/>
                </a:lnTo>
                <a:lnTo>
                  <a:pt x="128015" y="19812"/>
                </a:lnTo>
                <a:lnTo>
                  <a:pt x="128015"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 name="object 16"/>
          <p:cNvSpPr txBox="1"/>
          <p:nvPr/>
        </p:nvSpPr>
        <p:spPr>
          <a:xfrm>
            <a:off x="3342259" y="3857625"/>
            <a:ext cx="2517140" cy="29273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tabLst>
                <a:tab pos="1922145" algn="l"/>
                <a:tab pos="2374900" algn="l"/>
              </a:tabLst>
            </a:pPr>
            <a:r>
              <a:rPr sz="1750" spc="40">
                <a:latin typeface="Cambria Math"/>
                <a:cs typeface="Cambria Math"/>
              </a:rPr>
              <a:t>2	2	4</a:t>
            </a:r>
            <a:endParaRPr sz="1750">
              <a:latin typeface="Cambria Math"/>
              <a:cs typeface="Cambria Math"/>
            </a:endParaRPr>
          </a:p>
        </p:txBody>
      </p:sp>
      <p:sp>
        <p:nvSpPr>
          <p:cNvPr id="17" name="object 17"/>
          <p:cNvSpPr/>
          <p:nvPr/>
        </p:nvSpPr>
        <p:spPr>
          <a:xfrm>
            <a:off x="5716523" y="3842003"/>
            <a:ext cx="128270" cy="20320"/>
          </a:xfrm>
          <a:custGeom>
            <a:avLst/>
            <a:gdLst/>
            <a:ahLst/>
            <a:cxnLst/>
            <a:rect l="l" t="t" r="r" b="b"/>
            <a:pathLst>
              <a:path w="128270" h="20320">
                <a:moveTo>
                  <a:pt x="128015" y="0"/>
                </a:moveTo>
                <a:lnTo>
                  <a:pt x="0" y="0"/>
                </a:lnTo>
                <a:lnTo>
                  <a:pt x="0" y="19812"/>
                </a:lnTo>
                <a:lnTo>
                  <a:pt x="128015" y="19812"/>
                </a:lnTo>
                <a:lnTo>
                  <a:pt x="128015"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 name="object 18"/>
          <p:cNvSpPr txBox="1"/>
          <p:nvPr/>
        </p:nvSpPr>
        <p:spPr>
          <a:xfrm>
            <a:off x="1958594" y="3621404"/>
            <a:ext cx="4413250" cy="39116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100"/>
              </a:spcBef>
              <a:tabLst>
                <a:tab pos="502284" algn="l"/>
                <a:tab pos="1147445" algn="l"/>
              </a:tabLst>
            </a:pPr>
            <a:r>
              <a:rPr sz="2400" i="1">
                <a:latin typeface="Times New Roman"/>
                <a:cs typeface="Times New Roman"/>
              </a:rPr>
              <a:t>M	</a:t>
            </a:r>
            <a:r>
              <a:rPr sz="2400">
                <a:latin typeface="Times New Roman"/>
                <a:cs typeface="Times New Roman"/>
              </a:rPr>
              <a:t>= </a:t>
            </a:r>
            <a:r>
              <a:rPr sz="2400" i="1">
                <a:latin typeface="Times New Roman"/>
                <a:cs typeface="Times New Roman"/>
              </a:rPr>
              <a:t>V	</a:t>
            </a:r>
            <a:r>
              <a:rPr sz="2400">
                <a:latin typeface="Times New Roman"/>
                <a:cs typeface="Times New Roman"/>
              </a:rPr>
              <a:t>×</a:t>
            </a:r>
            <a:r>
              <a:rPr sz="2400" spc="-10">
                <a:latin typeface="Times New Roman"/>
                <a:cs typeface="Times New Roman"/>
              </a:rPr>
              <a:t> </a:t>
            </a:r>
            <a:r>
              <a:rPr sz="2625" spc="37" baseline="44444">
                <a:latin typeface="Cambria Math"/>
                <a:cs typeface="Cambria Math"/>
              </a:rPr>
              <a:t>𝐿</a:t>
            </a:r>
            <a:r>
              <a:rPr sz="2625" spc="382" baseline="44444">
                <a:latin typeface="Cambria Math"/>
                <a:cs typeface="Cambria Math"/>
              </a:rPr>
              <a:t> </a:t>
            </a:r>
            <a:r>
              <a:rPr sz="2400">
                <a:latin typeface="Times New Roman"/>
                <a:cs typeface="Times New Roman"/>
              </a:rPr>
              <a:t>-</a:t>
            </a:r>
            <a:r>
              <a:rPr sz="2400" spc="-15">
                <a:latin typeface="Times New Roman"/>
                <a:cs typeface="Times New Roman"/>
              </a:rPr>
              <a:t> </a:t>
            </a:r>
            <a:r>
              <a:rPr sz="2400" i="1" spc="-5">
                <a:latin typeface="Times New Roman"/>
                <a:cs typeface="Times New Roman"/>
              </a:rPr>
              <a:t>H </a:t>
            </a:r>
            <a:r>
              <a:rPr sz="2400">
                <a:latin typeface="Times New Roman"/>
                <a:cs typeface="Times New Roman"/>
              </a:rPr>
              <a:t>×</a:t>
            </a:r>
            <a:r>
              <a:rPr sz="2400" spc="-5">
                <a:latin typeface="Times New Roman"/>
                <a:cs typeface="Times New Roman"/>
              </a:rPr>
              <a:t> </a:t>
            </a:r>
            <a:r>
              <a:rPr sz="2400" i="1">
                <a:latin typeface="Times New Roman"/>
                <a:cs typeface="Times New Roman"/>
              </a:rPr>
              <a:t>h</a:t>
            </a:r>
            <a:r>
              <a:rPr sz="2400" i="1" spc="-5">
                <a:latin typeface="Times New Roman"/>
                <a:cs typeface="Times New Roman"/>
              </a:rPr>
              <a:t> </a:t>
            </a:r>
            <a:r>
              <a:rPr sz="2400">
                <a:latin typeface="Times New Roman"/>
                <a:cs typeface="Times New Roman"/>
              </a:rPr>
              <a:t>–</a:t>
            </a:r>
            <a:r>
              <a:rPr sz="2400" spc="-5">
                <a:latin typeface="Times New Roman"/>
                <a:cs typeface="Times New Roman"/>
              </a:rPr>
              <a:t> </a:t>
            </a:r>
            <a:r>
              <a:rPr sz="2400" i="1">
                <a:latin typeface="Times New Roman"/>
                <a:cs typeface="Times New Roman"/>
              </a:rPr>
              <a:t>w</a:t>
            </a:r>
            <a:r>
              <a:rPr sz="2400" i="1" spc="-15">
                <a:latin typeface="Times New Roman"/>
                <a:cs typeface="Times New Roman"/>
              </a:rPr>
              <a:t> </a:t>
            </a:r>
            <a:r>
              <a:rPr sz="2400">
                <a:latin typeface="Times New Roman"/>
                <a:cs typeface="Times New Roman"/>
              </a:rPr>
              <a:t>×</a:t>
            </a:r>
            <a:r>
              <a:rPr sz="2400" spc="-15">
                <a:latin typeface="Times New Roman"/>
                <a:cs typeface="Times New Roman"/>
              </a:rPr>
              <a:t> </a:t>
            </a:r>
            <a:r>
              <a:rPr sz="2625" spc="37" baseline="44444">
                <a:latin typeface="Cambria Math"/>
                <a:cs typeface="Cambria Math"/>
              </a:rPr>
              <a:t>𝐿</a:t>
            </a:r>
            <a:r>
              <a:rPr sz="2625" spc="382" baseline="44444">
                <a:latin typeface="Cambria Math"/>
                <a:cs typeface="Cambria Math"/>
              </a:rPr>
              <a:t> </a:t>
            </a:r>
            <a:r>
              <a:rPr sz="2400">
                <a:latin typeface="Times New Roman"/>
                <a:cs typeface="Times New Roman"/>
              </a:rPr>
              <a:t>×</a:t>
            </a:r>
            <a:r>
              <a:rPr sz="2400" spc="-5">
                <a:latin typeface="Times New Roman"/>
                <a:cs typeface="Times New Roman"/>
              </a:rPr>
              <a:t> </a:t>
            </a:r>
            <a:r>
              <a:rPr sz="2625" spc="37" baseline="44444">
                <a:latin typeface="Cambria Math"/>
                <a:cs typeface="Cambria Math"/>
              </a:rPr>
              <a:t>𝐿</a:t>
            </a:r>
            <a:r>
              <a:rPr sz="2625" spc="375" baseline="44444">
                <a:latin typeface="Cambria Math"/>
                <a:cs typeface="Cambria Math"/>
              </a:rPr>
              <a:t> </a:t>
            </a:r>
            <a:r>
              <a:rPr sz="2400">
                <a:latin typeface="Times New Roman"/>
                <a:cs typeface="Times New Roman"/>
              </a:rPr>
              <a:t>=</a:t>
            </a:r>
            <a:r>
              <a:rPr sz="2400" spc="-15">
                <a:latin typeface="Times New Roman"/>
                <a:cs typeface="Times New Roman"/>
              </a:rPr>
              <a:t> </a:t>
            </a:r>
            <a:r>
              <a:rPr sz="2400">
                <a:latin typeface="Times New Roman"/>
                <a:cs typeface="Times New Roman"/>
              </a:rPr>
              <a:t>0</a:t>
            </a:r>
          </a:p>
        </p:txBody>
      </p:sp>
      <p:sp>
        <p:nvSpPr>
          <p:cNvPr id="19" name="object 19"/>
          <p:cNvSpPr/>
          <p:nvPr/>
        </p:nvSpPr>
        <p:spPr>
          <a:xfrm>
            <a:off x="2682239" y="4695444"/>
            <a:ext cx="311150" cy="20320"/>
          </a:xfrm>
          <a:custGeom>
            <a:avLst/>
            <a:gdLst/>
            <a:ahLst/>
            <a:cxnLst/>
            <a:rect l="l" t="t" r="r" b="b"/>
            <a:pathLst>
              <a:path w="311150" h="20320">
                <a:moveTo>
                  <a:pt x="310895" y="0"/>
                </a:moveTo>
                <a:lnTo>
                  <a:pt x="0" y="0"/>
                </a:lnTo>
                <a:lnTo>
                  <a:pt x="0" y="19811"/>
                </a:lnTo>
                <a:lnTo>
                  <a:pt x="310895" y="19811"/>
                </a:lnTo>
                <a:lnTo>
                  <a:pt x="310895"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0" name="object 20"/>
          <p:cNvSpPr/>
          <p:nvPr/>
        </p:nvSpPr>
        <p:spPr>
          <a:xfrm>
            <a:off x="3317747" y="4695444"/>
            <a:ext cx="128270" cy="20320"/>
          </a:xfrm>
          <a:custGeom>
            <a:avLst/>
            <a:gdLst/>
            <a:ahLst/>
            <a:cxnLst/>
            <a:rect l="l" t="t" r="r" b="b"/>
            <a:pathLst>
              <a:path w="128270" h="20320">
                <a:moveTo>
                  <a:pt x="128015" y="0"/>
                </a:moveTo>
                <a:lnTo>
                  <a:pt x="0" y="0"/>
                </a:lnTo>
                <a:lnTo>
                  <a:pt x="0" y="19811"/>
                </a:lnTo>
                <a:lnTo>
                  <a:pt x="128015" y="19811"/>
                </a:lnTo>
                <a:lnTo>
                  <a:pt x="128015"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1" name="object 21"/>
          <p:cNvSpPr/>
          <p:nvPr/>
        </p:nvSpPr>
        <p:spPr>
          <a:xfrm>
            <a:off x="4649723" y="4695444"/>
            <a:ext cx="390525" cy="20320"/>
          </a:xfrm>
          <a:custGeom>
            <a:avLst/>
            <a:gdLst/>
            <a:ahLst/>
            <a:cxnLst/>
            <a:rect l="l" t="t" r="r" b="b"/>
            <a:pathLst>
              <a:path w="390525" h="20320">
                <a:moveTo>
                  <a:pt x="390144" y="0"/>
                </a:moveTo>
                <a:lnTo>
                  <a:pt x="0" y="0"/>
                </a:lnTo>
                <a:lnTo>
                  <a:pt x="0" y="19811"/>
                </a:lnTo>
                <a:lnTo>
                  <a:pt x="390144" y="19811"/>
                </a:lnTo>
                <a:lnTo>
                  <a:pt x="390144"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2" name="object 22"/>
          <p:cNvSpPr txBox="1"/>
          <p:nvPr/>
        </p:nvSpPr>
        <p:spPr>
          <a:xfrm>
            <a:off x="2606294" y="4362069"/>
            <a:ext cx="2987675" cy="1498600"/>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546735" algn="r">
              <a:lnSpc>
                <a:spcPts val="1125"/>
              </a:lnSpc>
              <a:spcBef>
                <a:spcPts val="110"/>
              </a:spcBef>
            </a:pPr>
            <a:r>
              <a:rPr sz="1150" spc="35">
                <a:latin typeface="Cambria Math"/>
                <a:cs typeface="Cambria Math"/>
              </a:rPr>
              <a:t>2</a:t>
            </a:r>
            <a:endParaRPr sz="1150">
              <a:latin typeface="Cambria Math"/>
              <a:cs typeface="Cambria Math"/>
            </a:endParaRPr>
          </a:p>
          <a:p>
            <a:pPr marL="76200">
              <a:lnSpc>
                <a:spcPts val="2120"/>
              </a:lnSpc>
              <a:tabLst>
                <a:tab pos="2510155" algn="l"/>
              </a:tabLst>
            </a:pPr>
            <a:r>
              <a:rPr sz="2625" spc="120" baseline="44444">
                <a:latin typeface="Cambria Math"/>
                <a:cs typeface="Cambria Math"/>
              </a:rPr>
              <a:t>𝑤𝐿</a:t>
            </a:r>
            <a:r>
              <a:rPr sz="2625" spc="419" baseline="44444">
                <a:latin typeface="Cambria Math"/>
                <a:cs typeface="Cambria Math"/>
              </a:rPr>
              <a:t> </a:t>
            </a:r>
            <a:r>
              <a:rPr sz="2400">
                <a:latin typeface="Times New Roman"/>
                <a:cs typeface="Times New Roman"/>
              </a:rPr>
              <a:t>× </a:t>
            </a:r>
            <a:r>
              <a:rPr sz="2625" spc="37" baseline="44444">
                <a:latin typeface="Cambria Math"/>
                <a:cs typeface="Cambria Math"/>
              </a:rPr>
              <a:t>𝐿</a:t>
            </a:r>
            <a:r>
              <a:rPr sz="2625" spc="397" baseline="44444">
                <a:latin typeface="Cambria Math"/>
                <a:cs typeface="Cambria Math"/>
              </a:rPr>
              <a:t> </a:t>
            </a:r>
            <a:r>
              <a:rPr sz="2400">
                <a:latin typeface="Times New Roman"/>
                <a:cs typeface="Times New Roman"/>
              </a:rPr>
              <a:t>-</a:t>
            </a:r>
            <a:r>
              <a:rPr sz="2400" spc="-10">
                <a:latin typeface="Times New Roman"/>
                <a:cs typeface="Times New Roman"/>
              </a:rPr>
              <a:t> </a:t>
            </a:r>
            <a:r>
              <a:rPr sz="2400" i="1" spc="-5">
                <a:latin typeface="Times New Roman"/>
                <a:cs typeface="Times New Roman"/>
              </a:rPr>
              <a:t>H</a:t>
            </a:r>
            <a:r>
              <a:rPr sz="2400" i="1" spc="5">
                <a:latin typeface="Times New Roman"/>
                <a:cs typeface="Times New Roman"/>
              </a:rPr>
              <a:t> </a:t>
            </a:r>
            <a:r>
              <a:rPr sz="2400">
                <a:latin typeface="Times New Roman"/>
                <a:cs typeface="Times New Roman"/>
              </a:rPr>
              <a:t>×</a:t>
            </a:r>
            <a:r>
              <a:rPr sz="2400" spc="-10">
                <a:latin typeface="Times New Roman"/>
                <a:cs typeface="Times New Roman"/>
              </a:rPr>
              <a:t> </a:t>
            </a:r>
            <a:r>
              <a:rPr sz="2400" i="1">
                <a:latin typeface="Times New Roman"/>
                <a:cs typeface="Times New Roman"/>
              </a:rPr>
              <a:t>h</a:t>
            </a:r>
            <a:r>
              <a:rPr sz="2400" i="1" spc="5">
                <a:latin typeface="Times New Roman"/>
                <a:cs typeface="Times New Roman"/>
              </a:rPr>
              <a:t> </a:t>
            </a:r>
            <a:r>
              <a:rPr sz="2400">
                <a:latin typeface="Times New Roman"/>
                <a:cs typeface="Times New Roman"/>
              </a:rPr>
              <a:t>-</a:t>
            </a:r>
            <a:r>
              <a:rPr sz="2400" spc="5">
                <a:latin typeface="Times New Roman"/>
                <a:cs typeface="Times New Roman"/>
              </a:rPr>
              <a:t> </a:t>
            </a:r>
            <a:r>
              <a:rPr sz="2625" spc="120" baseline="44444">
                <a:latin typeface="Cambria Math"/>
                <a:cs typeface="Cambria Math"/>
              </a:rPr>
              <a:t>𝑤𝐿	</a:t>
            </a:r>
            <a:r>
              <a:rPr sz="2400">
                <a:latin typeface="Times New Roman"/>
                <a:cs typeface="Times New Roman"/>
              </a:rPr>
              <a:t>=</a:t>
            </a:r>
            <a:r>
              <a:rPr sz="2400" spc="-50">
                <a:latin typeface="Times New Roman"/>
                <a:cs typeface="Times New Roman"/>
              </a:rPr>
              <a:t> </a:t>
            </a:r>
            <a:r>
              <a:rPr sz="2400">
                <a:latin typeface="Times New Roman"/>
                <a:cs typeface="Times New Roman"/>
              </a:rPr>
              <a:t>0</a:t>
            </a:r>
          </a:p>
          <a:p>
            <a:pPr marL="167640">
              <a:lnSpc>
                <a:spcPts val="1590"/>
              </a:lnSpc>
              <a:tabLst>
                <a:tab pos="711835" algn="l"/>
                <a:tab pos="2174875" algn="l"/>
              </a:tabLst>
            </a:pPr>
            <a:r>
              <a:rPr sz="1750" spc="40">
                <a:latin typeface="Cambria Math"/>
                <a:cs typeface="Cambria Math"/>
              </a:rPr>
              <a:t>2	2	8</a:t>
            </a:r>
            <a:endParaRPr sz="1750">
              <a:latin typeface="Cambria Math"/>
              <a:cs typeface="Cambria Math"/>
            </a:endParaRPr>
          </a:p>
          <a:p>
            <a:pPr>
              <a:lnSpc>
                <a:spcPct val="100000"/>
              </a:lnSpc>
              <a:spcBef>
                <a:spcPts val="35"/>
              </a:spcBef>
            </a:pPr>
            <a:endParaRPr sz="1600">
              <a:latin typeface="Cambria Math"/>
              <a:cs typeface="Cambria Math"/>
            </a:endParaRPr>
          </a:p>
          <a:p>
            <a:pPr marR="894080" algn="ctr">
              <a:lnSpc>
                <a:spcPts val="425"/>
              </a:lnSpc>
              <a:spcBef>
                <a:spcPts val="5"/>
              </a:spcBef>
            </a:pPr>
            <a:r>
              <a:rPr sz="1150" spc="35">
                <a:latin typeface="Cambria Math"/>
                <a:cs typeface="Cambria Math"/>
              </a:rPr>
              <a:t>2</a:t>
            </a:r>
            <a:endParaRPr sz="1150">
              <a:latin typeface="Cambria Math"/>
              <a:cs typeface="Cambria Math"/>
            </a:endParaRPr>
          </a:p>
          <a:p>
            <a:pPr marL="152400">
              <a:lnSpc>
                <a:spcPts val="1925"/>
              </a:lnSpc>
            </a:pPr>
            <a:r>
              <a:rPr sz="3600" i="1" baseline="-32407">
                <a:latin typeface="Times New Roman"/>
                <a:cs typeface="Times New Roman"/>
              </a:rPr>
              <a:t>H</a:t>
            </a:r>
            <a:r>
              <a:rPr sz="3600" i="1" spc="-37" baseline="-32407">
                <a:latin typeface="Times New Roman"/>
                <a:cs typeface="Times New Roman"/>
              </a:rPr>
              <a:t> </a:t>
            </a:r>
            <a:r>
              <a:rPr sz="3600" baseline="-32407">
                <a:latin typeface="Times New Roman"/>
                <a:cs typeface="Times New Roman"/>
              </a:rPr>
              <a:t>=</a:t>
            </a:r>
            <a:r>
              <a:rPr sz="3600" spc="-67" baseline="-32407">
                <a:latin typeface="Times New Roman"/>
                <a:cs typeface="Times New Roman"/>
              </a:rPr>
              <a:t> </a:t>
            </a:r>
            <a:r>
              <a:rPr sz="1750" spc="80">
                <a:latin typeface="Cambria Math"/>
                <a:cs typeface="Cambria Math"/>
              </a:rPr>
              <a:t>𝑤𝐿</a:t>
            </a:r>
            <a:endParaRPr sz="1750">
              <a:latin typeface="Cambria Math"/>
              <a:cs typeface="Cambria Math"/>
            </a:endParaRPr>
          </a:p>
          <a:p>
            <a:pPr marL="827405">
              <a:lnSpc>
                <a:spcPct val="100000"/>
              </a:lnSpc>
              <a:spcBef>
                <a:spcPts val="384"/>
              </a:spcBef>
            </a:pPr>
            <a:r>
              <a:rPr sz="1750" spc="45">
                <a:latin typeface="Cambria Math"/>
                <a:cs typeface="Cambria Math"/>
              </a:rPr>
              <a:t>8</a:t>
            </a:r>
            <a:endParaRPr sz="1750">
              <a:latin typeface="Cambria Math"/>
              <a:cs typeface="Cambria Math"/>
            </a:endParaRPr>
          </a:p>
        </p:txBody>
      </p:sp>
      <p:sp>
        <p:nvSpPr>
          <p:cNvPr id="23" name="object 23"/>
          <p:cNvSpPr/>
          <p:nvPr/>
        </p:nvSpPr>
        <p:spPr>
          <a:xfrm>
            <a:off x="3302508" y="5551932"/>
            <a:ext cx="390525" cy="20320"/>
          </a:xfrm>
          <a:custGeom>
            <a:avLst/>
            <a:gdLst/>
            <a:ahLst/>
            <a:cxnLst/>
            <a:rect l="l" t="t" r="r" b="b"/>
            <a:pathLst>
              <a:path w="390525" h="20320">
                <a:moveTo>
                  <a:pt x="390143" y="0"/>
                </a:moveTo>
                <a:lnTo>
                  <a:pt x="0" y="0"/>
                </a:lnTo>
                <a:lnTo>
                  <a:pt x="0" y="19812"/>
                </a:lnTo>
                <a:lnTo>
                  <a:pt x="390143" y="19812"/>
                </a:lnTo>
                <a:lnTo>
                  <a:pt x="390143"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object 26"/>
          <p:cNvSpPr txBox="1"/>
          <p:nvPr/>
        </p:nvSpPr>
        <p:spPr>
          <a:xfrm>
            <a:off x="231952" y="6329531"/>
            <a:ext cx="287020" cy="227965"/>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664"/>
              </a:lnSpc>
            </a:pPr>
            <a:r>
              <a:rPr sz="1400">
                <a:solidFill>
                  <a:srgbClr val="FFFFFF"/>
                </a:solidFill>
                <a:latin typeface="Franklin Gothic Medium"/>
                <a:cs typeface="Franklin Gothic Medium"/>
              </a:rPr>
              <a:t>14</a:t>
            </a:r>
            <a:endParaRPr sz="1400">
              <a:latin typeface="Franklin Gothic Medium"/>
              <a:cs typeface="Franklin Gothic Medium"/>
            </a:endParaRPr>
          </a:p>
        </p:txBody>
      </p:sp>
      <p:sp>
        <p:nvSpPr>
          <p:cNvPr id="24" name="Slide Number Placeholder 23">
            <a:extLst>
              <a:ext uri="{FF2B5EF4-FFF2-40B4-BE49-F238E27FC236}">
                <a16:creationId xmlns:a16="http://schemas.microsoft.com/office/drawing/2014/main" id="{F4FE40E0-3193-795E-D019-D06882809078}"/>
              </a:ext>
            </a:extLst>
          </p:cNvPr>
          <p:cNvSpPr>
            <a:spLocks noGrp="1"/>
          </p:cNvSpPr>
          <p:nvPr>
            <p:ph type="sldNum" sz="quarter" idx="7"/>
          </p:nvPr>
        </p:nvSpPr>
        <p:spPr/>
        <p:txBody>
          <a:bodyPr/>
          <a:lstStyle/>
          <a:p>
            <a:pPr marL="38100">
              <a:lnSpc>
                <a:spcPts val="1664"/>
              </a:lnSpc>
            </a:pPr>
            <a:fld id="{81D60167-4931-47E6-BA6A-407CBD079E47}" type="slidenum">
              <a:rPr lang="en-US" smtClean="0"/>
              <a:t>60</a:t>
            </a:fld>
            <a:endParaRPr lang="en-US"/>
          </a:p>
        </p:txBody>
      </p:sp>
      <p:sp>
        <p:nvSpPr>
          <p:cNvPr id="25" name="Slide Number Placeholder 1">
            <a:extLst>
              <a:ext uri="{FF2B5EF4-FFF2-40B4-BE49-F238E27FC236}">
                <a16:creationId xmlns:a16="http://schemas.microsoft.com/office/drawing/2014/main" id="{FF2C0282-8E21-671F-09AC-C437B663331C}"/>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60</a:t>
            </a:fld>
            <a:endParaRPr lang="en-US" dirty="0">
              <a:solidFill>
                <a:schemeClr val="tx1"/>
              </a:solidFill>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258572"/>
            <a:ext cx="4954905" cy="36068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7020" indent="-274320">
              <a:lnSpc>
                <a:spcPct val="100000"/>
              </a:lnSpc>
              <a:spcBef>
                <a:spcPts val="95"/>
              </a:spcBef>
              <a:buClr>
                <a:srgbClr val="D24717"/>
              </a:buClr>
              <a:buSzPct val="84090"/>
              <a:buFont typeface="Segoe UI Symbol"/>
              <a:buChar char="⚫"/>
              <a:tabLst>
                <a:tab pos="286385" algn="l"/>
                <a:tab pos="287020" algn="l"/>
              </a:tabLst>
            </a:pPr>
            <a:r>
              <a:rPr sz="2200" spc="-5">
                <a:latin typeface="Times New Roman"/>
                <a:cs typeface="Times New Roman"/>
              </a:rPr>
              <a:t>Moment</a:t>
            </a:r>
            <a:r>
              <a:rPr sz="2200" spc="10">
                <a:latin typeface="Times New Roman"/>
                <a:cs typeface="Times New Roman"/>
              </a:rPr>
              <a:t> </a:t>
            </a:r>
            <a:r>
              <a:rPr sz="2200" spc="-5">
                <a:latin typeface="Times New Roman"/>
                <a:cs typeface="Times New Roman"/>
              </a:rPr>
              <a:t>at any</a:t>
            </a:r>
            <a:r>
              <a:rPr sz="2200" spc="-10">
                <a:latin typeface="Times New Roman"/>
                <a:cs typeface="Times New Roman"/>
              </a:rPr>
              <a:t> </a:t>
            </a:r>
            <a:r>
              <a:rPr sz="2200" spc="-5">
                <a:latin typeface="Times New Roman"/>
                <a:cs typeface="Times New Roman"/>
              </a:rPr>
              <a:t>section</a:t>
            </a:r>
            <a:r>
              <a:rPr sz="2200" spc="5">
                <a:latin typeface="Times New Roman"/>
                <a:cs typeface="Times New Roman"/>
              </a:rPr>
              <a:t> </a:t>
            </a:r>
            <a:r>
              <a:rPr sz="2200" spc="-5">
                <a:latin typeface="Times New Roman"/>
                <a:cs typeface="Times New Roman"/>
              </a:rPr>
              <a:t>distance</a:t>
            </a:r>
            <a:r>
              <a:rPr sz="2200" spc="15">
                <a:latin typeface="Times New Roman"/>
                <a:cs typeface="Times New Roman"/>
              </a:rPr>
              <a:t> </a:t>
            </a:r>
            <a:r>
              <a:rPr sz="2200" i="1" spc="-5">
                <a:latin typeface="Times New Roman"/>
                <a:cs typeface="Times New Roman"/>
              </a:rPr>
              <a:t>x</a:t>
            </a:r>
            <a:r>
              <a:rPr sz="2200" i="1">
                <a:latin typeface="Times New Roman"/>
                <a:cs typeface="Times New Roman"/>
              </a:rPr>
              <a:t> </a:t>
            </a:r>
            <a:r>
              <a:rPr sz="2200" spc="-5">
                <a:latin typeface="Times New Roman"/>
                <a:cs typeface="Times New Roman"/>
              </a:rPr>
              <a:t>from</a:t>
            </a:r>
            <a:r>
              <a:rPr sz="2200" spc="10">
                <a:latin typeface="Times New Roman"/>
                <a:cs typeface="Times New Roman"/>
              </a:rPr>
              <a:t> </a:t>
            </a:r>
            <a:r>
              <a:rPr sz="2200" i="1" spc="-5">
                <a:latin typeface="Times New Roman"/>
                <a:cs typeface="Times New Roman"/>
              </a:rPr>
              <a:t>A</a:t>
            </a:r>
            <a:r>
              <a:rPr sz="2200" spc="-5">
                <a:latin typeface="Times New Roman"/>
                <a:cs typeface="Times New Roman"/>
              </a:rPr>
              <a:t>,</a:t>
            </a:r>
            <a:endParaRPr sz="2200">
              <a:latin typeface="Times New Roman"/>
              <a:cs typeface="Times New Roman"/>
            </a:endParaRPr>
          </a:p>
        </p:txBody>
      </p:sp>
      <p:sp>
        <p:nvSpPr>
          <p:cNvPr id="3" name="object 3"/>
          <p:cNvSpPr txBox="1"/>
          <p:nvPr/>
        </p:nvSpPr>
        <p:spPr>
          <a:xfrm>
            <a:off x="2354326" y="1089101"/>
            <a:ext cx="160020" cy="248920"/>
          </a:xfrm>
          <a:prstGeom prst="rect">
            <a:avLst/>
          </a:prstGeom>
        </p:spPr>
        <p:txBody>
          <a:bodyPr vert="horz" wrap="square" lIns="0" tIns="14604"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14"/>
              </a:spcBef>
            </a:pPr>
            <a:r>
              <a:rPr sz="1450" spc="10">
                <a:latin typeface="Times New Roman"/>
                <a:cs typeface="Times New Roman"/>
              </a:rPr>
              <a:t>A</a:t>
            </a:r>
            <a:endParaRPr sz="1450">
              <a:latin typeface="Times New Roman"/>
              <a:cs typeface="Times New Roman"/>
            </a:endParaRPr>
          </a:p>
        </p:txBody>
      </p:sp>
      <p:sp>
        <p:nvSpPr>
          <p:cNvPr id="4" name="object 4"/>
          <p:cNvSpPr txBox="1"/>
          <p:nvPr/>
        </p:nvSpPr>
        <p:spPr>
          <a:xfrm>
            <a:off x="1627885" y="927557"/>
            <a:ext cx="2856230" cy="36068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95"/>
              </a:spcBef>
              <a:tabLst>
                <a:tab pos="934085" algn="l"/>
              </a:tabLst>
            </a:pPr>
            <a:r>
              <a:rPr sz="2200" i="1" spc="-5">
                <a:latin typeface="Times New Roman"/>
                <a:cs typeface="Times New Roman"/>
              </a:rPr>
              <a:t>M</a:t>
            </a:r>
            <a:r>
              <a:rPr sz="2200" i="1" spc="5">
                <a:latin typeface="Times New Roman"/>
                <a:cs typeface="Times New Roman"/>
              </a:rPr>
              <a:t> </a:t>
            </a:r>
            <a:r>
              <a:rPr sz="2200" spc="-5">
                <a:latin typeface="Times New Roman"/>
                <a:cs typeface="Times New Roman"/>
              </a:rPr>
              <a:t>=</a:t>
            </a:r>
            <a:r>
              <a:rPr sz="2200">
                <a:latin typeface="Times New Roman"/>
                <a:cs typeface="Times New Roman"/>
              </a:rPr>
              <a:t> </a:t>
            </a:r>
            <a:r>
              <a:rPr sz="2200" i="1" spc="-5">
                <a:latin typeface="Times New Roman"/>
                <a:cs typeface="Times New Roman"/>
              </a:rPr>
              <a:t>V	</a:t>
            </a:r>
            <a:r>
              <a:rPr sz="2200" spc="-5">
                <a:latin typeface="Times New Roman"/>
                <a:cs typeface="Times New Roman"/>
              </a:rPr>
              <a:t>×</a:t>
            </a:r>
            <a:r>
              <a:rPr sz="2200" spc="-10">
                <a:latin typeface="Times New Roman"/>
                <a:cs typeface="Times New Roman"/>
              </a:rPr>
              <a:t> </a:t>
            </a:r>
            <a:r>
              <a:rPr sz="2200" i="1" spc="-5">
                <a:latin typeface="Times New Roman"/>
                <a:cs typeface="Times New Roman"/>
              </a:rPr>
              <a:t>x</a:t>
            </a:r>
            <a:r>
              <a:rPr sz="2200" i="1" spc="-15">
                <a:latin typeface="Times New Roman"/>
                <a:cs typeface="Times New Roman"/>
              </a:rPr>
              <a:t> </a:t>
            </a:r>
            <a:r>
              <a:rPr sz="2200" spc="-5">
                <a:latin typeface="Times New Roman"/>
                <a:cs typeface="Times New Roman"/>
              </a:rPr>
              <a:t>– </a:t>
            </a:r>
            <a:r>
              <a:rPr sz="2200" i="1" spc="-5">
                <a:latin typeface="Times New Roman"/>
                <a:cs typeface="Times New Roman"/>
              </a:rPr>
              <a:t>H</a:t>
            </a:r>
            <a:r>
              <a:rPr sz="2200" i="1" spc="-10">
                <a:latin typeface="Times New Roman"/>
                <a:cs typeface="Times New Roman"/>
              </a:rPr>
              <a:t> </a:t>
            </a:r>
            <a:r>
              <a:rPr sz="2200" spc="-5">
                <a:latin typeface="Times New Roman"/>
                <a:cs typeface="Times New Roman"/>
              </a:rPr>
              <a:t>×</a:t>
            </a:r>
            <a:r>
              <a:rPr sz="2200" spc="-15">
                <a:latin typeface="Times New Roman"/>
                <a:cs typeface="Times New Roman"/>
              </a:rPr>
              <a:t> </a:t>
            </a:r>
            <a:r>
              <a:rPr sz="2200" i="1" spc="-5">
                <a:latin typeface="Times New Roman"/>
                <a:cs typeface="Times New Roman"/>
              </a:rPr>
              <a:t>y</a:t>
            </a:r>
            <a:r>
              <a:rPr sz="2200" i="1" spc="-15">
                <a:latin typeface="Times New Roman"/>
                <a:cs typeface="Times New Roman"/>
              </a:rPr>
              <a:t> </a:t>
            </a:r>
            <a:r>
              <a:rPr sz="2200" spc="-5">
                <a:latin typeface="Times New Roman"/>
                <a:cs typeface="Times New Roman"/>
              </a:rPr>
              <a:t>- </a:t>
            </a:r>
            <a:r>
              <a:rPr sz="2400" spc="97" baseline="45138">
                <a:latin typeface="Cambria Math"/>
                <a:cs typeface="Cambria Math"/>
              </a:rPr>
              <a:t>𝑤𝐿2</a:t>
            </a:r>
            <a:endParaRPr sz="2400" baseline="45138">
              <a:latin typeface="Cambria Math"/>
              <a:cs typeface="Cambria Math"/>
            </a:endParaRPr>
          </a:p>
        </p:txBody>
      </p:sp>
      <p:sp>
        <p:nvSpPr>
          <p:cNvPr id="5" name="object 5"/>
          <p:cNvSpPr txBox="1"/>
          <p:nvPr/>
        </p:nvSpPr>
        <p:spPr>
          <a:xfrm>
            <a:off x="4174363" y="1142441"/>
            <a:ext cx="144145" cy="27114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10"/>
              </a:spcBef>
            </a:pPr>
            <a:r>
              <a:rPr sz="1600" spc="45">
                <a:latin typeface="Cambria Math"/>
                <a:cs typeface="Cambria Math"/>
              </a:rPr>
              <a:t>2</a:t>
            </a:r>
            <a:endParaRPr sz="1600">
              <a:latin typeface="Cambria Math"/>
              <a:cs typeface="Cambria Math"/>
            </a:endParaRPr>
          </a:p>
        </p:txBody>
      </p:sp>
      <p:sp>
        <p:nvSpPr>
          <p:cNvPr id="6" name="object 6"/>
          <p:cNvSpPr/>
          <p:nvPr/>
        </p:nvSpPr>
        <p:spPr>
          <a:xfrm>
            <a:off x="4047744" y="1130808"/>
            <a:ext cx="394970" cy="18415"/>
          </a:xfrm>
          <a:custGeom>
            <a:avLst/>
            <a:gdLst/>
            <a:ahLst/>
            <a:cxnLst/>
            <a:rect l="l" t="t" r="r" b="b"/>
            <a:pathLst>
              <a:path w="394970" h="18415">
                <a:moveTo>
                  <a:pt x="394715" y="0"/>
                </a:moveTo>
                <a:lnTo>
                  <a:pt x="0" y="0"/>
                </a:lnTo>
                <a:lnTo>
                  <a:pt x="0" y="18287"/>
                </a:lnTo>
                <a:lnTo>
                  <a:pt x="394715" y="18287"/>
                </a:lnTo>
                <a:lnTo>
                  <a:pt x="394715"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 name="object 7"/>
          <p:cNvSpPr txBox="1"/>
          <p:nvPr/>
        </p:nvSpPr>
        <p:spPr>
          <a:xfrm>
            <a:off x="510540" y="1353591"/>
            <a:ext cx="2962275" cy="1282700"/>
          </a:xfrm>
          <a:prstGeom prst="rect">
            <a:avLst/>
          </a:prstGeom>
        </p:spPr>
        <p:txBody>
          <a:bodyPr vert="horz" wrap="square" lIns="0" tIns="2032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12420" indent="-274320">
              <a:lnSpc>
                <a:spcPct val="100000"/>
              </a:lnSpc>
              <a:spcBef>
                <a:spcPts val="1600"/>
              </a:spcBef>
              <a:buClr>
                <a:srgbClr val="D24717"/>
              </a:buClr>
              <a:buSzPct val="84090"/>
              <a:buFont typeface="Segoe UI Symbol"/>
              <a:buChar char="⚫"/>
              <a:tabLst>
                <a:tab pos="311785" algn="l"/>
                <a:tab pos="312420" algn="l"/>
              </a:tabLst>
            </a:pPr>
            <a:r>
              <a:rPr sz="2200" spc="-5">
                <a:latin typeface="Times New Roman"/>
                <a:cs typeface="Times New Roman"/>
              </a:rPr>
              <a:t>But</a:t>
            </a:r>
            <a:r>
              <a:rPr sz="2200" spc="-20">
                <a:latin typeface="Times New Roman"/>
                <a:cs typeface="Times New Roman"/>
              </a:rPr>
              <a:t> </a:t>
            </a:r>
            <a:r>
              <a:rPr sz="2200" spc="-5">
                <a:latin typeface="Times New Roman"/>
                <a:cs typeface="Times New Roman"/>
              </a:rPr>
              <a:t>in a</a:t>
            </a:r>
            <a:r>
              <a:rPr sz="2200" spc="-10">
                <a:latin typeface="Times New Roman"/>
                <a:cs typeface="Times New Roman"/>
              </a:rPr>
              <a:t> </a:t>
            </a:r>
            <a:r>
              <a:rPr sz="2200" spc="-5">
                <a:latin typeface="Times New Roman"/>
                <a:cs typeface="Times New Roman"/>
              </a:rPr>
              <a:t>parabolic</a:t>
            </a:r>
            <a:r>
              <a:rPr sz="2200" spc="-10">
                <a:latin typeface="Times New Roman"/>
                <a:cs typeface="Times New Roman"/>
              </a:rPr>
              <a:t> </a:t>
            </a:r>
            <a:r>
              <a:rPr sz="2200" spc="-5">
                <a:latin typeface="Times New Roman"/>
                <a:cs typeface="Times New Roman"/>
              </a:rPr>
              <a:t>arch,</a:t>
            </a:r>
            <a:endParaRPr sz="2200">
              <a:latin typeface="Times New Roman"/>
              <a:cs typeface="Times New Roman"/>
            </a:endParaRPr>
          </a:p>
          <a:p>
            <a:pPr marL="1224915">
              <a:lnSpc>
                <a:spcPts val="2485"/>
              </a:lnSpc>
              <a:spcBef>
                <a:spcPts val="1505"/>
              </a:spcBef>
            </a:pPr>
            <a:r>
              <a:rPr sz="3300" spc="-7" baseline="-32828">
                <a:latin typeface="Times New Roman"/>
                <a:cs typeface="Times New Roman"/>
              </a:rPr>
              <a:t>y</a:t>
            </a:r>
            <a:r>
              <a:rPr sz="3300" spc="-37" baseline="-32828">
                <a:latin typeface="Times New Roman"/>
                <a:cs typeface="Times New Roman"/>
              </a:rPr>
              <a:t> </a:t>
            </a:r>
            <a:r>
              <a:rPr sz="3300" spc="-7" baseline="-32828">
                <a:latin typeface="Times New Roman"/>
                <a:cs typeface="Times New Roman"/>
              </a:rPr>
              <a:t>=</a:t>
            </a:r>
            <a:r>
              <a:rPr sz="3300" spc="-37" baseline="-32828">
                <a:latin typeface="Times New Roman"/>
                <a:cs typeface="Times New Roman"/>
              </a:rPr>
              <a:t> </a:t>
            </a:r>
            <a:r>
              <a:rPr sz="1600" spc="55">
                <a:latin typeface="Cambria Math"/>
                <a:cs typeface="Cambria Math"/>
              </a:rPr>
              <a:t>4ℎ𝑥(𝐿−𝑥)</a:t>
            </a:r>
            <a:endParaRPr sz="1600">
              <a:latin typeface="Cambria Math"/>
              <a:cs typeface="Cambria Math"/>
            </a:endParaRPr>
          </a:p>
          <a:p>
            <a:pPr marR="732790" algn="r">
              <a:lnSpc>
                <a:spcPts val="1764"/>
              </a:lnSpc>
            </a:pPr>
            <a:r>
              <a:rPr sz="2400" spc="44" baseline="-22569">
                <a:latin typeface="Cambria Math"/>
                <a:cs typeface="Cambria Math"/>
              </a:rPr>
              <a:t>𝐿</a:t>
            </a:r>
            <a:r>
              <a:rPr sz="1050" spc="30">
                <a:latin typeface="Cambria Math"/>
                <a:cs typeface="Cambria Math"/>
              </a:rPr>
              <a:t>2</a:t>
            </a:r>
            <a:endParaRPr sz="1050">
              <a:latin typeface="Cambria Math"/>
              <a:cs typeface="Cambria Math"/>
            </a:endParaRPr>
          </a:p>
        </p:txBody>
      </p:sp>
      <p:sp>
        <p:nvSpPr>
          <p:cNvPr id="8" name="object 8"/>
          <p:cNvSpPr/>
          <p:nvPr/>
        </p:nvSpPr>
        <p:spPr>
          <a:xfrm>
            <a:off x="2173223" y="2436876"/>
            <a:ext cx="929640" cy="18415"/>
          </a:xfrm>
          <a:custGeom>
            <a:avLst/>
            <a:gdLst/>
            <a:ahLst/>
            <a:cxnLst/>
            <a:rect l="l" t="t" r="r" b="b"/>
            <a:pathLst>
              <a:path w="929639" h="18414">
                <a:moveTo>
                  <a:pt x="929639" y="0"/>
                </a:moveTo>
                <a:lnTo>
                  <a:pt x="0" y="0"/>
                </a:lnTo>
                <a:lnTo>
                  <a:pt x="0" y="18287"/>
                </a:lnTo>
                <a:lnTo>
                  <a:pt x="929639" y="18287"/>
                </a:lnTo>
                <a:lnTo>
                  <a:pt x="929639"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 name="object 9"/>
          <p:cNvSpPr txBox="1"/>
          <p:nvPr/>
        </p:nvSpPr>
        <p:spPr>
          <a:xfrm>
            <a:off x="1723389" y="3000882"/>
            <a:ext cx="486409" cy="36068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95"/>
              </a:spcBef>
            </a:pPr>
            <a:r>
              <a:rPr sz="2200" i="1" spc="-5">
                <a:latin typeface="Times New Roman"/>
                <a:cs typeface="Times New Roman"/>
              </a:rPr>
              <a:t>M</a:t>
            </a:r>
            <a:r>
              <a:rPr sz="2200" i="1" spc="-80">
                <a:latin typeface="Times New Roman"/>
                <a:cs typeface="Times New Roman"/>
              </a:rPr>
              <a:t> </a:t>
            </a:r>
            <a:r>
              <a:rPr sz="2200" spc="-5">
                <a:latin typeface="Times New Roman"/>
                <a:cs typeface="Times New Roman"/>
              </a:rPr>
              <a:t>=</a:t>
            </a:r>
            <a:endParaRPr sz="2200">
              <a:latin typeface="Times New Roman"/>
              <a:cs typeface="Times New Roman"/>
            </a:endParaRPr>
          </a:p>
        </p:txBody>
      </p:sp>
      <p:sp>
        <p:nvSpPr>
          <p:cNvPr id="10" name="object 10"/>
          <p:cNvSpPr/>
          <p:nvPr/>
        </p:nvSpPr>
        <p:spPr>
          <a:xfrm>
            <a:off x="2290191" y="2982086"/>
            <a:ext cx="712470" cy="460375"/>
          </a:xfrm>
          <a:custGeom>
            <a:avLst/>
            <a:gdLst/>
            <a:ahLst/>
            <a:cxnLst/>
            <a:rect l="l" t="t" r="r" b="b"/>
            <a:pathLst>
              <a:path w="712469" h="460375">
                <a:moveTo>
                  <a:pt x="103759" y="10795"/>
                </a:moveTo>
                <a:lnTo>
                  <a:pt x="58420" y="32778"/>
                </a:lnTo>
                <a:lnTo>
                  <a:pt x="26797" y="84963"/>
                </a:lnTo>
                <a:lnTo>
                  <a:pt x="6680" y="152082"/>
                </a:lnTo>
                <a:lnTo>
                  <a:pt x="0" y="229870"/>
                </a:lnTo>
                <a:lnTo>
                  <a:pt x="1663" y="269862"/>
                </a:lnTo>
                <a:lnTo>
                  <a:pt x="15049" y="342252"/>
                </a:lnTo>
                <a:lnTo>
                  <a:pt x="41465" y="403415"/>
                </a:lnTo>
                <a:lnTo>
                  <a:pt x="77660" y="446087"/>
                </a:lnTo>
                <a:lnTo>
                  <a:pt x="99187" y="459994"/>
                </a:lnTo>
                <a:lnTo>
                  <a:pt x="103759" y="449072"/>
                </a:lnTo>
                <a:lnTo>
                  <a:pt x="86385" y="435127"/>
                </a:lnTo>
                <a:lnTo>
                  <a:pt x="71069" y="416902"/>
                </a:lnTo>
                <a:lnTo>
                  <a:pt x="46482" y="367665"/>
                </a:lnTo>
                <a:lnTo>
                  <a:pt x="31102" y="304431"/>
                </a:lnTo>
                <a:lnTo>
                  <a:pt x="26035" y="230124"/>
                </a:lnTo>
                <a:lnTo>
                  <a:pt x="27317" y="190982"/>
                </a:lnTo>
                <a:lnTo>
                  <a:pt x="37655" y="121780"/>
                </a:lnTo>
                <a:lnTo>
                  <a:pt x="58089" y="65214"/>
                </a:lnTo>
                <a:lnTo>
                  <a:pt x="86614" y="24777"/>
                </a:lnTo>
                <a:lnTo>
                  <a:pt x="103759" y="10795"/>
                </a:lnTo>
                <a:close/>
              </a:path>
              <a:path w="712469" h="460375">
                <a:moveTo>
                  <a:pt x="396621" y="221361"/>
                </a:moveTo>
                <a:lnTo>
                  <a:pt x="113157" y="221361"/>
                </a:lnTo>
                <a:lnTo>
                  <a:pt x="113157" y="239649"/>
                </a:lnTo>
                <a:lnTo>
                  <a:pt x="396621" y="239649"/>
                </a:lnTo>
                <a:lnTo>
                  <a:pt x="396621" y="221361"/>
                </a:lnTo>
                <a:close/>
              </a:path>
              <a:path w="712469" h="460375">
                <a:moveTo>
                  <a:pt x="712089" y="229870"/>
                </a:moveTo>
                <a:lnTo>
                  <a:pt x="710399" y="189661"/>
                </a:lnTo>
                <a:lnTo>
                  <a:pt x="696925" y="117182"/>
                </a:lnTo>
                <a:lnTo>
                  <a:pt x="670560" y="56438"/>
                </a:lnTo>
                <a:lnTo>
                  <a:pt x="634314" y="13957"/>
                </a:lnTo>
                <a:lnTo>
                  <a:pt x="612648" y="0"/>
                </a:lnTo>
                <a:lnTo>
                  <a:pt x="608330" y="10795"/>
                </a:lnTo>
                <a:lnTo>
                  <a:pt x="625449" y="24777"/>
                </a:lnTo>
                <a:lnTo>
                  <a:pt x="640651" y="42913"/>
                </a:lnTo>
                <a:lnTo>
                  <a:pt x="665353" y="91694"/>
                </a:lnTo>
                <a:lnTo>
                  <a:pt x="680885" y="154863"/>
                </a:lnTo>
                <a:lnTo>
                  <a:pt x="686054" y="230124"/>
                </a:lnTo>
                <a:lnTo>
                  <a:pt x="684758" y="268655"/>
                </a:lnTo>
                <a:lnTo>
                  <a:pt x="674471" y="337426"/>
                </a:lnTo>
                <a:lnTo>
                  <a:pt x="654113" y="394411"/>
                </a:lnTo>
                <a:lnTo>
                  <a:pt x="625538" y="435127"/>
                </a:lnTo>
                <a:lnTo>
                  <a:pt x="608330" y="449072"/>
                </a:lnTo>
                <a:lnTo>
                  <a:pt x="612648" y="459994"/>
                </a:lnTo>
                <a:lnTo>
                  <a:pt x="653618" y="427228"/>
                </a:lnTo>
                <a:lnTo>
                  <a:pt x="685165" y="374650"/>
                </a:lnTo>
                <a:lnTo>
                  <a:pt x="705332" y="307314"/>
                </a:lnTo>
                <a:lnTo>
                  <a:pt x="710399" y="269862"/>
                </a:lnTo>
                <a:lnTo>
                  <a:pt x="712089" y="22987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 name="object 11"/>
          <p:cNvSpPr txBox="1"/>
          <p:nvPr/>
        </p:nvSpPr>
        <p:spPr>
          <a:xfrm>
            <a:off x="2473198" y="3215767"/>
            <a:ext cx="1038860" cy="270510"/>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tabLst>
                <a:tab pos="907415" algn="l"/>
              </a:tabLst>
            </a:pPr>
            <a:r>
              <a:rPr sz="1600" spc="40">
                <a:latin typeface="Cambria Math"/>
                <a:cs typeface="Cambria Math"/>
              </a:rPr>
              <a:t>2	8</a:t>
            </a:r>
            <a:endParaRPr sz="1600">
              <a:latin typeface="Cambria Math"/>
              <a:cs typeface="Cambria Math"/>
            </a:endParaRPr>
          </a:p>
        </p:txBody>
      </p:sp>
      <p:sp>
        <p:nvSpPr>
          <p:cNvPr id="12" name="object 12"/>
          <p:cNvSpPr/>
          <p:nvPr/>
        </p:nvSpPr>
        <p:spPr>
          <a:xfrm>
            <a:off x="3261359" y="3203448"/>
            <a:ext cx="356870" cy="18415"/>
          </a:xfrm>
          <a:custGeom>
            <a:avLst/>
            <a:gdLst/>
            <a:ahLst/>
            <a:cxnLst/>
            <a:rect l="l" t="t" r="r" b="b"/>
            <a:pathLst>
              <a:path w="356870" h="18414">
                <a:moveTo>
                  <a:pt x="356615" y="0"/>
                </a:moveTo>
                <a:lnTo>
                  <a:pt x="0" y="0"/>
                </a:lnTo>
                <a:lnTo>
                  <a:pt x="0" y="18287"/>
                </a:lnTo>
                <a:lnTo>
                  <a:pt x="356615" y="18287"/>
                </a:lnTo>
                <a:lnTo>
                  <a:pt x="356615"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 name="object 13"/>
          <p:cNvSpPr txBox="1"/>
          <p:nvPr/>
        </p:nvSpPr>
        <p:spPr>
          <a:xfrm>
            <a:off x="4281551" y="3131947"/>
            <a:ext cx="266065" cy="270510"/>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105"/>
              </a:spcBef>
            </a:pPr>
            <a:r>
              <a:rPr sz="2400" spc="44" baseline="-22569">
                <a:latin typeface="Cambria Math"/>
                <a:cs typeface="Cambria Math"/>
              </a:rPr>
              <a:t>𝐿</a:t>
            </a:r>
            <a:r>
              <a:rPr sz="1050" spc="30">
                <a:latin typeface="Cambria Math"/>
                <a:cs typeface="Cambria Math"/>
              </a:rPr>
              <a:t>2</a:t>
            </a:r>
            <a:endParaRPr sz="1050">
              <a:latin typeface="Cambria Math"/>
              <a:cs typeface="Cambria Math"/>
            </a:endParaRPr>
          </a:p>
        </p:txBody>
      </p:sp>
      <p:sp>
        <p:nvSpPr>
          <p:cNvPr id="14" name="object 14"/>
          <p:cNvSpPr/>
          <p:nvPr/>
        </p:nvSpPr>
        <p:spPr>
          <a:xfrm>
            <a:off x="3950208" y="3203448"/>
            <a:ext cx="929640" cy="18415"/>
          </a:xfrm>
          <a:custGeom>
            <a:avLst/>
            <a:gdLst/>
            <a:ahLst/>
            <a:cxnLst/>
            <a:rect l="l" t="t" r="r" b="b"/>
            <a:pathLst>
              <a:path w="929639" h="18414">
                <a:moveTo>
                  <a:pt x="929639" y="0"/>
                </a:moveTo>
                <a:lnTo>
                  <a:pt x="0" y="0"/>
                </a:lnTo>
                <a:lnTo>
                  <a:pt x="0" y="18287"/>
                </a:lnTo>
                <a:lnTo>
                  <a:pt x="929639" y="18287"/>
                </a:lnTo>
                <a:lnTo>
                  <a:pt x="929639"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 name="object 15"/>
          <p:cNvSpPr/>
          <p:nvPr/>
        </p:nvSpPr>
        <p:spPr>
          <a:xfrm>
            <a:off x="5137022" y="2982086"/>
            <a:ext cx="584200" cy="460375"/>
          </a:xfrm>
          <a:custGeom>
            <a:avLst/>
            <a:gdLst/>
            <a:ahLst/>
            <a:cxnLst/>
            <a:rect l="l" t="t" r="r" b="b"/>
            <a:pathLst>
              <a:path w="584200" h="460375">
                <a:moveTo>
                  <a:pt x="484631" y="0"/>
                </a:moveTo>
                <a:lnTo>
                  <a:pt x="480313" y="10795"/>
                </a:lnTo>
                <a:lnTo>
                  <a:pt x="497439" y="24774"/>
                </a:lnTo>
                <a:lnTo>
                  <a:pt x="512635" y="42910"/>
                </a:lnTo>
                <a:lnTo>
                  <a:pt x="537337" y="91693"/>
                </a:lnTo>
                <a:lnTo>
                  <a:pt x="552878" y="154860"/>
                </a:lnTo>
                <a:lnTo>
                  <a:pt x="558038" y="230124"/>
                </a:lnTo>
                <a:lnTo>
                  <a:pt x="556752" y="268652"/>
                </a:lnTo>
                <a:lnTo>
                  <a:pt x="546465" y="337423"/>
                </a:lnTo>
                <a:lnTo>
                  <a:pt x="526105" y="394404"/>
                </a:lnTo>
                <a:lnTo>
                  <a:pt x="497530" y="435119"/>
                </a:lnTo>
                <a:lnTo>
                  <a:pt x="480313" y="449072"/>
                </a:lnTo>
                <a:lnTo>
                  <a:pt x="484631" y="459993"/>
                </a:lnTo>
                <a:lnTo>
                  <a:pt x="525605" y="427227"/>
                </a:lnTo>
                <a:lnTo>
                  <a:pt x="557149" y="374650"/>
                </a:lnTo>
                <a:lnTo>
                  <a:pt x="577326" y="307308"/>
                </a:lnTo>
                <a:lnTo>
                  <a:pt x="584073" y="229870"/>
                </a:lnTo>
                <a:lnTo>
                  <a:pt x="582384" y="189654"/>
                </a:lnTo>
                <a:lnTo>
                  <a:pt x="568910" y="117177"/>
                </a:lnTo>
                <a:lnTo>
                  <a:pt x="542549" y="56435"/>
                </a:lnTo>
                <a:lnTo>
                  <a:pt x="506303" y="13954"/>
                </a:lnTo>
                <a:lnTo>
                  <a:pt x="484631" y="0"/>
                </a:lnTo>
                <a:close/>
              </a:path>
              <a:path w="584200" h="460375">
                <a:moveTo>
                  <a:pt x="99187" y="0"/>
                </a:moveTo>
                <a:lnTo>
                  <a:pt x="58419" y="32766"/>
                </a:lnTo>
                <a:lnTo>
                  <a:pt x="26797" y="84962"/>
                </a:lnTo>
                <a:lnTo>
                  <a:pt x="6683" y="152082"/>
                </a:lnTo>
                <a:lnTo>
                  <a:pt x="0" y="229870"/>
                </a:lnTo>
                <a:lnTo>
                  <a:pt x="1668" y="269851"/>
                </a:lnTo>
                <a:lnTo>
                  <a:pt x="15055" y="342241"/>
                </a:lnTo>
                <a:lnTo>
                  <a:pt x="41465" y="403415"/>
                </a:lnTo>
                <a:lnTo>
                  <a:pt x="77660" y="446087"/>
                </a:lnTo>
                <a:lnTo>
                  <a:pt x="99187" y="459993"/>
                </a:lnTo>
                <a:lnTo>
                  <a:pt x="103759" y="449072"/>
                </a:lnTo>
                <a:lnTo>
                  <a:pt x="86397" y="435119"/>
                </a:lnTo>
                <a:lnTo>
                  <a:pt x="71072" y="416893"/>
                </a:lnTo>
                <a:lnTo>
                  <a:pt x="46481" y="367664"/>
                </a:lnTo>
                <a:lnTo>
                  <a:pt x="31114" y="304419"/>
                </a:lnTo>
                <a:lnTo>
                  <a:pt x="26035" y="230124"/>
                </a:lnTo>
                <a:lnTo>
                  <a:pt x="27322" y="190974"/>
                </a:lnTo>
                <a:lnTo>
                  <a:pt x="37661" y="121771"/>
                </a:lnTo>
                <a:lnTo>
                  <a:pt x="58092" y="65212"/>
                </a:lnTo>
                <a:lnTo>
                  <a:pt x="86615" y="24774"/>
                </a:lnTo>
                <a:lnTo>
                  <a:pt x="103759" y="10795"/>
                </a:lnTo>
                <a:lnTo>
                  <a:pt x="99187"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 name="object 16"/>
          <p:cNvSpPr txBox="1"/>
          <p:nvPr/>
        </p:nvSpPr>
        <p:spPr>
          <a:xfrm>
            <a:off x="2352801" y="2837814"/>
            <a:ext cx="3306445" cy="360680"/>
          </a:xfrm>
          <a:prstGeom prst="rect">
            <a:avLst/>
          </a:prstGeom>
        </p:spPr>
        <p:txBody>
          <a:bodyPr vert="horz" wrap="square" lIns="0" tIns="742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88085">
              <a:lnSpc>
                <a:spcPts val="385"/>
              </a:lnSpc>
              <a:spcBef>
                <a:spcPts val="585"/>
              </a:spcBef>
              <a:tabLst>
                <a:tab pos="3176905" algn="l"/>
              </a:tabLst>
            </a:pPr>
            <a:r>
              <a:rPr sz="1050" spc="35">
                <a:latin typeface="Cambria Math"/>
                <a:cs typeface="Cambria Math"/>
              </a:rPr>
              <a:t>2	2</a:t>
            </a:r>
            <a:endParaRPr sz="1050">
              <a:latin typeface="Cambria Math"/>
              <a:cs typeface="Cambria Math"/>
            </a:endParaRPr>
          </a:p>
          <a:p>
            <a:pPr marL="50800">
              <a:lnSpc>
                <a:spcPts val="1764"/>
              </a:lnSpc>
              <a:tabLst>
                <a:tab pos="745490" algn="l"/>
                <a:tab pos="1335405" algn="l"/>
                <a:tab pos="2898140" algn="l"/>
              </a:tabLst>
            </a:pPr>
            <a:r>
              <a:rPr sz="1600" spc="80">
                <a:latin typeface="Cambria Math"/>
                <a:cs typeface="Cambria Math"/>
              </a:rPr>
              <a:t>𝑤𝐿</a:t>
            </a:r>
            <a:r>
              <a:rPr sz="1600" spc="35">
                <a:latin typeface="Cambria Math"/>
                <a:cs typeface="Cambria Math"/>
              </a:rPr>
              <a:t> </a:t>
            </a:r>
            <a:r>
              <a:rPr sz="3300" spc="-7" baseline="-32828">
                <a:latin typeface="Cambria Math"/>
                <a:cs typeface="Cambria Math"/>
              </a:rPr>
              <a:t>𝑥	</a:t>
            </a:r>
            <a:r>
              <a:rPr sz="3300" spc="-7" baseline="-32828">
                <a:latin typeface="Times New Roman"/>
                <a:cs typeface="Times New Roman"/>
              </a:rPr>
              <a:t>-</a:t>
            </a:r>
            <a:r>
              <a:rPr sz="3300" baseline="-32828">
                <a:latin typeface="Times New Roman"/>
                <a:cs typeface="Times New Roman"/>
              </a:rPr>
              <a:t> </a:t>
            </a:r>
            <a:r>
              <a:rPr sz="1600" spc="80">
                <a:latin typeface="Cambria Math"/>
                <a:cs typeface="Cambria Math"/>
              </a:rPr>
              <a:t>𝑤𝐿	</a:t>
            </a:r>
            <a:r>
              <a:rPr sz="3300" spc="-7" baseline="-32828">
                <a:latin typeface="Cambria Math"/>
                <a:cs typeface="Cambria Math"/>
              </a:rPr>
              <a:t>×</a:t>
            </a:r>
            <a:r>
              <a:rPr sz="3300" spc="22" baseline="-32828">
                <a:latin typeface="Cambria Math"/>
                <a:cs typeface="Cambria Math"/>
              </a:rPr>
              <a:t> </a:t>
            </a:r>
            <a:r>
              <a:rPr sz="1600" spc="55">
                <a:latin typeface="Cambria Math"/>
                <a:cs typeface="Cambria Math"/>
              </a:rPr>
              <a:t>4ℎ𝑥(𝐿−𝑥)</a:t>
            </a:r>
            <a:r>
              <a:rPr sz="1600" spc="195">
                <a:latin typeface="Cambria Math"/>
                <a:cs typeface="Cambria Math"/>
              </a:rPr>
              <a:t> </a:t>
            </a:r>
            <a:r>
              <a:rPr sz="3300" spc="-7" baseline="-32828">
                <a:latin typeface="Times New Roman"/>
                <a:cs typeface="Times New Roman"/>
              </a:rPr>
              <a:t>-	</a:t>
            </a:r>
            <a:r>
              <a:rPr sz="1600" spc="80">
                <a:latin typeface="Cambria Math"/>
                <a:cs typeface="Cambria Math"/>
              </a:rPr>
              <a:t>𝑤𝐿</a:t>
            </a:r>
            <a:endParaRPr sz="1600">
              <a:latin typeface="Cambria Math"/>
              <a:cs typeface="Cambria Math"/>
            </a:endParaRPr>
          </a:p>
        </p:txBody>
      </p:sp>
      <p:sp>
        <p:nvSpPr>
          <p:cNvPr id="17" name="object 17"/>
          <p:cNvSpPr txBox="1"/>
          <p:nvPr/>
        </p:nvSpPr>
        <p:spPr>
          <a:xfrm>
            <a:off x="5357240" y="3215767"/>
            <a:ext cx="144145" cy="270510"/>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1600" spc="40">
                <a:latin typeface="Cambria Math"/>
                <a:cs typeface="Cambria Math"/>
              </a:rPr>
              <a:t>2</a:t>
            </a:r>
            <a:endParaRPr sz="1600">
              <a:latin typeface="Cambria Math"/>
              <a:cs typeface="Cambria Math"/>
            </a:endParaRPr>
          </a:p>
        </p:txBody>
      </p:sp>
      <p:sp>
        <p:nvSpPr>
          <p:cNvPr id="18" name="object 18"/>
          <p:cNvSpPr/>
          <p:nvPr/>
        </p:nvSpPr>
        <p:spPr>
          <a:xfrm>
            <a:off x="5250179" y="3203448"/>
            <a:ext cx="356870" cy="18415"/>
          </a:xfrm>
          <a:custGeom>
            <a:avLst/>
            <a:gdLst/>
            <a:ahLst/>
            <a:cxnLst/>
            <a:rect l="l" t="t" r="r" b="b"/>
            <a:pathLst>
              <a:path w="356870" h="18414">
                <a:moveTo>
                  <a:pt x="356615" y="0"/>
                </a:moveTo>
                <a:lnTo>
                  <a:pt x="0" y="0"/>
                </a:lnTo>
                <a:lnTo>
                  <a:pt x="0" y="18287"/>
                </a:lnTo>
                <a:lnTo>
                  <a:pt x="356615" y="18287"/>
                </a:lnTo>
                <a:lnTo>
                  <a:pt x="356615"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 name="object 19"/>
          <p:cNvSpPr txBox="1"/>
          <p:nvPr/>
        </p:nvSpPr>
        <p:spPr>
          <a:xfrm>
            <a:off x="1723389" y="3779596"/>
            <a:ext cx="486409" cy="36068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95"/>
              </a:spcBef>
            </a:pPr>
            <a:r>
              <a:rPr sz="2200" i="1" spc="-5">
                <a:latin typeface="Times New Roman"/>
                <a:cs typeface="Times New Roman"/>
              </a:rPr>
              <a:t>M</a:t>
            </a:r>
            <a:r>
              <a:rPr sz="2200" i="1" spc="-75">
                <a:latin typeface="Times New Roman"/>
                <a:cs typeface="Times New Roman"/>
              </a:rPr>
              <a:t> </a:t>
            </a:r>
            <a:r>
              <a:rPr sz="2200" spc="-5">
                <a:latin typeface="Times New Roman"/>
                <a:cs typeface="Times New Roman"/>
              </a:rPr>
              <a:t>=</a:t>
            </a:r>
            <a:endParaRPr sz="2200">
              <a:latin typeface="Times New Roman"/>
              <a:cs typeface="Times New Roman"/>
            </a:endParaRPr>
          </a:p>
        </p:txBody>
      </p:sp>
      <p:sp>
        <p:nvSpPr>
          <p:cNvPr id="20" name="object 20"/>
          <p:cNvSpPr/>
          <p:nvPr/>
        </p:nvSpPr>
        <p:spPr>
          <a:xfrm>
            <a:off x="2290191" y="3760851"/>
            <a:ext cx="631825" cy="460375"/>
          </a:xfrm>
          <a:custGeom>
            <a:avLst/>
            <a:gdLst/>
            <a:ahLst/>
            <a:cxnLst/>
            <a:rect l="l" t="t" r="r" b="b"/>
            <a:pathLst>
              <a:path w="631825" h="460375">
                <a:moveTo>
                  <a:pt x="531876" y="0"/>
                </a:moveTo>
                <a:lnTo>
                  <a:pt x="527557" y="10794"/>
                </a:lnTo>
                <a:lnTo>
                  <a:pt x="544701" y="24774"/>
                </a:lnTo>
                <a:lnTo>
                  <a:pt x="559927" y="42910"/>
                </a:lnTo>
                <a:lnTo>
                  <a:pt x="584581" y="91693"/>
                </a:lnTo>
                <a:lnTo>
                  <a:pt x="600122" y="154860"/>
                </a:lnTo>
                <a:lnTo>
                  <a:pt x="605282" y="230124"/>
                </a:lnTo>
                <a:lnTo>
                  <a:pt x="603996" y="268652"/>
                </a:lnTo>
                <a:lnTo>
                  <a:pt x="593709" y="337423"/>
                </a:lnTo>
                <a:lnTo>
                  <a:pt x="573349" y="394404"/>
                </a:lnTo>
                <a:lnTo>
                  <a:pt x="544774" y="435119"/>
                </a:lnTo>
                <a:lnTo>
                  <a:pt x="527557" y="449072"/>
                </a:lnTo>
                <a:lnTo>
                  <a:pt x="531876" y="459994"/>
                </a:lnTo>
                <a:lnTo>
                  <a:pt x="572849" y="427228"/>
                </a:lnTo>
                <a:lnTo>
                  <a:pt x="604392" y="374650"/>
                </a:lnTo>
                <a:lnTo>
                  <a:pt x="624570" y="307308"/>
                </a:lnTo>
                <a:lnTo>
                  <a:pt x="631316" y="229869"/>
                </a:lnTo>
                <a:lnTo>
                  <a:pt x="629628" y="189654"/>
                </a:lnTo>
                <a:lnTo>
                  <a:pt x="616154" y="117177"/>
                </a:lnTo>
                <a:lnTo>
                  <a:pt x="589793" y="56435"/>
                </a:lnTo>
                <a:lnTo>
                  <a:pt x="553547" y="13954"/>
                </a:lnTo>
                <a:lnTo>
                  <a:pt x="531876" y="0"/>
                </a:lnTo>
                <a:close/>
              </a:path>
              <a:path w="631825" h="460375">
                <a:moveTo>
                  <a:pt x="99186" y="0"/>
                </a:moveTo>
                <a:lnTo>
                  <a:pt x="58419" y="32765"/>
                </a:lnTo>
                <a:lnTo>
                  <a:pt x="26796" y="84962"/>
                </a:lnTo>
                <a:lnTo>
                  <a:pt x="6683" y="152082"/>
                </a:lnTo>
                <a:lnTo>
                  <a:pt x="0" y="229869"/>
                </a:lnTo>
                <a:lnTo>
                  <a:pt x="1668" y="269851"/>
                </a:lnTo>
                <a:lnTo>
                  <a:pt x="15055" y="342241"/>
                </a:lnTo>
                <a:lnTo>
                  <a:pt x="41465" y="403415"/>
                </a:lnTo>
                <a:lnTo>
                  <a:pt x="77660" y="446087"/>
                </a:lnTo>
                <a:lnTo>
                  <a:pt x="99186" y="459994"/>
                </a:lnTo>
                <a:lnTo>
                  <a:pt x="103758" y="449072"/>
                </a:lnTo>
                <a:lnTo>
                  <a:pt x="86397" y="435119"/>
                </a:lnTo>
                <a:lnTo>
                  <a:pt x="71072" y="416893"/>
                </a:lnTo>
                <a:lnTo>
                  <a:pt x="46481" y="367665"/>
                </a:lnTo>
                <a:lnTo>
                  <a:pt x="31114" y="304419"/>
                </a:lnTo>
                <a:lnTo>
                  <a:pt x="26034" y="230124"/>
                </a:lnTo>
                <a:lnTo>
                  <a:pt x="27322" y="190974"/>
                </a:lnTo>
                <a:lnTo>
                  <a:pt x="37661" y="121771"/>
                </a:lnTo>
                <a:lnTo>
                  <a:pt x="58092" y="65212"/>
                </a:lnTo>
                <a:lnTo>
                  <a:pt x="86615" y="24774"/>
                </a:lnTo>
                <a:lnTo>
                  <a:pt x="103758" y="10794"/>
                </a:lnTo>
                <a:lnTo>
                  <a:pt x="99186"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1" name="object 21"/>
          <p:cNvSpPr txBox="1"/>
          <p:nvPr/>
        </p:nvSpPr>
        <p:spPr>
          <a:xfrm>
            <a:off x="2390901" y="3691204"/>
            <a:ext cx="425450" cy="27114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10"/>
              </a:spcBef>
            </a:pPr>
            <a:r>
              <a:rPr sz="1600" spc="140">
                <a:latin typeface="Cambria Math"/>
                <a:cs typeface="Cambria Math"/>
              </a:rPr>
              <a:t>𝑤𝐿𝑥</a:t>
            </a:r>
            <a:endParaRPr sz="1600">
              <a:latin typeface="Cambria Math"/>
              <a:cs typeface="Cambria Math"/>
            </a:endParaRPr>
          </a:p>
        </p:txBody>
      </p:sp>
      <p:sp>
        <p:nvSpPr>
          <p:cNvPr id="22" name="object 22"/>
          <p:cNvSpPr/>
          <p:nvPr/>
        </p:nvSpPr>
        <p:spPr>
          <a:xfrm>
            <a:off x="2403348" y="3982211"/>
            <a:ext cx="403860" cy="18415"/>
          </a:xfrm>
          <a:custGeom>
            <a:avLst/>
            <a:gdLst/>
            <a:ahLst/>
            <a:cxnLst/>
            <a:rect l="l" t="t" r="r" b="b"/>
            <a:pathLst>
              <a:path w="403860" h="18414">
                <a:moveTo>
                  <a:pt x="403860" y="0"/>
                </a:moveTo>
                <a:lnTo>
                  <a:pt x="0" y="0"/>
                </a:lnTo>
                <a:lnTo>
                  <a:pt x="0" y="18287"/>
                </a:lnTo>
                <a:lnTo>
                  <a:pt x="403860" y="18287"/>
                </a:lnTo>
                <a:lnTo>
                  <a:pt x="403860"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3" name="object 23"/>
          <p:cNvSpPr/>
          <p:nvPr/>
        </p:nvSpPr>
        <p:spPr>
          <a:xfrm>
            <a:off x="3177539" y="3982211"/>
            <a:ext cx="172720" cy="18415"/>
          </a:xfrm>
          <a:custGeom>
            <a:avLst/>
            <a:gdLst/>
            <a:ahLst/>
            <a:cxnLst/>
            <a:rect l="l" t="t" r="r" b="b"/>
            <a:pathLst>
              <a:path w="172720" h="18414">
                <a:moveTo>
                  <a:pt x="172212" y="0"/>
                </a:moveTo>
                <a:lnTo>
                  <a:pt x="0" y="0"/>
                </a:lnTo>
                <a:lnTo>
                  <a:pt x="0" y="18287"/>
                </a:lnTo>
                <a:lnTo>
                  <a:pt x="172212" y="18287"/>
                </a:lnTo>
                <a:lnTo>
                  <a:pt x="172212"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4" name="object 24"/>
          <p:cNvSpPr/>
          <p:nvPr/>
        </p:nvSpPr>
        <p:spPr>
          <a:xfrm>
            <a:off x="4291203" y="3760851"/>
            <a:ext cx="584200" cy="460375"/>
          </a:xfrm>
          <a:custGeom>
            <a:avLst/>
            <a:gdLst/>
            <a:ahLst/>
            <a:cxnLst/>
            <a:rect l="l" t="t" r="r" b="b"/>
            <a:pathLst>
              <a:path w="584200" h="460375">
                <a:moveTo>
                  <a:pt x="484632" y="0"/>
                </a:moveTo>
                <a:lnTo>
                  <a:pt x="480313" y="10794"/>
                </a:lnTo>
                <a:lnTo>
                  <a:pt x="497439" y="24774"/>
                </a:lnTo>
                <a:lnTo>
                  <a:pt x="512635" y="42910"/>
                </a:lnTo>
                <a:lnTo>
                  <a:pt x="537337" y="91693"/>
                </a:lnTo>
                <a:lnTo>
                  <a:pt x="552878" y="154860"/>
                </a:lnTo>
                <a:lnTo>
                  <a:pt x="558038" y="230124"/>
                </a:lnTo>
                <a:lnTo>
                  <a:pt x="556752" y="268652"/>
                </a:lnTo>
                <a:lnTo>
                  <a:pt x="546465" y="337423"/>
                </a:lnTo>
                <a:lnTo>
                  <a:pt x="526105" y="394404"/>
                </a:lnTo>
                <a:lnTo>
                  <a:pt x="497530" y="435119"/>
                </a:lnTo>
                <a:lnTo>
                  <a:pt x="480313" y="449072"/>
                </a:lnTo>
                <a:lnTo>
                  <a:pt x="484632" y="459994"/>
                </a:lnTo>
                <a:lnTo>
                  <a:pt x="525605" y="427228"/>
                </a:lnTo>
                <a:lnTo>
                  <a:pt x="557149" y="374650"/>
                </a:lnTo>
                <a:lnTo>
                  <a:pt x="577326" y="307308"/>
                </a:lnTo>
                <a:lnTo>
                  <a:pt x="584073" y="229869"/>
                </a:lnTo>
                <a:lnTo>
                  <a:pt x="582384" y="189654"/>
                </a:lnTo>
                <a:lnTo>
                  <a:pt x="568910" y="117177"/>
                </a:lnTo>
                <a:lnTo>
                  <a:pt x="542549" y="56435"/>
                </a:lnTo>
                <a:lnTo>
                  <a:pt x="506303" y="13954"/>
                </a:lnTo>
                <a:lnTo>
                  <a:pt x="484632" y="0"/>
                </a:lnTo>
                <a:close/>
              </a:path>
              <a:path w="584200" h="460375">
                <a:moveTo>
                  <a:pt x="99187" y="0"/>
                </a:moveTo>
                <a:lnTo>
                  <a:pt x="58420" y="32765"/>
                </a:lnTo>
                <a:lnTo>
                  <a:pt x="26797" y="84962"/>
                </a:lnTo>
                <a:lnTo>
                  <a:pt x="6683" y="152082"/>
                </a:lnTo>
                <a:lnTo>
                  <a:pt x="0" y="229869"/>
                </a:lnTo>
                <a:lnTo>
                  <a:pt x="1668" y="269851"/>
                </a:lnTo>
                <a:lnTo>
                  <a:pt x="15055" y="342241"/>
                </a:lnTo>
                <a:lnTo>
                  <a:pt x="41465" y="403415"/>
                </a:lnTo>
                <a:lnTo>
                  <a:pt x="77660" y="446087"/>
                </a:lnTo>
                <a:lnTo>
                  <a:pt x="99187" y="459994"/>
                </a:lnTo>
                <a:lnTo>
                  <a:pt x="103759" y="449072"/>
                </a:lnTo>
                <a:lnTo>
                  <a:pt x="86397" y="435119"/>
                </a:lnTo>
                <a:lnTo>
                  <a:pt x="71072" y="416893"/>
                </a:lnTo>
                <a:lnTo>
                  <a:pt x="46482" y="367665"/>
                </a:lnTo>
                <a:lnTo>
                  <a:pt x="31115" y="304419"/>
                </a:lnTo>
                <a:lnTo>
                  <a:pt x="26035" y="230124"/>
                </a:lnTo>
                <a:lnTo>
                  <a:pt x="27322" y="190974"/>
                </a:lnTo>
                <a:lnTo>
                  <a:pt x="37661" y="121771"/>
                </a:lnTo>
                <a:lnTo>
                  <a:pt x="58092" y="65212"/>
                </a:lnTo>
                <a:lnTo>
                  <a:pt x="86615" y="24774"/>
                </a:lnTo>
                <a:lnTo>
                  <a:pt x="103759" y="10794"/>
                </a:lnTo>
                <a:lnTo>
                  <a:pt x="99187"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5" name="object 25"/>
          <p:cNvSpPr txBox="1"/>
          <p:nvPr/>
        </p:nvSpPr>
        <p:spPr>
          <a:xfrm>
            <a:off x="4366895" y="3691204"/>
            <a:ext cx="434340" cy="27114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110"/>
              </a:spcBef>
            </a:pPr>
            <a:r>
              <a:rPr sz="1600" spc="65">
                <a:latin typeface="Cambria Math"/>
                <a:cs typeface="Cambria Math"/>
              </a:rPr>
              <a:t>𝑤𝐿</a:t>
            </a:r>
            <a:r>
              <a:rPr sz="1575" spc="97" baseline="34391">
                <a:latin typeface="Cambria Math"/>
                <a:cs typeface="Cambria Math"/>
              </a:rPr>
              <a:t>2</a:t>
            </a:r>
            <a:endParaRPr sz="1575" baseline="34391">
              <a:latin typeface="Cambria Math"/>
              <a:cs typeface="Cambria Math"/>
            </a:endParaRPr>
          </a:p>
        </p:txBody>
      </p:sp>
      <p:sp>
        <p:nvSpPr>
          <p:cNvPr id="26" name="object 26"/>
          <p:cNvSpPr txBox="1"/>
          <p:nvPr/>
        </p:nvSpPr>
        <p:spPr>
          <a:xfrm>
            <a:off x="2534157" y="3994480"/>
            <a:ext cx="2120900" cy="27114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10"/>
              </a:spcBef>
              <a:tabLst>
                <a:tab pos="671195" algn="l"/>
                <a:tab pos="1989455" algn="l"/>
              </a:tabLst>
            </a:pPr>
            <a:r>
              <a:rPr sz="1600" spc="45">
                <a:latin typeface="Cambria Math"/>
                <a:cs typeface="Cambria Math"/>
              </a:rPr>
              <a:t>2	2	2</a:t>
            </a:r>
            <a:endParaRPr sz="1600">
              <a:latin typeface="Cambria Math"/>
              <a:cs typeface="Cambria Math"/>
            </a:endParaRPr>
          </a:p>
        </p:txBody>
      </p:sp>
      <p:sp>
        <p:nvSpPr>
          <p:cNvPr id="27" name="object 27"/>
          <p:cNvSpPr/>
          <p:nvPr/>
        </p:nvSpPr>
        <p:spPr>
          <a:xfrm>
            <a:off x="4404359" y="3982211"/>
            <a:ext cx="356870" cy="18415"/>
          </a:xfrm>
          <a:custGeom>
            <a:avLst/>
            <a:gdLst/>
            <a:ahLst/>
            <a:cxnLst/>
            <a:rect l="l" t="t" r="r" b="b"/>
            <a:pathLst>
              <a:path w="356870" h="18414">
                <a:moveTo>
                  <a:pt x="356615" y="0"/>
                </a:moveTo>
                <a:lnTo>
                  <a:pt x="0" y="0"/>
                </a:lnTo>
                <a:lnTo>
                  <a:pt x="0" y="18287"/>
                </a:lnTo>
                <a:lnTo>
                  <a:pt x="356615" y="18287"/>
                </a:lnTo>
                <a:lnTo>
                  <a:pt x="356615"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object 28"/>
          <p:cNvSpPr txBox="1"/>
          <p:nvPr/>
        </p:nvSpPr>
        <p:spPr>
          <a:xfrm>
            <a:off x="2964307" y="3779596"/>
            <a:ext cx="2409825" cy="36068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0800">
              <a:lnSpc>
                <a:spcPct val="100000"/>
              </a:lnSpc>
              <a:spcBef>
                <a:spcPts val="95"/>
              </a:spcBef>
              <a:tabLst>
                <a:tab pos="2004695" algn="l"/>
              </a:tabLst>
            </a:pPr>
            <a:r>
              <a:rPr sz="2200" spc="-5">
                <a:latin typeface="Times New Roman"/>
                <a:cs typeface="Times New Roman"/>
              </a:rPr>
              <a:t>-</a:t>
            </a:r>
            <a:r>
              <a:rPr sz="2200">
                <a:latin typeface="Times New Roman"/>
                <a:cs typeface="Times New Roman"/>
              </a:rPr>
              <a:t> </a:t>
            </a:r>
            <a:r>
              <a:rPr sz="2400" spc="30" baseline="45138">
                <a:latin typeface="Cambria Math"/>
                <a:cs typeface="Cambria Math"/>
              </a:rPr>
              <a:t>𝑤</a:t>
            </a:r>
            <a:r>
              <a:rPr sz="2200" i="1" spc="20">
                <a:latin typeface="Times New Roman"/>
                <a:cs typeface="Times New Roman"/>
              </a:rPr>
              <a:t>x</a:t>
            </a:r>
            <a:r>
              <a:rPr sz="2200" spc="20">
                <a:latin typeface="Times New Roman"/>
                <a:cs typeface="Times New Roman"/>
              </a:rPr>
              <a:t>(</a:t>
            </a:r>
            <a:r>
              <a:rPr sz="2200" i="1" spc="20">
                <a:latin typeface="Times New Roman"/>
                <a:cs typeface="Times New Roman"/>
              </a:rPr>
              <a:t>L</a:t>
            </a:r>
            <a:r>
              <a:rPr sz="2200" spc="20">
                <a:latin typeface="Times New Roman"/>
                <a:cs typeface="Times New Roman"/>
              </a:rPr>
              <a:t>-</a:t>
            </a:r>
            <a:r>
              <a:rPr sz="2200" i="1" spc="20">
                <a:latin typeface="Times New Roman"/>
                <a:cs typeface="Times New Roman"/>
              </a:rPr>
              <a:t>x</a:t>
            </a:r>
            <a:r>
              <a:rPr sz="2200" spc="20">
                <a:latin typeface="Times New Roman"/>
                <a:cs typeface="Times New Roman"/>
              </a:rPr>
              <a:t>)</a:t>
            </a:r>
            <a:r>
              <a:rPr sz="2200" spc="30">
                <a:latin typeface="Times New Roman"/>
                <a:cs typeface="Times New Roman"/>
              </a:rPr>
              <a:t> </a:t>
            </a:r>
            <a:r>
              <a:rPr sz="2200" spc="-5">
                <a:latin typeface="Times New Roman"/>
                <a:cs typeface="Times New Roman"/>
              </a:rPr>
              <a:t>-	=</a:t>
            </a:r>
            <a:r>
              <a:rPr sz="2200" spc="-65">
                <a:latin typeface="Times New Roman"/>
                <a:cs typeface="Times New Roman"/>
              </a:rPr>
              <a:t> </a:t>
            </a:r>
            <a:r>
              <a:rPr sz="2200" spc="-5">
                <a:latin typeface="Times New Roman"/>
                <a:cs typeface="Times New Roman"/>
              </a:rPr>
              <a:t>0</a:t>
            </a:r>
            <a:endParaRPr sz="2200">
              <a:latin typeface="Times New Roman"/>
              <a:cs typeface="Times New Roman"/>
            </a:endParaRPr>
          </a:p>
        </p:txBody>
      </p:sp>
      <p:sp>
        <p:nvSpPr>
          <p:cNvPr id="29" name="object 29"/>
          <p:cNvSpPr txBox="1"/>
          <p:nvPr/>
        </p:nvSpPr>
        <p:spPr>
          <a:xfrm>
            <a:off x="535940" y="4274591"/>
            <a:ext cx="7996555" cy="197993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6385" marR="146685" indent="-274320">
              <a:lnSpc>
                <a:spcPct val="140000"/>
              </a:lnSpc>
              <a:spcBef>
                <a:spcPts val="100"/>
              </a:spcBef>
              <a:buClr>
                <a:srgbClr val="D24717"/>
              </a:buClr>
              <a:buSzPct val="84090"/>
              <a:buFont typeface="Segoe UI Symbol"/>
              <a:buChar char="⚫"/>
              <a:tabLst>
                <a:tab pos="286385" algn="l"/>
                <a:tab pos="287020" algn="l"/>
                <a:tab pos="6095365" algn="l"/>
              </a:tabLst>
            </a:pPr>
            <a:r>
              <a:rPr sz="2200" spc="-5">
                <a:latin typeface="Times New Roman"/>
                <a:cs typeface="Times New Roman"/>
              </a:rPr>
              <a:t>Thus,</a:t>
            </a:r>
            <a:r>
              <a:rPr sz="2200">
                <a:latin typeface="Times New Roman"/>
                <a:cs typeface="Times New Roman"/>
              </a:rPr>
              <a:t> </a:t>
            </a:r>
            <a:r>
              <a:rPr sz="2200" spc="-5">
                <a:latin typeface="Times New Roman"/>
                <a:cs typeface="Times New Roman"/>
              </a:rPr>
              <a:t>for</a:t>
            </a:r>
            <a:r>
              <a:rPr sz="2200" spc="25">
                <a:latin typeface="Times New Roman"/>
                <a:cs typeface="Times New Roman"/>
              </a:rPr>
              <a:t> </a:t>
            </a:r>
            <a:r>
              <a:rPr sz="2200" spc="-5">
                <a:latin typeface="Times New Roman"/>
                <a:cs typeface="Times New Roman"/>
              </a:rPr>
              <a:t>a</a:t>
            </a:r>
            <a:r>
              <a:rPr sz="2200" spc="5">
                <a:latin typeface="Times New Roman"/>
                <a:cs typeface="Times New Roman"/>
              </a:rPr>
              <a:t> </a:t>
            </a:r>
            <a:r>
              <a:rPr sz="2200" spc="-5">
                <a:latin typeface="Times New Roman"/>
                <a:cs typeface="Times New Roman"/>
              </a:rPr>
              <a:t>parabolic</a:t>
            </a:r>
            <a:r>
              <a:rPr sz="2200" spc="10">
                <a:latin typeface="Times New Roman"/>
                <a:cs typeface="Times New Roman"/>
              </a:rPr>
              <a:t> </a:t>
            </a:r>
            <a:r>
              <a:rPr sz="2200" spc="-5">
                <a:latin typeface="Times New Roman"/>
                <a:cs typeface="Times New Roman"/>
              </a:rPr>
              <a:t>arch</a:t>
            </a:r>
            <a:r>
              <a:rPr sz="2200" spc="5">
                <a:latin typeface="Times New Roman"/>
                <a:cs typeface="Times New Roman"/>
              </a:rPr>
              <a:t> </a:t>
            </a:r>
            <a:r>
              <a:rPr sz="2200" spc="-5">
                <a:latin typeface="Times New Roman"/>
                <a:cs typeface="Times New Roman"/>
              </a:rPr>
              <a:t>subjected</a:t>
            </a:r>
            <a:r>
              <a:rPr sz="2200" spc="20">
                <a:latin typeface="Times New Roman"/>
                <a:cs typeface="Times New Roman"/>
              </a:rPr>
              <a:t> </a:t>
            </a:r>
            <a:r>
              <a:rPr sz="2200" spc="-5">
                <a:latin typeface="Times New Roman"/>
                <a:cs typeface="Times New Roman"/>
              </a:rPr>
              <a:t>to</a:t>
            </a:r>
            <a:r>
              <a:rPr sz="2200" spc="5">
                <a:latin typeface="Times New Roman"/>
                <a:cs typeface="Times New Roman"/>
              </a:rPr>
              <a:t> </a:t>
            </a:r>
            <a:r>
              <a:rPr sz="2200" spc="-5">
                <a:latin typeface="Times New Roman"/>
                <a:cs typeface="Times New Roman"/>
              </a:rPr>
              <a:t>a</a:t>
            </a:r>
            <a:r>
              <a:rPr sz="2200" spc="15">
                <a:latin typeface="Times New Roman"/>
                <a:cs typeface="Times New Roman"/>
              </a:rPr>
              <a:t> </a:t>
            </a:r>
            <a:r>
              <a:rPr sz="2200" spc="-5">
                <a:latin typeface="Times New Roman"/>
                <a:cs typeface="Times New Roman"/>
              </a:rPr>
              <a:t>uniformly	distributed</a:t>
            </a:r>
            <a:r>
              <a:rPr sz="2200" spc="-40">
                <a:latin typeface="Times New Roman"/>
                <a:cs typeface="Times New Roman"/>
              </a:rPr>
              <a:t> </a:t>
            </a:r>
            <a:r>
              <a:rPr sz="2200" spc="-5">
                <a:latin typeface="Times New Roman"/>
                <a:cs typeface="Times New Roman"/>
              </a:rPr>
              <a:t>load </a:t>
            </a:r>
            <a:r>
              <a:rPr sz="2200" spc="-535">
                <a:latin typeface="Times New Roman"/>
                <a:cs typeface="Times New Roman"/>
              </a:rPr>
              <a:t> </a:t>
            </a:r>
            <a:r>
              <a:rPr sz="2200" spc="-5">
                <a:latin typeface="Times New Roman"/>
                <a:cs typeface="Times New Roman"/>
              </a:rPr>
              <a:t>over its</a:t>
            </a:r>
            <a:r>
              <a:rPr sz="2200">
                <a:latin typeface="Times New Roman"/>
                <a:cs typeface="Times New Roman"/>
              </a:rPr>
              <a:t> </a:t>
            </a:r>
            <a:r>
              <a:rPr sz="2200" spc="-5">
                <a:latin typeface="Times New Roman"/>
                <a:cs typeface="Times New Roman"/>
              </a:rPr>
              <a:t>entire</a:t>
            </a:r>
            <a:r>
              <a:rPr sz="2200">
                <a:latin typeface="Times New Roman"/>
                <a:cs typeface="Times New Roman"/>
              </a:rPr>
              <a:t> </a:t>
            </a:r>
            <a:r>
              <a:rPr sz="2200" spc="-5">
                <a:latin typeface="Times New Roman"/>
                <a:cs typeface="Times New Roman"/>
              </a:rPr>
              <a:t>span,</a:t>
            </a:r>
            <a:r>
              <a:rPr sz="2200">
                <a:latin typeface="Times New Roman"/>
                <a:cs typeface="Times New Roman"/>
              </a:rPr>
              <a:t> </a:t>
            </a:r>
            <a:r>
              <a:rPr sz="2200" spc="-5">
                <a:latin typeface="Times New Roman"/>
                <a:cs typeface="Times New Roman"/>
              </a:rPr>
              <a:t>the</a:t>
            </a:r>
            <a:r>
              <a:rPr sz="2200">
                <a:latin typeface="Times New Roman"/>
                <a:cs typeface="Times New Roman"/>
              </a:rPr>
              <a:t> </a:t>
            </a:r>
            <a:r>
              <a:rPr sz="2200" spc="-5">
                <a:latin typeface="Times New Roman"/>
                <a:cs typeface="Times New Roman"/>
              </a:rPr>
              <a:t>bending</a:t>
            </a:r>
            <a:r>
              <a:rPr sz="2200">
                <a:latin typeface="Times New Roman"/>
                <a:cs typeface="Times New Roman"/>
              </a:rPr>
              <a:t> </a:t>
            </a:r>
            <a:r>
              <a:rPr sz="2200" spc="-10">
                <a:latin typeface="Times New Roman"/>
                <a:cs typeface="Times New Roman"/>
              </a:rPr>
              <a:t>moment</a:t>
            </a:r>
            <a:r>
              <a:rPr sz="2200" spc="25">
                <a:latin typeface="Times New Roman"/>
                <a:cs typeface="Times New Roman"/>
              </a:rPr>
              <a:t> </a:t>
            </a:r>
            <a:r>
              <a:rPr sz="2200" spc="-5">
                <a:latin typeface="Times New Roman"/>
                <a:cs typeface="Times New Roman"/>
              </a:rPr>
              <a:t>at</a:t>
            </a:r>
            <a:r>
              <a:rPr sz="2200" spc="15">
                <a:latin typeface="Times New Roman"/>
                <a:cs typeface="Times New Roman"/>
              </a:rPr>
              <a:t> </a:t>
            </a:r>
            <a:r>
              <a:rPr sz="2200" spc="-5">
                <a:latin typeface="Times New Roman"/>
                <a:cs typeface="Times New Roman"/>
              </a:rPr>
              <a:t>any</a:t>
            </a:r>
            <a:r>
              <a:rPr sz="2200">
                <a:latin typeface="Times New Roman"/>
                <a:cs typeface="Times New Roman"/>
              </a:rPr>
              <a:t> </a:t>
            </a:r>
            <a:r>
              <a:rPr sz="2200" spc="-5">
                <a:latin typeface="Times New Roman"/>
                <a:cs typeface="Times New Roman"/>
              </a:rPr>
              <a:t>section</a:t>
            </a:r>
            <a:r>
              <a:rPr sz="2200" spc="10">
                <a:latin typeface="Times New Roman"/>
                <a:cs typeface="Times New Roman"/>
              </a:rPr>
              <a:t> </a:t>
            </a:r>
            <a:r>
              <a:rPr sz="2200" spc="-5">
                <a:latin typeface="Times New Roman"/>
                <a:cs typeface="Times New Roman"/>
              </a:rPr>
              <a:t>is zero.</a:t>
            </a:r>
            <a:endParaRPr sz="2200">
              <a:latin typeface="Times New Roman"/>
              <a:cs typeface="Times New Roman"/>
            </a:endParaRPr>
          </a:p>
          <a:p>
            <a:pPr marL="286385" marR="5080" indent="-274320">
              <a:lnSpc>
                <a:spcPct val="140000"/>
              </a:lnSpc>
              <a:spcBef>
                <a:spcPts val="600"/>
              </a:spcBef>
              <a:buClr>
                <a:srgbClr val="D24717"/>
              </a:buClr>
              <a:buSzPct val="84090"/>
              <a:buFont typeface="Segoe UI Symbol"/>
              <a:buChar char="⚫"/>
              <a:tabLst>
                <a:tab pos="286385" algn="l"/>
                <a:tab pos="287020" algn="l"/>
              </a:tabLst>
            </a:pPr>
            <a:r>
              <a:rPr sz="2200" spc="-5">
                <a:latin typeface="Times New Roman"/>
                <a:cs typeface="Times New Roman"/>
              </a:rPr>
              <a:t>Hence,</a:t>
            </a:r>
            <a:r>
              <a:rPr sz="2200" spc="295">
                <a:latin typeface="Times New Roman"/>
                <a:cs typeface="Times New Roman"/>
              </a:rPr>
              <a:t> </a:t>
            </a:r>
            <a:r>
              <a:rPr sz="2200" spc="-5">
                <a:latin typeface="Times New Roman"/>
                <a:cs typeface="Times New Roman"/>
              </a:rPr>
              <a:t>the</a:t>
            </a:r>
            <a:r>
              <a:rPr sz="2200" spc="300">
                <a:latin typeface="Times New Roman"/>
                <a:cs typeface="Times New Roman"/>
              </a:rPr>
              <a:t> </a:t>
            </a:r>
            <a:r>
              <a:rPr sz="2200" spc="-5">
                <a:latin typeface="Times New Roman"/>
                <a:cs typeface="Times New Roman"/>
              </a:rPr>
              <a:t>parabolic</a:t>
            </a:r>
            <a:r>
              <a:rPr sz="2200" spc="300">
                <a:latin typeface="Times New Roman"/>
                <a:cs typeface="Times New Roman"/>
              </a:rPr>
              <a:t> </a:t>
            </a:r>
            <a:r>
              <a:rPr sz="2200" spc="-5">
                <a:latin typeface="Times New Roman"/>
                <a:cs typeface="Times New Roman"/>
              </a:rPr>
              <a:t>shape</a:t>
            </a:r>
            <a:r>
              <a:rPr sz="2200" spc="300">
                <a:latin typeface="Times New Roman"/>
                <a:cs typeface="Times New Roman"/>
              </a:rPr>
              <a:t> </a:t>
            </a:r>
            <a:r>
              <a:rPr sz="2200" spc="-5">
                <a:latin typeface="Times New Roman"/>
                <a:cs typeface="Times New Roman"/>
              </a:rPr>
              <a:t>is</a:t>
            </a:r>
            <a:r>
              <a:rPr sz="2200" spc="290">
                <a:latin typeface="Times New Roman"/>
                <a:cs typeface="Times New Roman"/>
              </a:rPr>
              <a:t> </a:t>
            </a:r>
            <a:r>
              <a:rPr sz="2200" spc="-5">
                <a:latin typeface="Times New Roman"/>
                <a:cs typeface="Times New Roman"/>
              </a:rPr>
              <a:t>a</a:t>
            </a:r>
            <a:r>
              <a:rPr sz="2200" spc="295">
                <a:latin typeface="Times New Roman"/>
                <a:cs typeface="Times New Roman"/>
              </a:rPr>
              <a:t> </a:t>
            </a:r>
            <a:r>
              <a:rPr sz="2200" spc="-5">
                <a:latin typeface="Times New Roman"/>
                <a:cs typeface="Times New Roman"/>
              </a:rPr>
              <a:t>funicular</a:t>
            </a:r>
            <a:r>
              <a:rPr sz="2200" spc="305">
                <a:latin typeface="Times New Roman"/>
                <a:cs typeface="Times New Roman"/>
              </a:rPr>
              <a:t> </a:t>
            </a:r>
            <a:r>
              <a:rPr sz="2200" spc="-5">
                <a:latin typeface="Times New Roman"/>
                <a:cs typeface="Times New Roman"/>
              </a:rPr>
              <a:t>shape</a:t>
            </a:r>
            <a:r>
              <a:rPr sz="2200" spc="300">
                <a:latin typeface="Times New Roman"/>
                <a:cs typeface="Times New Roman"/>
              </a:rPr>
              <a:t> </a:t>
            </a:r>
            <a:r>
              <a:rPr sz="2200" spc="-5">
                <a:latin typeface="Times New Roman"/>
                <a:cs typeface="Times New Roman"/>
              </a:rPr>
              <a:t>for</a:t>
            </a:r>
            <a:r>
              <a:rPr sz="2200" spc="310">
                <a:latin typeface="Times New Roman"/>
                <a:cs typeface="Times New Roman"/>
              </a:rPr>
              <a:t> </a:t>
            </a:r>
            <a:r>
              <a:rPr sz="2200" spc="-5">
                <a:latin typeface="Times New Roman"/>
                <a:cs typeface="Times New Roman"/>
              </a:rPr>
              <a:t>a</a:t>
            </a:r>
            <a:r>
              <a:rPr sz="2200" spc="295">
                <a:latin typeface="Times New Roman"/>
                <a:cs typeface="Times New Roman"/>
              </a:rPr>
              <a:t> </a:t>
            </a:r>
            <a:r>
              <a:rPr sz="2200" spc="-5">
                <a:latin typeface="Times New Roman"/>
                <a:cs typeface="Times New Roman"/>
              </a:rPr>
              <a:t>three</a:t>
            </a:r>
            <a:r>
              <a:rPr sz="2200" spc="290">
                <a:latin typeface="Times New Roman"/>
                <a:cs typeface="Times New Roman"/>
              </a:rPr>
              <a:t> </a:t>
            </a:r>
            <a:r>
              <a:rPr sz="2200" spc="-5">
                <a:latin typeface="Times New Roman"/>
                <a:cs typeface="Times New Roman"/>
              </a:rPr>
              <a:t>hinged </a:t>
            </a:r>
            <a:r>
              <a:rPr sz="2200" spc="-535">
                <a:latin typeface="Times New Roman"/>
                <a:cs typeface="Times New Roman"/>
              </a:rPr>
              <a:t> </a:t>
            </a:r>
            <a:r>
              <a:rPr sz="2200" spc="-5">
                <a:latin typeface="Times New Roman"/>
                <a:cs typeface="Times New Roman"/>
              </a:rPr>
              <a:t>arch</a:t>
            </a:r>
            <a:r>
              <a:rPr sz="2200">
                <a:latin typeface="Times New Roman"/>
                <a:cs typeface="Times New Roman"/>
              </a:rPr>
              <a:t> </a:t>
            </a:r>
            <a:r>
              <a:rPr sz="2200" spc="-5">
                <a:latin typeface="Times New Roman"/>
                <a:cs typeface="Times New Roman"/>
              </a:rPr>
              <a:t>subjected</a:t>
            </a:r>
            <a:r>
              <a:rPr sz="2200" spc="10">
                <a:latin typeface="Times New Roman"/>
                <a:cs typeface="Times New Roman"/>
              </a:rPr>
              <a:t> </a:t>
            </a:r>
            <a:r>
              <a:rPr sz="2200" spc="-5">
                <a:latin typeface="Times New Roman"/>
                <a:cs typeface="Times New Roman"/>
              </a:rPr>
              <a:t>to</a:t>
            </a:r>
            <a:r>
              <a:rPr sz="2200" spc="15">
                <a:latin typeface="Times New Roman"/>
                <a:cs typeface="Times New Roman"/>
              </a:rPr>
              <a:t> </a:t>
            </a:r>
            <a:r>
              <a:rPr sz="2200" spc="-5">
                <a:latin typeface="Times New Roman"/>
                <a:cs typeface="Times New Roman"/>
              </a:rPr>
              <a:t>uniformly</a:t>
            </a:r>
            <a:r>
              <a:rPr sz="2200" spc="30">
                <a:latin typeface="Times New Roman"/>
                <a:cs typeface="Times New Roman"/>
              </a:rPr>
              <a:t> </a:t>
            </a:r>
            <a:r>
              <a:rPr sz="2200" spc="-5">
                <a:latin typeface="Times New Roman"/>
                <a:cs typeface="Times New Roman"/>
              </a:rPr>
              <a:t>distributed</a:t>
            </a:r>
            <a:r>
              <a:rPr sz="2200" spc="10">
                <a:latin typeface="Times New Roman"/>
                <a:cs typeface="Times New Roman"/>
              </a:rPr>
              <a:t> </a:t>
            </a:r>
            <a:r>
              <a:rPr sz="2200" spc="-5">
                <a:latin typeface="Times New Roman"/>
                <a:cs typeface="Times New Roman"/>
              </a:rPr>
              <a:t>load over</a:t>
            </a:r>
            <a:r>
              <a:rPr sz="2200" spc="5">
                <a:latin typeface="Times New Roman"/>
                <a:cs typeface="Times New Roman"/>
              </a:rPr>
              <a:t> </a:t>
            </a:r>
            <a:r>
              <a:rPr sz="2200" spc="-5">
                <a:latin typeface="Times New Roman"/>
                <a:cs typeface="Times New Roman"/>
              </a:rPr>
              <a:t>entire</a:t>
            </a:r>
            <a:r>
              <a:rPr sz="2200" spc="20">
                <a:latin typeface="Times New Roman"/>
                <a:cs typeface="Times New Roman"/>
              </a:rPr>
              <a:t> </a:t>
            </a:r>
            <a:r>
              <a:rPr sz="2200" spc="-5">
                <a:latin typeface="Times New Roman"/>
                <a:cs typeface="Times New Roman"/>
              </a:rPr>
              <a:t>span.</a:t>
            </a:r>
            <a:endParaRPr sz="2200">
              <a:latin typeface="Times New Roman"/>
              <a:cs typeface="Times New Roman"/>
            </a:endParaRPr>
          </a:p>
        </p:txBody>
      </p:sp>
      <p:sp>
        <p:nvSpPr>
          <p:cNvPr id="32" name="object 32"/>
          <p:cNvSpPr txBox="1"/>
          <p:nvPr/>
        </p:nvSpPr>
        <p:spPr>
          <a:xfrm>
            <a:off x="231952" y="6329531"/>
            <a:ext cx="287020" cy="227965"/>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664"/>
              </a:lnSpc>
            </a:pPr>
            <a:r>
              <a:rPr sz="1400">
                <a:solidFill>
                  <a:srgbClr val="FFFFFF"/>
                </a:solidFill>
                <a:latin typeface="Franklin Gothic Medium"/>
                <a:cs typeface="Franklin Gothic Medium"/>
              </a:rPr>
              <a:t>15</a:t>
            </a:r>
            <a:endParaRPr sz="1400">
              <a:latin typeface="Franklin Gothic Medium"/>
              <a:cs typeface="Franklin Gothic Medium"/>
            </a:endParaRPr>
          </a:p>
        </p:txBody>
      </p:sp>
      <p:sp>
        <p:nvSpPr>
          <p:cNvPr id="30" name="Slide Number Placeholder 29">
            <a:extLst>
              <a:ext uri="{FF2B5EF4-FFF2-40B4-BE49-F238E27FC236}">
                <a16:creationId xmlns:a16="http://schemas.microsoft.com/office/drawing/2014/main" id="{B6095258-4C3F-AA8D-7ECF-4C24F4E0488E}"/>
              </a:ext>
            </a:extLst>
          </p:cNvPr>
          <p:cNvSpPr>
            <a:spLocks noGrp="1"/>
          </p:cNvSpPr>
          <p:nvPr>
            <p:ph type="sldNum" sz="quarter" idx="7"/>
          </p:nvPr>
        </p:nvSpPr>
        <p:spPr/>
        <p:txBody>
          <a:bodyPr/>
          <a:lstStyle/>
          <a:p>
            <a:pPr marL="38100">
              <a:lnSpc>
                <a:spcPts val="1664"/>
              </a:lnSpc>
            </a:pPr>
            <a:fld id="{81D60167-4931-47E6-BA6A-407CBD079E47}" type="slidenum">
              <a:rPr lang="en-US" smtClean="0"/>
              <a:t>61</a:t>
            </a:fld>
            <a:endParaRPr lang="en-US"/>
          </a:p>
        </p:txBody>
      </p:sp>
      <p:sp>
        <p:nvSpPr>
          <p:cNvPr id="31" name="Slide Number Placeholder 1">
            <a:extLst>
              <a:ext uri="{FF2B5EF4-FFF2-40B4-BE49-F238E27FC236}">
                <a16:creationId xmlns:a16="http://schemas.microsoft.com/office/drawing/2014/main" id="{4C73BCAB-2EDE-B3F7-9EE7-2311E8E953DE}"/>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61</a:t>
            </a:fld>
            <a:endParaRPr lang="en-US" dirty="0">
              <a:solidFill>
                <a:schemeClr val="tx1"/>
              </a:solidFill>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603" y="273812"/>
            <a:ext cx="8679180" cy="452310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37820" indent="-274320">
              <a:lnSpc>
                <a:spcPct val="100000"/>
              </a:lnSpc>
              <a:spcBef>
                <a:spcPts val="100"/>
              </a:spcBef>
              <a:buClr>
                <a:srgbClr val="D24717"/>
              </a:buClr>
              <a:buSzPct val="85000"/>
              <a:buFont typeface="Segoe UI Symbol"/>
              <a:buChar char="⚫"/>
              <a:tabLst>
                <a:tab pos="337185" algn="l"/>
                <a:tab pos="337820" algn="l"/>
              </a:tabLst>
            </a:pPr>
            <a:r>
              <a:rPr sz="2000">
                <a:latin typeface="Times New Roman"/>
                <a:cs typeface="Times New Roman"/>
              </a:rPr>
              <a:t>The</a:t>
            </a:r>
            <a:r>
              <a:rPr sz="2000" spc="-5">
                <a:latin typeface="Times New Roman"/>
                <a:cs typeface="Times New Roman"/>
              </a:rPr>
              <a:t> arch</a:t>
            </a:r>
            <a:r>
              <a:rPr sz="2000" spc="-20">
                <a:latin typeface="Times New Roman"/>
                <a:cs typeface="Times New Roman"/>
              </a:rPr>
              <a:t> </a:t>
            </a:r>
            <a:r>
              <a:rPr sz="2000">
                <a:latin typeface="Times New Roman"/>
                <a:cs typeface="Times New Roman"/>
              </a:rPr>
              <a:t>is</a:t>
            </a:r>
            <a:r>
              <a:rPr sz="2000" spc="-20">
                <a:latin typeface="Times New Roman"/>
                <a:cs typeface="Times New Roman"/>
              </a:rPr>
              <a:t> </a:t>
            </a:r>
            <a:r>
              <a:rPr sz="2000">
                <a:latin typeface="Times New Roman"/>
                <a:cs typeface="Times New Roman"/>
              </a:rPr>
              <a:t>shown</a:t>
            </a:r>
            <a:r>
              <a:rPr sz="2000" spc="-35">
                <a:latin typeface="Times New Roman"/>
                <a:cs typeface="Times New Roman"/>
              </a:rPr>
              <a:t> </a:t>
            </a:r>
            <a:r>
              <a:rPr sz="2000">
                <a:latin typeface="Times New Roman"/>
                <a:cs typeface="Times New Roman"/>
              </a:rPr>
              <a:t>in</a:t>
            </a:r>
            <a:r>
              <a:rPr sz="2000" spc="-10">
                <a:latin typeface="Times New Roman"/>
                <a:cs typeface="Times New Roman"/>
              </a:rPr>
              <a:t> </a:t>
            </a:r>
            <a:r>
              <a:rPr sz="2000">
                <a:latin typeface="Times New Roman"/>
                <a:cs typeface="Times New Roman"/>
              </a:rPr>
              <a:t>Figure</a:t>
            </a:r>
            <a:r>
              <a:rPr sz="2000" spc="-25">
                <a:latin typeface="Times New Roman"/>
                <a:cs typeface="Times New Roman"/>
              </a:rPr>
              <a:t> </a:t>
            </a:r>
            <a:r>
              <a:rPr sz="2000">
                <a:latin typeface="Times New Roman"/>
                <a:cs typeface="Times New Roman"/>
              </a:rPr>
              <a:t>1.</a:t>
            </a:r>
          </a:p>
          <a:p>
            <a:pPr marL="337820" indent="-274320">
              <a:lnSpc>
                <a:spcPct val="100000"/>
              </a:lnSpc>
              <a:spcBef>
                <a:spcPts val="1805"/>
              </a:spcBef>
              <a:buClr>
                <a:srgbClr val="D24717"/>
              </a:buClr>
              <a:buSzPct val="85000"/>
              <a:buFont typeface="Segoe UI Symbol"/>
              <a:buChar char="⚫"/>
              <a:tabLst>
                <a:tab pos="337185" algn="l"/>
                <a:tab pos="337820" algn="l"/>
                <a:tab pos="4115435" algn="l"/>
              </a:tabLst>
            </a:pPr>
            <a:r>
              <a:rPr sz="2000">
                <a:latin typeface="Times New Roman"/>
                <a:cs typeface="Times New Roman"/>
              </a:rPr>
              <a:t>For</a:t>
            </a:r>
            <a:r>
              <a:rPr sz="2000" spc="-10">
                <a:latin typeface="Times New Roman"/>
                <a:cs typeface="Times New Roman"/>
              </a:rPr>
              <a:t> </a:t>
            </a:r>
            <a:r>
              <a:rPr sz="2000">
                <a:latin typeface="Times New Roman"/>
                <a:cs typeface="Times New Roman"/>
              </a:rPr>
              <a:t>getting</a:t>
            </a:r>
            <a:r>
              <a:rPr sz="2000" spc="-25">
                <a:latin typeface="Times New Roman"/>
                <a:cs typeface="Times New Roman"/>
              </a:rPr>
              <a:t> </a:t>
            </a:r>
            <a:r>
              <a:rPr sz="2000">
                <a:latin typeface="Times New Roman"/>
                <a:cs typeface="Times New Roman"/>
              </a:rPr>
              <a:t>reaction,</a:t>
            </a:r>
            <a:r>
              <a:rPr sz="2000" spc="-25">
                <a:latin typeface="Times New Roman"/>
                <a:cs typeface="Times New Roman"/>
              </a:rPr>
              <a:t> </a:t>
            </a:r>
            <a:r>
              <a:rPr sz="2000">
                <a:latin typeface="Times New Roman"/>
                <a:cs typeface="Times New Roman"/>
              </a:rPr>
              <a:t>taking</a:t>
            </a:r>
            <a:r>
              <a:rPr sz="2000" spc="-25">
                <a:latin typeface="Times New Roman"/>
                <a:cs typeface="Times New Roman"/>
              </a:rPr>
              <a:t> </a:t>
            </a:r>
            <a:r>
              <a:rPr sz="2000" spc="-5">
                <a:latin typeface="Times New Roman"/>
                <a:cs typeface="Times New Roman"/>
              </a:rPr>
              <a:t>moment	</a:t>
            </a:r>
            <a:r>
              <a:rPr sz="2000">
                <a:latin typeface="Times New Roman"/>
                <a:cs typeface="Times New Roman"/>
              </a:rPr>
              <a:t>about </a:t>
            </a:r>
            <a:r>
              <a:rPr sz="2000" i="1">
                <a:latin typeface="Times New Roman"/>
                <a:cs typeface="Times New Roman"/>
              </a:rPr>
              <a:t>B</a:t>
            </a:r>
            <a:r>
              <a:rPr sz="2000" i="1" spc="-15">
                <a:latin typeface="Times New Roman"/>
                <a:cs typeface="Times New Roman"/>
              </a:rPr>
              <a:t> </a:t>
            </a:r>
            <a:r>
              <a:rPr sz="2000">
                <a:latin typeface="Times New Roman"/>
                <a:cs typeface="Times New Roman"/>
              </a:rPr>
              <a:t>and</a:t>
            </a:r>
            <a:r>
              <a:rPr sz="2000" spc="-5">
                <a:latin typeface="Times New Roman"/>
                <a:cs typeface="Times New Roman"/>
              </a:rPr>
              <a:t> </a:t>
            </a:r>
            <a:r>
              <a:rPr sz="2000">
                <a:latin typeface="Times New Roman"/>
                <a:cs typeface="Times New Roman"/>
              </a:rPr>
              <a:t>equate</a:t>
            </a:r>
            <a:r>
              <a:rPr sz="2000" spc="-25">
                <a:latin typeface="Times New Roman"/>
                <a:cs typeface="Times New Roman"/>
              </a:rPr>
              <a:t> </a:t>
            </a:r>
            <a:r>
              <a:rPr sz="2000">
                <a:latin typeface="Times New Roman"/>
                <a:cs typeface="Times New Roman"/>
              </a:rPr>
              <a:t>to</a:t>
            </a:r>
            <a:r>
              <a:rPr sz="2000" spc="-10">
                <a:latin typeface="Times New Roman"/>
                <a:cs typeface="Times New Roman"/>
              </a:rPr>
              <a:t> </a:t>
            </a:r>
            <a:r>
              <a:rPr sz="2000">
                <a:latin typeface="Times New Roman"/>
                <a:cs typeface="Times New Roman"/>
              </a:rPr>
              <a:t>zero</a:t>
            </a:r>
            <a:r>
              <a:rPr sz="2000" spc="-25">
                <a:latin typeface="Times New Roman"/>
                <a:cs typeface="Times New Roman"/>
              </a:rPr>
              <a:t> </a:t>
            </a:r>
            <a:r>
              <a:rPr sz="2000" spc="5">
                <a:latin typeface="Times New Roman"/>
                <a:cs typeface="Times New Roman"/>
              </a:rPr>
              <a:t>(∑</a:t>
            </a:r>
            <a:r>
              <a:rPr sz="2000" i="1" spc="5">
                <a:latin typeface="Times New Roman"/>
                <a:cs typeface="Times New Roman"/>
              </a:rPr>
              <a:t>M</a:t>
            </a:r>
            <a:r>
              <a:rPr sz="1950" spc="7" baseline="-21367">
                <a:latin typeface="Times New Roman"/>
                <a:cs typeface="Times New Roman"/>
              </a:rPr>
              <a:t>B</a:t>
            </a:r>
            <a:r>
              <a:rPr sz="1950" spc="225" baseline="-21367">
                <a:latin typeface="Times New Roman"/>
                <a:cs typeface="Times New Roman"/>
              </a:rPr>
              <a:t> </a:t>
            </a:r>
            <a:r>
              <a:rPr sz="2000">
                <a:latin typeface="Times New Roman"/>
                <a:cs typeface="Times New Roman"/>
              </a:rPr>
              <a:t>=</a:t>
            </a:r>
            <a:r>
              <a:rPr sz="2000" spc="-15">
                <a:latin typeface="Times New Roman"/>
                <a:cs typeface="Times New Roman"/>
              </a:rPr>
              <a:t> </a:t>
            </a:r>
            <a:r>
              <a:rPr sz="2000">
                <a:latin typeface="Times New Roman"/>
                <a:cs typeface="Times New Roman"/>
              </a:rPr>
              <a:t>0),</a:t>
            </a:r>
            <a:r>
              <a:rPr sz="2000" spc="-25">
                <a:latin typeface="Times New Roman"/>
                <a:cs typeface="Times New Roman"/>
              </a:rPr>
              <a:t> </a:t>
            </a:r>
            <a:r>
              <a:rPr sz="2000">
                <a:latin typeface="Times New Roman"/>
                <a:cs typeface="Times New Roman"/>
              </a:rPr>
              <a:t>gives</a:t>
            </a:r>
          </a:p>
          <a:p>
            <a:pPr marL="1332865">
              <a:lnSpc>
                <a:spcPct val="100000"/>
              </a:lnSpc>
              <a:spcBef>
                <a:spcPts val="1800"/>
              </a:spcBef>
            </a:pPr>
            <a:r>
              <a:rPr sz="2000" i="1" spc="10">
                <a:latin typeface="Times New Roman"/>
                <a:cs typeface="Times New Roman"/>
              </a:rPr>
              <a:t>V</a:t>
            </a:r>
            <a:r>
              <a:rPr sz="1950" spc="15" baseline="-21367">
                <a:latin typeface="Times New Roman"/>
                <a:cs typeface="Times New Roman"/>
              </a:rPr>
              <a:t>A</a:t>
            </a:r>
            <a:r>
              <a:rPr sz="1950" spc="142" baseline="-21367">
                <a:latin typeface="Times New Roman"/>
                <a:cs typeface="Times New Roman"/>
              </a:rPr>
              <a:t> </a:t>
            </a:r>
            <a:r>
              <a:rPr sz="2000">
                <a:latin typeface="Times New Roman"/>
                <a:cs typeface="Times New Roman"/>
              </a:rPr>
              <a:t>×</a:t>
            </a:r>
            <a:r>
              <a:rPr sz="2000" spc="-5">
                <a:latin typeface="Times New Roman"/>
                <a:cs typeface="Times New Roman"/>
              </a:rPr>
              <a:t> </a:t>
            </a:r>
            <a:r>
              <a:rPr sz="2000">
                <a:latin typeface="Times New Roman"/>
                <a:cs typeface="Times New Roman"/>
              </a:rPr>
              <a:t>36</a:t>
            </a:r>
            <a:r>
              <a:rPr sz="2000" spc="-20">
                <a:latin typeface="Times New Roman"/>
                <a:cs typeface="Times New Roman"/>
              </a:rPr>
              <a:t> </a:t>
            </a:r>
            <a:r>
              <a:rPr sz="2000">
                <a:latin typeface="Times New Roman"/>
                <a:cs typeface="Times New Roman"/>
              </a:rPr>
              <a:t>–</a:t>
            </a:r>
            <a:r>
              <a:rPr sz="2000" spc="-15">
                <a:latin typeface="Times New Roman"/>
                <a:cs typeface="Times New Roman"/>
              </a:rPr>
              <a:t> </a:t>
            </a:r>
            <a:r>
              <a:rPr sz="2000" spc="5">
                <a:latin typeface="Times New Roman"/>
                <a:cs typeface="Times New Roman"/>
              </a:rPr>
              <a:t>120</a:t>
            </a:r>
            <a:r>
              <a:rPr sz="2000" spc="-20">
                <a:latin typeface="Times New Roman"/>
                <a:cs typeface="Times New Roman"/>
              </a:rPr>
              <a:t> </a:t>
            </a:r>
            <a:r>
              <a:rPr sz="2000">
                <a:latin typeface="Times New Roman"/>
                <a:cs typeface="Times New Roman"/>
              </a:rPr>
              <a:t>(36</a:t>
            </a:r>
            <a:r>
              <a:rPr sz="2000" spc="-35">
                <a:latin typeface="Times New Roman"/>
                <a:cs typeface="Times New Roman"/>
              </a:rPr>
              <a:t> </a:t>
            </a:r>
            <a:r>
              <a:rPr sz="2000">
                <a:latin typeface="Times New Roman"/>
                <a:cs typeface="Times New Roman"/>
              </a:rPr>
              <a:t>–</a:t>
            </a:r>
            <a:r>
              <a:rPr sz="2000" spc="-15">
                <a:latin typeface="Times New Roman"/>
                <a:cs typeface="Times New Roman"/>
              </a:rPr>
              <a:t> </a:t>
            </a:r>
            <a:r>
              <a:rPr sz="2000" spc="5">
                <a:latin typeface="Times New Roman"/>
                <a:cs typeface="Times New Roman"/>
              </a:rPr>
              <a:t>12)</a:t>
            </a:r>
            <a:r>
              <a:rPr sz="2000" spc="-20">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0</a:t>
            </a:r>
          </a:p>
          <a:p>
            <a:pPr marL="1332865">
              <a:lnSpc>
                <a:spcPct val="100000"/>
              </a:lnSpc>
              <a:spcBef>
                <a:spcPts val="1800"/>
              </a:spcBef>
            </a:pPr>
            <a:r>
              <a:rPr sz="2000" i="1" spc="10">
                <a:latin typeface="Times New Roman"/>
                <a:cs typeface="Times New Roman"/>
              </a:rPr>
              <a:t>V</a:t>
            </a:r>
            <a:r>
              <a:rPr sz="1950" spc="15" baseline="-21367">
                <a:latin typeface="Times New Roman"/>
                <a:cs typeface="Times New Roman"/>
              </a:rPr>
              <a:t>A</a:t>
            </a:r>
            <a:r>
              <a:rPr sz="1950" spc="127" baseline="-21367">
                <a:latin typeface="Times New Roman"/>
                <a:cs typeface="Times New Roman"/>
              </a:rPr>
              <a:t> </a:t>
            </a:r>
            <a:r>
              <a:rPr sz="2000">
                <a:latin typeface="Times New Roman"/>
                <a:cs typeface="Times New Roman"/>
              </a:rPr>
              <a:t>=</a:t>
            </a:r>
            <a:r>
              <a:rPr sz="2000" spc="-20">
                <a:latin typeface="Times New Roman"/>
                <a:cs typeface="Times New Roman"/>
              </a:rPr>
              <a:t> </a:t>
            </a:r>
            <a:r>
              <a:rPr sz="2000">
                <a:latin typeface="Times New Roman"/>
                <a:cs typeface="Times New Roman"/>
              </a:rPr>
              <a:t>80</a:t>
            </a:r>
            <a:r>
              <a:rPr sz="2000" spc="-35">
                <a:latin typeface="Times New Roman"/>
                <a:cs typeface="Times New Roman"/>
              </a:rPr>
              <a:t> </a:t>
            </a:r>
            <a:r>
              <a:rPr sz="2000" spc="5">
                <a:latin typeface="Times New Roman"/>
                <a:cs typeface="Times New Roman"/>
              </a:rPr>
              <a:t>kN</a:t>
            </a:r>
            <a:endParaRPr sz="2000">
              <a:latin typeface="Times New Roman"/>
              <a:cs typeface="Times New Roman"/>
            </a:endParaRPr>
          </a:p>
          <a:p>
            <a:pPr marL="337820" indent="-274320">
              <a:lnSpc>
                <a:spcPct val="100000"/>
              </a:lnSpc>
              <a:spcBef>
                <a:spcPts val="1800"/>
              </a:spcBef>
              <a:buClr>
                <a:srgbClr val="D24717"/>
              </a:buClr>
              <a:buSzPct val="85000"/>
              <a:buFont typeface="Segoe UI Symbol"/>
              <a:buChar char="⚫"/>
              <a:tabLst>
                <a:tab pos="337185" algn="l"/>
                <a:tab pos="337820" algn="l"/>
              </a:tabLst>
            </a:pPr>
            <a:r>
              <a:rPr sz="2000">
                <a:latin typeface="Times New Roman"/>
                <a:cs typeface="Times New Roman"/>
              </a:rPr>
              <a:t>By</a:t>
            </a:r>
            <a:r>
              <a:rPr sz="2000" spc="-10">
                <a:latin typeface="Times New Roman"/>
                <a:cs typeface="Times New Roman"/>
              </a:rPr>
              <a:t> </a:t>
            </a:r>
            <a:r>
              <a:rPr sz="2000">
                <a:latin typeface="Times New Roman"/>
                <a:cs typeface="Times New Roman"/>
              </a:rPr>
              <a:t>taking</a:t>
            </a:r>
            <a:r>
              <a:rPr sz="2000" spc="-15">
                <a:latin typeface="Times New Roman"/>
                <a:cs typeface="Times New Roman"/>
              </a:rPr>
              <a:t> </a:t>
            </a:r>
            <a:r>
              <a:rPr sz="2000" spc="-10">
                <a:latin typeface="Times New Roman"/>
                <a:cs typeface="Times New Roman"/>
              </a:rPr>
              <a:t>summation</a:t>
            </a:r>
            <a:r>
              <a:rPr sz="2000" spc="-5">
                <a:latin typeface="Times New Roman"/>
                <a:cs typeface="Times New Roman"/>
              </a:rPr>
              <a:t> </a:t>
            </a:r>
            <a:r>
              <a:rPr sz="2000">
                <a:latin typeface="Times New Roman"/>
                <a:cs typeface="Times New Roman"/>
              </a:rPr>
              <a:t>of</a:t>
            </a:r>
            <a:r>
              <a:rPr sz="2000" spc="-15">
                <a:latin typeface="Times New Roman"/>
                <a:cs typeface="Times New Roman"/>
              </a:rPr>
              <a:t> </a:t>
            </a:r>
            <a:r>
              <a:rPr sz="2000">
                <a:latin typeface="Times New Roman"/>
                <a:cs typeface="Times New Roman"/>
              </a:rPr>
              <a:t>vertical</a:t>
            </a:r>
            <a:r>
              <a:rPr sz="2000" spc="-30">
                <a:latin typeface="Times New Roman"/>
                <a:cs typeface="Times New Roman"/>
              </a:rPr>
              <a:t> </a:t>
            </a:r>
            <a:r>
              <a:rPr sz="2000">
                <a:latin typeface="Times New Roman"/>
                <a:cs typeface="Times New Roman"/>
              </a:rPr>
              <a:t>force</a:t>
            </a:r>
            <a:r>
              <a:rPr sz="2000" spc="-30">
                <a:latin typeface="Times New Roman"/>
                <a:cs typeface="Times New Roman"/>
              </a:rPr>
              <a:t> </a:t>
            </a:r>
            <a:r>
              <a:rPr sz="2000">
                <a:latin typeface="Times New Roman"/>
                <a:cs typeface="Times New Roman"/>
              </a:rPr>
              <a:t>zero</a:t>
            </a:r>
            <a:r>
              <a:rPr sz="2000" spc="-15">
                <a:latin typeface="Times New Roman"/>
                <a:cs typeface="Times New Roman"/>
              </a:rPr>
              <a:t> </a:t>
            </a:r>
            <a:r>
              <a:rPr sz="2000" spc="5">
                <a:latin typeface="Times New Roman"/>
                <a:cs typeface="Times New Roman"/>
              </a:rPr>
              <a:t>(∑</a:t>
            </a:r>
            <a:r>
              <a:rPr sz="2000" i="1" spc="5">
                <a:latin typeface="Times New Roman"/>
                <a:cs typeface="Times New Roman"/>
              </a:rPr>
              <a:t>V</a:t>
            </a:r>
            <a:r>
              <a:rPr sz="2000" i="1" spc="-10">
                <a:latin typeface="Times New Roman"/>
                <a:cs typeface="Times New Roman"/>
              </a:rPr>
              <a:t> </a:t>
            </a:r>
            <a:r>
              <a:rPr sz="2000">
                <a:latin typeface="Times New Roman"/>
                <a:cs typeface="Times New Roman"/>
              </a:rPr>
              <a:t>=</a:t>
            </a:r>
            <a:r>
              <a:rPr sz="2000" spc="-15">
                <a:latin typeface="Times New Roman"/>
                <a:cs typeface="Times New Roman"/>
              </a:rPr>
              <a:t> </a:t>
            </a:r>
            <a:r>
              <a:rPr sz="2000">
                <a:latin typeface="Times New Roman"/>
                <a:cs typeface="Times New Roman"/>
              </a:rPr>
              <a:t>0)</a:t>
            </a:r>
          </a:p>
          <a:p>
            <a:pPr marL="1332865">
              <a:lnSpc>
                <a:spcPct val="100000"/>
              </a:lnSpc>
              <a:spcBef>
                <a:spcPts val="1800"/>
              </a:spcBef>
            </a:pPr>
            <a:r>
              <a:rPr sz="2000" i="1" spc="10">
                <a:latin typeface="Times New Roman"/>
                <a:cs typeface="Times New Roman"/>
              </a:rPr>
              <a:t>V</a:t>
            </a:r>
            <a:r>
              <a:rPr sz="1950" spc="15" baseline="-21367">
                <a:latin typeface="Times New Roman"/>
                <a:cs typeface="Times New Roman"/>
              </a:rPr>
              <a:t>A</a:t>
            </a:r>
            <a:r>
              <a:rPr sz="1950" spc="135" baseline="-21367">
                <a:latin typeface="Times New Roman"/>
                <a:cs typeface="Times New Roman"/>
              </a:rPr>
              <a:t> </a:t>
            </a:r>
            <a:r>
              <a:rPr sz="2000">
                <a:latin typeface="Times New Roman"/>
                <a:cs typeface="Times New Roman"/>
              </a:rPr>
              <a:t>+</a:t>
            </a:r>
            <a:r>
              <a:rPr sz="2000" spc="-15">
                <a:latin typeface="Times New Roman"/>
                <a:cs typeface="Times New Roman"/>
              </a:rPr>
              <a:t> </a:t>
            </a:r>
            <a:r>
              <a:rPr sz="2000" i="1" spc="5">
                <a:latin typeface="Times New Roman"/>
                <a:cs typeface="Times New Roman"/>
              </a:rPr>
              <a:t>V</a:t>
            </a:r>
            <a:r>
              <a:rPr sz="1950" spc="7" baseline="-21367">
                <a:latin typeface="Times New Roman"/>
                <a:cs typeface="Times New Roman"/>
              </a:rPr>
              <a:t>B</a:t>
            </a:r>
            <a:r>
              <a:rPr sz="1950" spc="225" baseline="-21367">
                <a:latin typeface="Times New Roman"/>
                <a:cs typeface="Times New Roman"/>
              </a:rPr>
              <a:t> </a:t>
            </a:r>
            <a:r>
              <a:rPr sz="2000">
                <a:latin typeface="Times New Roman"/>
                <a:cs typeface="Times New Roman"/>
              </a:rPr>
              <a:t>=</a:t>
            </a:r>
            <a:r>
              <a:rPr sz="2000" spc="-15">
                <a:latin typeface="Times New Roman"/>
                <a:cs typeface="Times New Roman"/>
              </a:rPr>
              <a:t> </a:t>
            </a:r>
            <a:r>
              <a:rPr sz="2000" spc="5">
                <a:latin typeface="Times New Roman"/>
                <a:cs typeface="Times New Roman"/>
              </a:rPr>
              <a:t>120</a:t>
            </a:r>
            <a:endParaRPr sz="2000">
              <a:latin typeface="Times New Roman"/>
              <a:cs typeface="Times New Roman"/>
            </a:endParaRPr>
          </a:p>
          <a:p>
            <a:pPr marL="1332865">
              <a:lnSpc>
                <a:spcPct val="100000"/>
              </a:lnSpc>
              <a:spcBef>
                <a:spcPts val="1805"/>
              </a:spcBef>
            </a:pPr>
            <a:r>
              <a:rPr sz="2000" i="1" spc="5">
                <a:latin typeface="Times New Roman"/>
                <a:cs typeface="Times New Roman"/>
              </a:rPr>
              <a:t>V</a:t>
            </a:r>
            <a:r>
              <a:rPr sz="1950" spc="7" baseline="-21367">
                <a:latin typeface="Times New Roman"/>
                <a:cs typeface="Times New Roman"/>
              </a:rPr>
              <a:t>B</a:t>
            </a:r>
            <a:r>
              <a:rPr sz="1950" spc="247" baseline="-21367">
                <a:latin typeface="Times New Roman"/>
                <a:cs typeface="Times New Roman"/>
              </a:rPr>
              <a:t> </a:t>
            </a:r>
            <a:r>
              <a:rPr sz="2000">
                <a:latin typeface="Times New Roman"/>
                <a:cs typeface="Times New Roman"/>
              </a:rPr>
              <a:t>=</a:t>
            </a:r>
            <a:r>
              <a:rPr sz="2000" spc="-20">
                <a:latin typeface="Times New Roman"/>
                <a:cs typeface="Times New Roman"/>
              </a:rPr>
              <a:t> </a:t>
            </a:r>
            <a:r>
              <a:rPr sz="2000" spc="5">
                <a:latin typeface="Times New Roman"/>
                <a:cs typeface="Times New Roman"/>
              </a:rPr>
              <a:t>120</a:t>
            </a:r>
            <a:r>
              <a:rPr sz="2000" spc="-25">
                <a:latin typeface="Times New Roman"/>
                <a:cs typeface="Times New Roman"/>
              </a:rPr>
              <a:t> </a:t>
            </a:r>
            <a:r>
              <a:rPr sz="2000">
                <a:latin typeface="Times New Roman"/>
                <a:cs typeface="Times New Roman"/>
              </a:rPr>
              <a:t>–</a:t>
            </a:r>
            <a:r>
              <a:rPr sz="2000" spc="-5">
                <a:latin typeface="Times New Roman"/>
                <a:cs typeface="Times New Roman"/>
              </a:rPr>
              <a:t> </a:t>
            </a:r>
            <a:r>
              <a:rPr sz="2000">
                <a:latin typeface="Times New Roman"/>
                <a:cs typeface="Times New Roman"/>
              </a:rPr>
              <a:t>80</a:t>
            </a:r>
            <a:r>
              <a:rPr sz="2000" spc="-25">
                <a:latin typeface="Times New Roman"/>
                <a:cs typeface="Times New Roman"/>
              </a:rPr>
              <a:t> </a:t>
            </a:r>
            <a:r>
              <a:rPr sz="2000">
                <a:latin typeface="Times New Roman"/>
                <a:cs typeface="Times New Roman"/>
              </a:rPr>
              <a:t>=</a:t>
            </a:r>
            <a:r>
              <a:rPr sz="2000" spc="-5">
                <a:latin typeface="Times New Roman"/>
                <a:cs typeface="Times New Roman"/>
              </a:rPr>
              <a:t> </a:t>
            </a:r>
            <a:r>
              <a:rPr sz="2000">
                <a:latin typeface="Times New Roman"/>
                <a:cs typeface="Times New Roman"/>
              </a:rPr>
              <a:t>40</a:t>
            </a:r>
            <a:r>
              <a:rPr sz="2000" spc="-25">
                <a:latin typeface="Times New Roman"/>
                <a:cs typeface="Times New Roman"/>
              </a:rPr>
              <a:t> </a:t>
            </a:r>
            <a:r>
              <a:rPr sz="2000" spc="5">
                <a:latin typeface="Times New Roman"/>
                <a:cs typeface="Times New Roman"/>
              </a:rPr>
              <a:t>kN</a:t>
            </a:r>
            <a:endParaRPr sz="2000">
              <a:latin typeface="Times New Roman"/>
              <a:cs typeface="Times New Roman"/>
            </a:endParaRPr>
          </a:p>
          <a:p>
            <a:pPr marL="337820" marR="92710" indent="-274320">
              <a:lnSpc>
                <a:spcPct val="150000"/>
              </a:lnSpc>
              <a:spcBef>
                <a:spcPts val="600"/>
              </a:spcBef>
              <a:buClr>
                <a:srgbClr val="D24717"/>
              </a:buClr>
              <a:buSzPct val="85000"/>
              <a:buFont typeface="Segoe UI Symbol"/>
              <a:buChar char="⚫"/>
              <a:tabLst>
                <a:tab pos="337185" algn="l"/>
                <a:tab pos="337820" algn="l"/>
              </a:tabLst>
            </a:pPr>
            <a:r>
              <a:rPr sz="2000" spc="-5">
                <a:latin typeface="Times New Roman"/>
                <a:cs typeface="Times New Roman"/>
              </a:rPr>
              <a:t>Beam</a:t>
            </a:r>
            <a:r>
              <a:rPr sz="2000" spc="-15">
                <a:latin typeface="Times New Roman"/>
                <a:cs typeface="Times New Roman"/>
              </a:rPr>
              <a:t> </a:t>
            </a:r>
            <a:r>
              <a:rPr sz="2000" spc="-10">
                <a:latin typeface="Times New Roman"/>
                <a:cs typeface="Times New Roman"/>
              </a:rPr>
              <a:t>moment</a:t>
            </a:r>
            <a:r>
              <a:rPr sz="2000" spc="15">
                <a:latin typeface="Times New Roman"/>
                <a:cs typeface="Times New Roman"/>
              </a:rPr>
              <a:t> </a:t>
            </a:r>
            <a:r>
              <a:rPr sz="2000">
                <a:latin typeface="Times New Roman"/>
                <a:cs typeface="Times New Roman"/>
              </a:rPr>
              <a:t>diagram</a:t>
            </a:r>
            <a:r>
              <a:rPr sz="2000" spc="-45">
                <a:latin typeface="Times New Roman"/>
                <a:cs typeface="Times New Roman"/>
              </a:rPr>
              <a:t> </a:t>
            </a:r>
            <a:r>
              <a:rPr sz="2000">
                <a:latin typeface="Times New Roman"/>
                <a:cs typeface="Times New Roman"/>
              </a:rPr>
              <a:t>is</a:t>
            </a:r>
            <a:r>
              <a:rPr sz="2000" spc="-10">
                <a:latin typeface="Times New Roman"/>
                <a:cs typeface="Times New Roman"/>
              </a:rPr>
              <a:t> </a:t>
            </a:r>
            <a:r>
              <a:rPr sz="2000">
                <a:latin typeface="Times New Roman"/>
                <a:cs typeface="Times New Roman"/>
              </a:rPr>
              <a:t>a triangle</a:t>
            </a:r>
            <a:r>
              <a:rPr sz="2000" spc="-35">
                <a:latin typeface="Times New Roman"/>
                <a:cs typeface="Times New Roman"/>
              </a:rPr>
              <a:t> </a:t>
            </a:r>
            <a:r>
              <a:rPr sz="2000">
                <a:latin typeface="Times New Roman"/>
                <a:cs typeface="Times New Roman"/>
              </a:rPr>
              <a:t>with</a:t>
            </a:r>
            <a:r>
              <a:rPr sz="2000" spc="-20">
                <a:latin typeface="Times New Roman"/>
                <a:cs typeface="Times New Roman"/>
              </a:rPr>
              <a:t> </a:t>
            </a:r>
            <a:r>
              <a:rPr sz="2000" spc="-5">
                <a:latin typeface="Times New Roman"/>
                <a:cs typeface="Times New Roman"/>
              </a:rPr>
              <a:t>maximum</a:t>
            </a:r>
            <a:r>
              <a:rPr sz="2000" spc="10">
                <a:latin typeface="Times New Roman"/>
                <a:cs typeface="Times New Roman"/>
              </a:rPr>
              <a:t> </a:t>
            </a:r>
            <a:r>
              <a:rPr sz="2000">
                <a:latin typeface="Times New Roman"/>
                <a:cs typeface="Times New Roman"/>
              </a:rPr>
              <a:t>ordinate</a:t>
            </a:r>
            <a:r>
              <a:rPr sz="2000" spc="-45">
                <a:latin typeface="Times New Roman"/>
                <a:cs typeface="Times New Roman"/>
              </a:rPr>
              <a:t> </a:t>
            </a:r>
            <a:r>
              <a:rPr sz="2000">
                <a:latin typeface="Times New Roman"/>
                <a:cs typeface="Times New Roman"/>
              </a:rPr>
              <a:t>at the load</a:t>
            </a:r>
            <a:r>
              <a:rPr sz="2000" spc="-15">
                <a:latin typeface="Times New Roman"/>
                <a:cs typeface="Times New Roman"/>
              </a:rPr>
              <a:t> </a:t>
            </a:r>
            <a:r>
              <a:rPr sz="2000">
                <a:latin typeface="Times New Roman"/>
                <a:cs typeface="Times New Roman"/>
              </a:rPr>
              <a:t>point</a:t>
            </a:r>
            <a:r>
              <a:rPr sz="2000" spc="-35">
                <a:latin typeface="Times New Roman"/>
                <a:cs typeface="Times New Roman"/>
              </a:rPr>
              <a:t> </a:t>
            </a:r>
            <a:r>
              <a:rPr sz="2000">
                <a:latin typeface="Times New Roman"/>
                <a:cs typeface="Times New Roman"/>
              </a:rPr>
              <a:t>can </a:t>
            </a:r>
            <a:r>
              <a:rPr sz="2000" spc="-484">
                <a:latin typeface="Times New Roman"/>
                <a:cs typeface="Times New Roman"/>
              </a:rPr>
              <a:t> </a:t>
            </a:r>
            <a:r>
              <a:rPr sz="2000">
                <a:latin typeface="Times New Roman"/>
                <a:cs typeface="Times New Roman"/>
              </a:rPr>
              <a:t>be</a:t>
            </a:r>
            <a:r>
              <a:rPr sz="2000" spc="-5">
                <a:latin typeface="Times New Roman"/>
                <a:cs typeface="Times New Roman"/>
              </a:rPr>
              <a:t> </a:t>
            </a:r>
            <a:r>
              <a:rPr sz="2000">
                <a:latin typeface="Times New Roman"/>
                <a:cs typeface="Times New Roman"/>
              </a:rPr>
              <a:t>found</a:t>
            </a:r>
            <a:r>
              <a:rPr sz="2000" spc="-35">
                <a:latin typeface="Times New Roman"/>
                <a:cs typeface="Times New Roman"/>
              </a:rPr>
              <a:t> </a:t>
            </a:r>
            <a:r>
              <a:rPr sz="2000">
                <a:latin typeface="Times New Roman"/>
                <a:cs typeface="Times New Roman"/>
              </a:rPr>
              <a:t>by</a:t>
            </a:r>
          </a:p>
        </p:txBody>
      </p:sp>
      <p:sp>
        <p:nvSpPr>
          <p:cNvPr id="3" name="object 3"/>
          <p:cNvSpPr txBox="1"/>
          <p:nvPr/>
        </p:nvSpPr>
        <p:spPr>
          <a:xfrm>
            <a:off x="203403" y="5141214"/>
            <a:ext cx="3322954" cy="33083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7020" indent="-274320">
              <a:lnSpc>
                <a:spcPct val="100000"/>
              </a:lnSpc>
              <a:spcBef>
                <a:spcPts val="100"/>
              </a:spcBef>
              <a:buClr>
                <a:srgbClr val="D24717"/>
              </a:buClr>
              <a:buSzPct val="85000"/>
              <a:buFont typeface="Segoe UI Symbol"/>
              <a:buChar char="⚫"/>
              <a:tabLst>
                <a:tab pos="286385" algn="l"/>
                <a:tab pos="287020" algn="l"/>
              </a:tabLst>
            </a:pPr>
            <a:r>
              <a:rPr sz="2000" spc="-5">
                <a:latin typeface="Times New Roman"/>
                <a:cs typeface="Times New Roman"/>
              </a:rPr>
              <a:t>Beam</a:t>
            </a:r>
            <a:r>
              <a:rPr sz="2000" spc="-20">
                <a:latin typeface="Times New Roman"/>
                <a:cs typeface="Times New Roman"/>
              </a:rPr>
              <a:t> </a:t>
            </a:r>
            <a:r>
              <a:rPr sz="2000" spc="-10">
                <a:latin typeface="Times New Roman"/>
                <a:cs typeface="Times New Roman"/>
              </a:rPr>
              <a:t>moment</a:t>
            </a:r>
            <a:r>
              <a:rPr sz="2000" spc="5">
                <a:latin typeface="Times New Roman"/>
                <a:cs typeface="Times New Roman"/>
              </a:rPr>
              <a:t> </a:t>
            </a:r>
            <a:r>
              <a:rPr sz="2000">
                <a:latin typeface="Times New Roman"/>
                <a:cs typeface="Times New Roman"/>
              </a:rPr>
              <a:t>at</a:t>
            </a:r>
            <a:r>
              <a:rPr sz="2000" spc="-20">
                <a:latin typeface="Times New Roman"/>
                <a:cs typeface="Times New Roman"/>
              </a:rPr>
              <a:t> </a:t>
            </a:r>
            <a:r>
              <a:rPr sz="2000">
                <a:latin typeface="Times New Roman"/>
                <a:cs typeface="Times New Roman"/>
              </a:rPr>
              <a:t>load</a:t>
            </a:r>
            <a:r>
              <a:rPr sz="2000" spc="-20">
                <a:latin typeface="Times New Roman"/>
                <a:cs typeface="Times New Roman"/>
              </a:rPr>
              <a:t> </a:t>
            </a:r>
            <a:r>
              <a:rPr sz="2000">
                <a:latin typeface="Times New Roman"/>
                <a:cs typeface="Times New Roman"/>
              </a:rPr>
              <a:t>point</a:t>
            </a:r>
            <a:r>
              <a:rPr sz="2000" spc="-30">
                <a:latin typeface="Times New Roman"/>
                <a:cs typeface="Times New Roman"/>
              </a:rPr>
              <a:t> </a:t>
            </a:r>
            <a:r>
              <a:rPr sz="2000">
                <a:latin typeface="Times New Roman"/>
                <a:cs typeface="Times New Roman"/>
              </a:rPr>
              <a:t>=</a:t>
            </a:r>
          </a:p>
        </p:txBody>
      </p:sp>
      <p:sp>
        <p:nvSpPr>
          <p:cNvPr id="4" name="object 4"/>
          <p:cNvSpPr txBox="1"/>
          <p:nvPr/>
        </p:nvSpPr>
        <p:spPr>
          <a:xfrm>
            <a:off x="3564382" y="5060441"/>
            <a:ext cx="1419860" cy="248920"/>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10"/>
              </a:spcBef>
            </a:pPr>
            <a:r>
              <a:rPr sz="1450" spc="25">
                <a:latin typeface="Cambria Math"/>
                <a:cs typeface="Cambria Math"/>
              </a:rPr>
              <a:t>120×12(36−12)</a:t>
            </a:r>
            <a:endParaRPr sz="1450">
              <a:latin typeface="Cambria Math"/>
              <a:cs typeface="Cambria Math"/>
            </a:endParaRPr>
          </a:p>
        </p:txBody>
      </p:sp>
      <p:sp>
        <p:nvSpPr>
          <p:cNvPr id="5" name="object 5"/>
          <p:cNvSpPr txBox="1"/>
          <p:nvPr/>
        </p:nvSpPr>
        <p:spPr>
          <a:xfrm>
            <a:off x="4151121" y="5337809"/>
            <a:ext cx="241935" cy="248920"/>
          </a:xfrm>
          <a:prstGeom prst="rect">
            <a:avLst/>
          </a:prstGeom>
        </p:spPr>
        <p:txBody>
          <a:bodyPr vert="horz" wrap="square" lIns="0" tIns="146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15"/>
              </a:spcBef>
            </a:pPr>
            <a:r>
              <a:rPr sz="1450" spc="40">
                <a:latin typeface="Cambria Math"/>
                <a:cs typeface="Cambria Math"/>
              </a:rPr>
              <a:t>36</a:t>
            </a:r>
            <a:endParaRPr sz="1450">
              <a:latin typeface="Cambria Math"/>
              <a:cs typeface="Cambria Math"/>
            </a:endParaRPr>
          </a:p>
        </p:txBody>
      </p:sp>
      <p:sp>
        <p:nvSpPr>
          <p:cNvPr id="6" name="object 6"/>
          <p:cNvSpPr/>
          <p:nvPr/>
        </p:nvSpPr>
        <p:spPr>
          <a:xfrm>
            <a:off x="3576573" y="5326379"/>
            <a:ext cx="1391920" cy="17145"/>
          </a:xfrm>
          <a:custGeom>
            <a:avLst/>
            <a:gdLst/>
            <a:ahLst/>
            <a:cxnLst/>
            <a:rect l="l" t="t" r="r" b="b"/>
            <a:pathLst>
              <a:path w="1391920" h="17145">
                <a:moveTo>
                  <a:pt x="1391412" y="0"/>
                </a:moveTo>
                <a:lnTo>
                  <a:pt x="0" y="0"/>
                </a:lnTo>
                <a:lnTo>
                  <a:pt x="0" y="16764"/>
                </a:lnTo>
                <a:lnTo>
                  <a:pt x="1391412" y="16764"/>
                </a:lnTo>
                <a:lnTo>
                  <a:pt x="1391412"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 name="object 7"/>
          <p:cNvSpPr txBox="1"/>
          <p:nvPr/>
        </p:nvSpPr>
        <p:spPr>
          <a:xfrm>
            <a:off x="5020183" y="5141214"/>
            <a:ext cx="1187450" cy="33083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2000">
                <a:latin typeface="Times New Roman"/>
                <a:cs typeface="Times New Roman"/>
              </a:rPr>
              <a:t>=</a:t>
            </a:r>
            <a:r>
              <a:rPr sz="2000" spc="-55">
                <a:latin typeface="Times New Roman"/>
                <a:cs typeface="Times New Roman"/>
              </a:rPr>
              <a:t> </a:t>
            </a:r>
            <a:r>
              <a:rPr sz="2000" spc="5">
                <a:latin typeface="Times New Roman"/>
                <a:cs typeface="Times New Roman"/>
              </a:rPr>
              <a:t>960</a:t>
            </a:r>
            <a:r>
              <a:rPr sz="2000" spc="-55">
                <a:latin typeface="Times New Roman"/>
                <a:cs typeface="Times New Roman"/>
              </a:rPr>
              <a:t> </a:t>
            </a:r>
            <a:r>
              <a:rPr sz="2000" spc="5">
                <a:latin typeface="Times New Roman"/>
                <a:cs typeface="Times New Roman"/>
              </a:rPr>
              <a:t>kNm</a:t>
            </a:r>
            <a:endParaRPr sz="2000">
              <a:latin typeface="Times New Roman"/>
              <a:cs typeface="Times New Roman"/>
            </a:endParaRPr>
          </a:p>
        </p:txBody>
      </p:sp>
      <p:sp>
        <p:nvSpPr>
          <p:cNvPr id="8" name="object 8"/>
          <p:cNvSpPr txBox="1"/>
          <p:nvPr/>
        </p:nvSpPr>
        <p:spPr>
          <a:xfrm>
            <a:off x="2669794" y="5819343"/>
            <a:ext cx="6055360" cy="75692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gn="just">
              <a:lnSpc>
                <a:spcPct val="100000"/>
              </a:lnSpc>
              <a:spcBef>
                <a:spcPts val="95"/>
              </a:spcBef>
            </a:pPr>
            <a:r>
              <a:rPr sz="1600" spc="-5">
                <a:latin typeface="Times New Roman"/>
                <a:cs typeface="Times New Roman"/>
              </a:rPr>
              <a:t>Note: </a:t>
            </a:r>
            <a:r>
              <a:rPr sz="1600">
                <a:latin typeface="Times New Roman"/>
                <a:cs typeface="Times New Roman"/>
              </a:rPr>
              <a:t>For simply </a:t>
            </a:r>
            <a:r>
              <a:rPr sz="1600" spc="-5">
                <a:latin typeface="Times New Roman"/>
                <a:cs typeface="Times New Roman"/>
              </a:rPr>
              <a:t>supported </a:t>
            </a:r>
            <a:r>
              <a:rPr sz="1600">
                <a:latin typeface="Times New Roman"/>
                <a:cs typeface="Times New Roman"/>
              </a:rPr>
              <a:t>beam of </a:t>
            </a:r>
            <a:r>
              <a:rPr sz="1600" spc="-5">
                <a:latin typeface="Times New Roman"/>
                <a:cs typeface="Times New Roman"/>
              </a:rPr>
              <a:t>length </a:t>
            </a:r>
            <a:r>
              <a:rPr sz="1600" b="1" i="1" spc="-5">
                <a:latin typeface="Times New Roman"/>
                <a:cs typeface="Times New Roman"/>
              </a:rPr>
              <a:t>L </a:t>
            </a:r>
            <a:r>
              <a:rPr sz="1600">
                <a:latin typeface="Times New Roman"/>
                <a:cs typeface="Times New Roman"/>
              </a:rPr>
              <a:t>with eccentrically </a:t>
            </a:r>
            <a:r>
              <a:rPr sz="1600" spc="-5">
                <a:latin typeface="Times New Roman"/>
                <a:cs typeface="Times New Roman"/>
              </a:rPr>
              <a:t>loading </a:t>
            </a:r>
            <a:r>
              <a:rPr sz="1600">
                <a:latin typeface="Times New Roman"/>
                <a:cs typeface="Times New Roman"/>
              </a:rPr>
              <a:t> (</a:t>
            </a:r>
            <a:r>
              <a:rPr sz="1600" b="1" i="1">
                <a:latin typeface="Times New Roman"/>
                <a:cs typeface="Times New Roman"/>
              </a:rPr>
              <a:t>W</a:t>
            </a:r>
            <a:r>
              <a:rPr sz="1600">
                <a:latin typeface="Times New Roman"/>
                <a:cs typeface="Times New Roman"/>
              </a:rPr>
              <a:t>), at </a:t>
            </a:r>
            <a:r>
              <a:rPr sz="1600" spc="-5">
                <a:latin typeface="Times New Roman"/>
                <a:cs typeface="Times New Roman"/>
              </a:rPr>
              <a:t>a distance </a:t>
            </a:r>
            <a:r>
              <a:rPr sz="1600" b="1" i="1" spc="-5">
                <a:latin typeface="Times New Roman"/>
                <a:cs typeface="Times New Roman"/>
              </a:rPr>
              <a:t>a </a:t>
            </a:r>
            <a:r>
              <a:rPr sz="1600">
                <a:latin typeface="Times New Roman"/>
                <a:cs typeface="Times New Roman"/>
              </a:rPr>
              <a:t>from </a:t>
            </a:r>
            <a:r>
              <a:rPr sz="1600" spc="-5">
                <a:latin typeface="Times New Roman"/>
                <a:cs typeface="Times New Roman"/>
              </a:rPr>
              <a:t>support </a:t>
            </a:r>
            <a:r>
              <a:rPr sz="1600" b="1" i="1" spc="-5">
                <a:latin typeface="Times New Roman"/>
                <a:cs typeface="Times New Roman"/>
              </a:rPr>
              <a:t>A </a:t>
            </a:r>
            <a:r>
              <a:rPr sz="1600" spc="-5">
                <a:latin typeface="Times New Roman"/>
                <a:cs typeface="Times New Roman"/>
              </a:rPr>
              <a:t>and </a:t>
            </a:r>
            <a:r>
              <a:rPr sz="1600" b="1" i="1" spc="-5">
                <a:latin typeface="Times New Roman"/>
                <a:cs typeface="Times New Roman"/>
              </a:rPr>
              <a:t>b </a:t>
            </a:r>
            <a:r>
              <a:rPr sz="1600">
                <a:latin typeface="Times New Roman"/>
                <a:cs typeface="Times New Roman"/>
              </a:rPr>
              <a:t>from </a:t>
            </a:r>
            <a:r>
              <a:rPr sz="1600" spc="-5">
                <a:latin typeface="Times New Roman"/>
                <a:cs typeface="Times New Roman"/>
              </a:rPr>
              <a:t>support </a:t>
            </a:r>
            <a:r>
              <a:rPr sz="1600" b="1" i="1" spc="-5">
                <a:latin typeface="Times New Roman"/>
                <a:cs typeface="Times New Roman"/>
              </a:rPr>
              <a:t>B</a:t>
            </a:r>
            <a:r>
              <a:rPr sz="1600" spc="-5">
                <a:latin typeface="Times New Roman"/>
                <a:cs typeface="Times New Roman"/>
              </a:rPr>
              <a:t>, </a:t>
            </a:r>
            <a:r>
              <a:rPr sz="1600" b="1" spc="-5">
                <a:solidFill>
                  <a:srgbClr val="FF0000"/>
                </a:solidFill>
                <a:latin typeface="Times New Roman"/>
                <a:cs typeface="Times New Roman"/>
              </a:rPr>
              <a:t>Maxm. BM </a:t>
            </a:r>
            <a:r>
              <a:rPr sz="1600" b="1">
                <a:solidFill>
                  <a:srgbClr val="FF0000"/>
                </a:solidFill>
                <a:latin typeface="Times New Roman"/>
                <a:cs typeface="Times New Roman"/>
              </a:rPr>
              <a:t>at </a:t>
            </a:r>
            <a:r>
              <a:rPr sz="1600" b="1" spc="5">
                <a:solidFill>
                  <a:srgbClr val="FF0000"/>
                </a:solidFill>
                <a:latin typeface="Times New Roman"/>
                <a:cs typeface="Times New Roman"/>
              </a:rPr>
              <a:t> </a:t>
            </a:r>
            <a:r>
              <a:rPr sz="1600" b="1" spc="-5">
                <a:solidFill>
                  <a:srgbClr val="FF0000"/>
                </a:solidFill>
                <a:latin typeface="Times New Roman"/>
                <a:cs typeface="Times New Roman"/>
              </a:rPr>
              <a:t>load</a:t>
            </a:r>
            <a:r>
              <a:rPr sz="1600" b="1">
                <a:solidFill>
                  <a:srgbClr val="FF0000"/>
                </a:solidFill>
                <a:latin typeface="Times New Roman"/>
                <a:cs typeface="Times New Roman"/>
              </a:rPr>
              <a:t> </a:t>
            </a:r>
            <a:r>
              <a:rPr sz="1600" b="1" spc="-5">
                <a:solidFill>
                  <a:srgbClr val="FF0000"/>
                </a:solidFill>
                <a:latin typeface="Times New Roman"/>
                <a:cs typeface="Times New Roman"/>
              </a:rPr>
              <a:t>point</a:t>
            </a:r>
            <a:r>
              <a:rPr sz="1600" b="1" spc="5">
                <a:solidFill>
                  <a:srgbClr val="FF0000"/>
                </a:solidFill>
                <a:latin typeface="Times New Roman"/>
                <a:cs typeface="Times New Roman"/>
              </a:rPr>
              <a:t> </a:t>
            </a:r>
            <a:r>
              <a:rPr sz="1600" b="1" spc="-5">
                <a:solidFill>
                  <a:srgbClr val="FF0000"/>
                </a:solidFill>
                <a:latin typeface="Times New Roman"/>
                <a:cs typeface="Times New Roman"/>
              </a:rPr>
              <a:t>=</a:t>
            </a:r>
            <a:r>
              <a:rPr sz="1600" b="1" spc="-30">
                <a:solidFill>
                  <a:srgbClr val="FF0000"/>
                </a:solidFill>
                <a:latin typeface="Times New Roman"/>
                <a:cs typeface="Times New Roman"/>
              </a:rPr>
              <a:t> </a:t>
            </a:r>
            <a:r>
              <a:rPr sz="1600" b="1" spc="-20">
                <a:solidFill>
                  <a:srgbClr val="FF0000"/>
                </a:solidFill>
                <a:latin typeface="Times New Roman"/>
                <a:cs typeface="Times New Roman"/>
              </a:rPr>
              <a:t>Wab/L</a:t>
            </a:r>
            <a:r>
              <a:rPr sz="1600" b="1" spc="-85">
                <a:solidFill>
                  <a:srgbClr val="FF0000"/>
                </a:solidFill>
                <a:latin typeface="Times New Roman"/>
                <a:cs typeface="Times New Roman"/>
              </a:rPr>
              <a:t> </a:t>
            </a:r>
            <a:r>
              <a:rPr sz="1600" spc="-5">
                <a:latin typeface="Times New Roman"/>
                <a:cs typeface="Times New Roman"/>
              </a:rPr>
              <a:t>(use</a:t>
            </a:r>
            <a:r>
              <a:rPr sz="1600" spc="10">
                <a:latin typeface="Times New Roman"/>
                <a:cs typeface="Times New Roman"/>
              </a:rPr>
              <a:t> </a:t>
            </a:r>
            <a:r>
              <a:rPr sz="1600" spc="-5">
                <a:latin typeface="Times New Roman"/>
                <a:cs typeface="Times New Roman"/>
              </a:rPr>
              <a:t>this</a:t>
            </a:r>
            <a:r>
              <a:rPr sz="1600" spc="10">
                <a:latin typeface="Times New Roman"/>
                <a:cs typeface="Times New Roman"/>
              </a:rPr>
              <a:t> </a:t>
            </a:r>
            <a:r>
              <a:rPr sz="1600" spc="-5">
                <a:latin typeface="Times New Roman"/>
                <a:cs typeface="Times New Roman"/>
              </a:rPr>
              <a:t>in</a:t>
            </a:r>
            <a:r>
              <a:rPr sz="1600" spc="10">
                <a:latin typeface="Times New Roman"/>
                <a:cs typeface="Times New Roman"/>
              </a:rPr>
              <a:t> </a:t>
            </a:r>
            <a:r>
              <a:rPr sz="1600" spc="-5">
                <a:latin typeface="Times New Roman"/>
                <a:cs typeface="Times New Roman"/>
              </a:rPr>
              <a:t>above</a:t>
            </a:r>
            <a:r>
              <a:rPr sz="1600" spc="5">
                <a:latin typeface="Times New Roman"/>
                <a:cs typeface="Times New Roman"/>
              </a:rPr>
              <a:t> </a:t>
            </a:r>
            <a:r>
              <a:rPr sz="1600" spc="-5">
                <a:latin typeface="Times New Roman"/>
                <a:cs typeface="Times New Roman"/>
              </a:rPr>
              <a:t>calculation)</a:t>
            </a:r>
            <a:endParaRPr sz="1600">
              <a:latin typeface="Times New Roman"/>
              <a:cs typeface="Times New Roman"/>
            </a:endParaRPr>
          </a:p>
        </p:txBody>
      </p:sp>
      <p:sp>
        <p:nvSpPr>
          <p:cNvPr id="11" name="object 11"/>
          <p:cNvSpPr txBox="1"/>
          <p:nvPr/>
        </p:nvSpPr>
        <p:spPr>
          <a:xfrm>
            <a:off x="263448" y="6314643"/>
            <a:ext cx="211454" cy="23939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400" spc="-95">
                <a:solidFill>
                  <a:srgbClr val="FFFFFF"/>
                </a:solidFill>
                <a:latin typeface="Franklin Gothic Medium"/>
                <a:cs typeface="Franklin Gothic Medium"/>
              </a:rPr>
              <a:t>17</a:t>
            </a:r>
            <a:endParaRPr sz="1400">
              <a:latin typeface="Franklin Gothic Medium"/>
              <a:cs typeface="Franklin Gothic Medium"/>
            </a:endParaRPr>
          </a:p>
        </p:txBody>
      </p:sp>
      <p:sp>
        <p:nvSpPr>
          <p:cNvPr id="9" name="Slide Number Placeholder 8">
            <a:extLst>
              <a:ext uri="{FF2B5EF4-FFF2-40B4-BE49-F238E27FC236}">
                <a16:creationId xmlns:a16="http://schemas.microsoft.com/office/drawing/2014/main" id="{4898BDA7-2DC1-1491-93E3-4BA9227DD6EA}"/>
              </a:ext>
            </a:extLst>
          </p:cNvPr>
          <p:cNvSpPr>
            <a:spLocks noGrp="1"/>
          </p:cNvSpPr>
          <p:nvPr>
            <p:ph type="sldNum" sz="quarter" idx="7"/>
          </p:nvPr>
        </p:nvSpPr>
        <p:spPr/>
        <p:txBody>
          <a:bodyPr/>
          <a:lstStyle/>
          <a:p>
            <a:pPr marL="38100">
              <a:lnSpc>
                <a:spcPts val="1664"/>
              </a:lnSpc>
            </a:pPr>
            <a:fld id="{81D60167-4931-47E6-BA6A-407CBD079E47}" type="slidenum">
              <a:rPr lang="en-US" smtClean="0"/>
              <a:t>62</a:t>
            </a:fld>
            <a:endParaRPr lang="en-US"/>
          </a:p>
        </p:txBody>
      </p:sp>
      <p:sp>
        <p:nvSpPr>
          <p:cNvPr id="10" name="Slide Number Placeholder 1">
            <a:extLst>
              <a:ext uri="{FF2B5EF4-FFF2-40B4-BE49-F238E27FC236}">
                <a16:creationId xmlns:a16="http://schemas.microsoft.com/office/drawing/2014/main" id="{C06265D2-3ABF-8BCD-32B9-139E8B17BA86}"/>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62</a:t>
            </a:fld>
            <a:endParaRPr lang="en-US" dirty="0">
              <a:solidFill>
                <a:schemeClr val="tx1"/>
              </a:solidFill>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3540" y="197612"/>
            <a:ext cx="8380095" cy="139827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7020" indent="-274320">
              <a:lnSpc>
                <a:spcPct val="100000"/>
              </a:lnSpc>
              <a:spcBef>
                <a:spcPts val="100"/>
              </a:spcBef>
              <a:buClr>
                <a:srgbClr val="D24717"/>
              </a:buClr>
              <a:buSzPct val="85000"/>
              <a:buFont typeface="Segoe UI Symbol"/>
              <a:buChar char="⚫"/>
              <a:tabLst>
                <a:tab pos="286385" algn="l"/>
                <a:tab pos="287020" algn="l"/>
              </a:tabLst>
            </a:pPr>
            <a:r>
              <a:rPr sz="2000">
                <a:latin typeface="Times New Roman"/>
                <a:cs typeface="Times New Roman"/>
              </a:rPr>
              <a:t>The</a:t>
            </a:r>
            <a:r>
              <a:rPr sz="2000" spc="-5">
                <a:latin typeface="Times New Roman"/>
                <a:cs typeface="Times New Roman"/>
              </a:rPr>
              <a:t> </a:t>
            </a:r>
            <a:r>
              <a:rPr sz="2000">
                <a:latin typeface="Times New Roman"/>
                <a:cs typeface="Times New Roman"/>
              </a:rPr>
              <a:t>beam</a:t>
            </a:r>
            <a:r>
              <a:rPr sz="2000" spc="-15">
                <a:latin typeface="Times New Roman"/>
                <a:cs typeface="Times New Roman"/>
              </a:rPr>
              <a:t> </a:t>
            </a:r>
            <a:r>
              <a:rPr sz="2000" spc="-10">
                <a:latin typeface="Times New Roman"/>
                <a:cs typeface="Times New Roman"/>
              </a:rPr>
              <a:t>moment</a:t>
            </a:r>
            <a:r>
              <a:rPr sz="2000" spc="15">
                <a:latin typeface="Times New Roman"/>
                <a:cs typeface="Times New Roman"/>
              </a:rPr>
              <a:t> </a:t>
            </a:r>
            <a:r>
              <a:rPr sz="2000" spc="-5">
                <a:latin typeface="Times New Roman"/>
                <a:cs typeface="Times New Roman"/>
              </a:rPr>
              <a:t>is</a:t>
            </a:r>
            <a:r>
              <a:rPr sz="2000">
                <a:latin typeface="Times New Roman"/>
                <a:cs typeface="Times New Roman"/>
              </a:rPr>
              <a:t> drawn</a:t>
            </a:r>
            <a:r>
              <a:rPr sz="2000" spc="-20">
                <a:latin typeface="Times New Roman"/>
                <a:cs typeface="Times New Roman"/>
              </a:rPr>
              <a:t> </a:t>
            </a:r>
            <a:r>
              <a:rPr sz="2000">
                <a:latin typeface="Times New Roman"/>
                <a:cs typeface="Times New Roman"/>
              </a:rPr>
              <a:t>first</a:t>
            </a:r>
            <a:r>
              <a:rPr sz="2000" spc="-30">
                <a:latin typeface="Times New Roman"/>
                <a:cs typeface="Times New Roman"/>
              </a:rPr>
              <a:t> </a:t>
            </a:r>
            <a:r>
              <a:rPr sz="2000" spc="-5">
                <a:latin typeface="Times New Roman"/>
                <a:cs typeface="Times New Roman"/>
              </a:rPr>
              <a:t>as</a:t>
            </a:r>
            <a:r>
              <a:rPr sz="2000">
                <a:latin typeface="Times New Roman"/>
                <a:cs typeface="Times New Roman"/>
              </a:rPr>
              <a:t> shown</a:t>
            </a:r>
            <a:r>
              <a:rPr sz="2000" spc="-20">
                <a:latin typeface="Times New Roman"/>
                <a:cs typeface="Times New Roman"/>
              </a:rPr>
              <a:t> </a:t>
            </a:r>
            <a:r>
              <a:rPr sz="2000" spc="-5">
                <a:latin typeface="Times New Roman"/>
                <a:cs typeface="Times New Roman"/>
              </a:rPr>
              <a:t>in</a:t>
            </a:r>
            <a:r>
              <a:rPr sz="2000" spc="-15">
                <a:latin typeface="Times New Roman"/>
                <a:cs typeface="Times New Roman"/>
              </a:rPr>
              <a:t> </a:t>
            </a:r>
            <a:r>
              <a:rPr sz="2000">
                <a:latin typeface="Times New Roman"/>
                <a:cs typeface="Times New Roman"/>
              </a:rPr>
              <a:t>Figure</a:t>
            </a:r>
            <a:r>
              <a:rPr sz="2000" spc="-10">
                <a:latin typeface="Times New Roman"/>
                <a:cs typeface="Times New Roman"/>
              </a:rPr>
              <a:t> </a:t>
            </a:r>
            <a:r>
              <a:rPr sz="2000">
                <a:latin typeface="Times New Roman"/>
                <a:cs typeface="Times New Roman"/>
              </a:rPr>
              <a:t>2.</a:t>
            </a:r>
          </a:p>
          <a:p>
            <a:pPr marL="287020" indent="-274320">
              <a:lnSpc>
                <a:spcPct val="100000"/>
              </a:lnSpc>
              <a:spcBef>
                <a:spcPts val="1805"/>
              </a:spcBef>
              <a:buClr>
                <a:srgbClr val="D24717"/>
              </a:buClr>
              <a:buSzPct val="85000"/>
              <a:buFont typeface="Segoe UI Symbol"/>
              <a:buChar char="⚫"/>
              <a:tabLst>
                <a:tab pos="286385" algn="l"/>
                <a:tab pos="287020" algn="l"/>
              </a:tabLst>
            </a:pPr>
            <a:r>
              <a:rPr sz="2000" spc="-70">
                <a:latin typeface="Times New Roman"/>
                <a:cs typeface="Times New Roman"/>
              </a:rPr>
              <a:t>We</a:t>
            </a:r>
            <a:r>
              <a:rPr sz="2000" spc="-25">
                <a:latin typeface="Times New Roman"/>
                <a:cs typeface="Times New Roman"/>
              </a:rPr>
              <a:t> </a:t>
            </a:r>
            <a:r>
              <a:rPr sz="2000">
                <a:latin typeface="Times New Roman"/>
                <a:cs typeface="Times New Roman"/>
              </a:rPr>
              <a:t>know</a:t>
            </a:r>
            <a:r>
              <a:rPr sz="2000" spc="-30">
                <a:latin typeface="Times New Roman"/>
                <a:cs typeface="Times New Roman"/>
              </a:rPr>
              <a:t> </a:t>
            </a:r>
            <a:r>
              <a:rPr sz="2000" spc="-5">
                <a:latin typeface="Times New Roman"/>
                <a:cs typeface="Times New Roman"/>
              </a:rPr>
              <a:t>at mid</a:t>
            </a:r>
            <a:r>
              <a:rPr sz="2000">
                <a:latin typeface="Times New Roman"/>
                <a:cs typeface="Times New Roman"/>
              </a:rPr>
              <a:t> span</a:t>
            </a:r>
            <a:r>
              <a:rPr sz="2000" spc="-25">
                <a:latin typeface="Times New Roman"/>
                <a:cs typeface="Times New Roman"/>
              </a:rPr>
              <a:t> </a:t>
            </a:r>
            <a:r>
              <a:rPr sz="2000">
                <a:latin typeface="Times New Roman"/>
                <a:cs typeface="Times New Roman"/>
              </a:rPr>
              <a:t>the</a:t>
            </a:r>
            <a:r>
              <a:rPr sz="2000" spc="-15">
                <a:latin typeface="Times New Roman"/>
                <a:cs typeface="Times New Roman"/>
              </a:rPr>
              <a:t> </a:t>
            </a:r>
            <a:r>
              <a:rPr sz="2000">
                <a:latin typeface="Times New Roman"/>
                <a:cs typeface="Times New Roman"/>
              </a:rPr>
              <a:t>net</a:t>
            </a:r>
            <a:r>
              <a:rPr sz="2000" spc="-20">
                <a:latin typeface="Times New Roman"/>
                <a:cs typeface="Times New Roman"/>
              </a:rPr>
              <a:t> </a:t>
            </a:r>
            <a:r>
              <a:rPr sz="2000">
                <a:latin typeface="Times New Roman"/>
                <a:cs typeface="Times New Roman"/>
              </a:rPr>
              <a:t>bending</a:t>
            </a:r>
            <a:r>
              <a:rPr sz="2000" spc="-35">
                <a:latin typeface="Times New Roman"/>
                <a:cs typeface="Times New Roman"/>
              </a:rPr>
              <a:t> </a:t>
            </a:r>
            <a:r>
              <a:rPr sz="2000" spc="-5">
                <a:latin typeface="Times New Roman"/>
                <a:cs typeface="Times New Roman"/>
              </a:rPr>
              <a:t>moment</a:t>
            </a:r>
            <a:r>
              <a:rPr sz="2000" spc="10">
                <a:latin typeface="Times New Roman"/>
                <a:cs typeface="Times New Roman"/>
              </a:rPr>
              <a:t> </a:t>
            </a:r>
            <a:r>
              <a:rPr sz="2000" spc="-5">
                <a:latin typeface="Times New Roman"/>
                <a:cs typeface="Times New Roman"/>
              </a:rPr>
              <a:t>is</a:t>
            </a:r>
            <a:r>
              <a:rPr sz="2000" spc="-10">
                <a:latin typeface="Times New Roman"/>
                <a:cs typeface="Times New Roman"/>
              </a:rPr>
              <a:t> </a:t>
            </a:r>
            <a:r>
              <a:rPr sz="2000">
                <a:latin typeface="Times New Roman"/>
                <a:cs typeface="Times New Roman"/>
              </a:rPr>
              <a:t>zero</a:t>
            </a:r>
          </a:p>
          <a:p>
            <a:pPr marL="287020" indent="-274320">
              <a:lnSpc>
                <a:spcPct val="100000"/>
              </a:lnSpc>
              <a:spcBef>
                <a:spcPts val="1800"/>
              </a:spcBef>
              <a:buClr>
                <a:srgbClr val="D24717"/>
              </a:buClr>
              <a:buSzPct val="85000"/>
              <a:buFont typeface="Segoe UI Symbol"/>
              <a:buChar char="⚫"/>
              <a:tabLst>
                <a:tab pos="286385" algn="l"/>
                <a:tab pos="287020" algn="l"/>
              </a:tabLst>
            </a:pPr>
            <a:r>
              <a:rPr sz="2000">
                <a:latin typeface="Times New Roman"/>
                <a:cs typeface="Times New Roman"/>
              </a:rPr>
              <a:t>The</a:t>
            </a:r>
            <a:r>
              <a:rPr sz="2000" spc="235">
                <a:latin typeface="Times New Roman"/>
                <a:cs typeface="Times New Roman"/>
              </a:rPr>
              <a:t> </a:t>
            </a:r>
            <a:r>
              <a:rPr sz="2000" spc="-5">
                <a:latin typeface="Times New Roman"/>
                <a:cs typeface="Times New Roman"/>
              </a:rPr>
              <a:t>ordinate</a:t>
            </a:r>
            <a:r>
              <a:rPr sz="2000" spc="215">
                <a:latin typeface="Times New Roman"/>
                <a:cs typeface="Times New Roman"/>
              </a:rPr>
              <a:t> </a:t>
            </a:r>
            <a:r>
              <a:rPr sz="2000" spc="-5">
                <a:latin typeface="Times New Roman"/>
                <a:cs typeface="Times New Roman"/>
              </a:rPr>
              <a:t>of</a:t>
            </a:r>
            <a:r>
              <a:rPr sz="2000" spc="235">
                <a:latin typeface="Times New Roman"/>
                <a:cs typeface="Times New Roman"/>
              </a:rPr>
              <a:t> </a:t>
            </a:r>
            <a:r>
              <a:rPr sz="2000" spc="-5">
                <a:latin typeface="Times New Roman"/>
                <a:cs typeface="Times New Roman"/>
              </a:rPr>
              <a:t>the</a:t>
            </a:r>
            <a:r>
              <a:rPr sz="2000" spc="229">
                <a:latin typeface="Times New Roman"/>
                <a:cs typeface="Times New Roman"/>
              </a:rPr>
              <a:t> </a:t>
            </a:r>
            <a:r>
              <a:rPr sz="2000">
                <a:latin typeface="Times New Roman"/>
                <a:cs typeface="Times New Roman"/>
              </a:rPr>
              <a:t>beam</a:t>
            </a:r>
            <a:r>
              <a:rPr sz="2000" spc="215">
                <a:latin typeface="Times New Roman"/>
                <a:cs typeface="Times New Roman"/>
              </a:rPr>
              <a:t> </a:t>
            </a:r>
            <a:r>
              <a:rPr sz="2000" spc="-5">
                <a:latin typeface="Times New Roman"/>
                <a:cs typeface="Times New Roman"/>
              </a:rPr>
              <a:t>moment</a:t>
            </a:r>
            <a:r>
              <a:rPr sz="2000" spc="235">
                <a:latin typeface="Times New Roman"/>
                <a:cs typeface="Times New Roman"/>
              </a:rPr>
              <a:t> </a:t>
            </a:r>
            <a:r>
              <a:rPr sz="2000">
                <a:latin typeface="Times New Roman"/>
                <a:cs typeface="Times New Roman"/>
              </a:rPr>
              <a:t>diagram</a:t>
            </a:r>
            <a:r>
              <a:rPr sz="2000" spc="210">
                <a:latin typeface="Times New Roman"/>
                <a:cs typeface="Times New Roman"/>
              </a:rPr>
              <a:t> </a:t>
            </a:r>
            <a:r>
              <a:rPr sz="2000" spc="-5">
                <a:latin typeface="Times New Roman"/>
                <a:cs typeface="Times New Roman"/>
              </a:rPr>
              <a:t>at</a:t>
            </a:r>
            <a:r>
              <a:rPr sz="2000" spc="229">
                <a:latin typeface="Times New Roman"/>
                <a:cs typeface="Times New Roman"/>
              </a:rPr>
              <a:t> </a:t>
            </a:r>
            <a:r>
              <a:rPr sz="2000" spc="-10">
                <a:latin typeface="Times New Roman"/>
                <a:cs typeface="Times New Roman"/>
              </a:rPr>
              <a:t>mid</a:t>
            </a:r>
            <a:r>
              <a:rPr sz="2000" spc="229">
                <a:latin typeface="Times New Roman"/>
                <a:cs typeface="Times New Roman"/>
              </a:rPr>
              <a:t> </a:t>
            </a:r>
            <a:r>
              <a:rPr sz="2000" spc="-5">
                <a:latin typeface="Times New Roman"/>
                <a:cs typeface="Times New Roman"/>
              </a:rPr>
              <a:t>span</a:t>
            </a:r>
            <a:r>
              <a:rPr sz="2000" spc="240">
                <a:latin typeface="Times New Roman"/>
                <a:cs typeface="Times New Roman"/>
              </a:rPr>
              <a:t> </a:t>
            </a:r>
            <a:r>
              <a:rPr sz="2000" spc="-5">
                <a:latin typeface="Times New Roman"/>
                <a:cs typeface="Times New Roman"/>
              </a:rPr>
              <a:t>can</a:t>
            </a:r>
            <a:r>
              <a:rPr sz="2000" spc="229">
                <a:latin typeface="Times New Roman"/>
                <a:cs typeface="Times New Roman"/>
              </a:rPr>
              <a:t> </a:t>
            </a:r>
            <a:r>
              <a:rPr sz="2000">
                <a:latin typeface="Times New Roman"/>
                <a:cs typeface="Times New Roman"/>
              </a:rPr>
              <a:t>be</a:t>
            </a:r>
            <a:r>
              <a:rPr sz="2000" spc="229">
                <a:latin typeface="Times New Roman"/>
                <a:cs typeface="Times New Roman"/>
              </a:rPr>
              <a:t> </a:t>
            </a:r>
            <a:r>
              <a:rPr sz="2000" spc="-5">
                <a:latin typeface="Times New Roman"/>
                <a:cs typeface="Times New Roman"/>
              </a:rPr>
              <a:t>calculated</a:t>
            </a:r>
            <a:r>
              <a:rPr sz="2000" spc="225">
                <a:latin typeface="Times New Roman"/>
                <a:cs typeface="Times New Roman"/>
              </a:rPr>
              <a:t> </a:t>
            </a:r>
            <a:r>
              <a:rPr sz="2000" spc="5">
                <a:latin typeface="Times New Roman"/>
                <a:cs typeface="Times New Roman"/>
              </a:rPr>
              <a:t>by</a:t>
            </a:r>
            <a:endParaRPr sz="2000">
              <a:latin typeface="Times New Roman"/>
              <a:cs typeface="Times New Roman"/>
            </a:endParaRPr>
          </a:p>
        </p:txBody>
      </p:sp>
      <p:sp>
        <p:nvSpPr>
          <p:cNvPr id="3" name="object 3"/>
          <p:cNvSpPr txBox="1"/>
          <p:nvPr/>
        </p:nvSpPr>
        <p:spPr>
          <a:xfrm>
            <a:off x="3134995" y="2040762"/>
            <a:ext cx="241935" cy="248920"/>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10"/>
              </a:spcBef>
            </a:pPr>
            <a:r>
              <a:rPr sz="1450" spc="40">
                <a:latin typeface="Cambria Math"/>
                <a:cs typeface="Cambria Math"/>
              </a:rPr>
              <a:t>24</a:t>
            </a:r>
            <a:endParaRPr sz="1450">
              <a:latin typeface="Cambria Math"/>
              <a:cs typeface="Cambria Math"/>
            </a:endParaRPr>
          </a:p>
        </p:txBody>
      </p:sp>
      <p:sp>
        <p:nvSpPr>
          <p:cNvPr id="4" name="object 4"/>
          <p:cNvSpPr/>
          <p:nvPr/>
        </p:nvSpPr>
        <p:spPr>
          <a:xfrm>
            <a:off x="2923032" y="2029967"/>
            <a:ext cx="664845" cy="17145"/>
          </a:xfrm>
          <a:custGeom>
            <a:avLst/>
            <a:gdLst/>
            <a:ahLst/>
            <a:cxnLst/>
            <a:rect l="l" t="t" r="r" b="b"/>
            <a:pathLst>
              <a:path w="664845" h="17144">
                <a:moveTo>
                  <a:pt x="664464" y="0"/>
                </a:moveTo>
                <a:lnTo>
                  <a:pt x="0" y="0"/>
                </a:lnTo>
                <a:lnTo>
                  <a:pt x="0" y="16763"/>
                </a:lnTo>
                <a:lnTo>
                  <a:pt x="664464" y="16763"/>
                </a:lnTo>
                <a:lnTo>
                  <a:pt x="664464"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 name="object 5"/>
          <p:cNvSpPr txBox="1"/>
          <p:nvPr/>
        </p:nvSpPr>
        <p:spPr>
          <a:xfrm>
            <a:off x="632459" y="1843786"/>
            <a:ext cx="4220210" cy="330835"/>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105"/>
              </a:spcBef>
            </a:pPr>
            <a:r>
              <a:rPr sz="2000">
                <a:latin typeface="Times New Roman"/>
                <a:cs typeface="Times New Roman"/>
              </a:rPr>
              <a:t>two</a:t>
            </a:r>
            <a:r>
              <a:rPr sz="2000" spc="-10">
                <a:latin typeface="Times New Roman"/>
                <a:cs typeface="Times New Roman"/>
              </a:rPr>
              <a:t> </a:t>
            </a:r>
            <a:r>
              <a:rPr sz="2000" spc="-5">
                <a:latin typeface="Times New Roman"/>
                <a:cs typeface="Times New Roman"/>
              </a:rPr>
              <a:t>similar</a:t>
            </a:r>
            <a:r>
              <a:rPr sz="2000" spc="-15">
                <a:latin typeface="Times New Roman"/>
                <a:cs typeface="Times New Roman"/>
              </a:rPr>
              <a:t> </a:t>
            </a:r>
            <a:r>
              <a:rPr sz="2000">
                <a:latin typeface="Times New Roman"/>
                <a:cs typeface="Times New Roman"/>
              </a:rPr>
              <a:t>triangle</a:t>
            </a:r>
            <a:r>
              <a:rPr sz="2000" spc="-45">
                <a:latin typeface="Times New Roman"/>
                <a:cs typeface="Times New Roman"/>
              </a:rPr>
              <a:t> </a:t>
            </a:r>
            <a:r>
              <a:rPr sz="2000">
                <a:latin typeface="Times New Roman"/>
                <a:cs typeface="Times New Roman"/>
              </a:rPr>
              <a:t>=</a:t>
            </a:r>
            <a:r>
              <a:rPr sz="2000" spc="-20">
                <a:latin typeface="Times New Roman"/>
                <a:cs typeface="Times New Roman"/>
              </a:rPr>
              <a:t> </a:t>
            </a:r>
            <a:r>
              <a:rPr sz="2175" spc="44" baseline="45977">
                <a:latin typeface="Cambria Math"/>
                <a:cs typeface="Cambria Math"/>
              </a:rPr>
              <a:t>960×18</a:t>
            </a:r>
            <a:r>
              <a:rPr sz="2175" spc="232" baseline="45977">
                <a:latin typeface="Cambria Math"/>
                <a:cs typeface="Cambria Math"/>
              </a:rPr>
              <a:t> </a:t>
            </a:r>
            <a:r>
              <a:rPr sz="2000">
                <a:latin typeface="Times New Roman"/>
                <a:cs typeface="Times New Roman"/>
              </a:rPr>
              <a:t>=</a:t>
            </a:r>
            <a:r>
              <a:rPr sz="2000" spc="-20">
                <a:latin typeface="Times New Roman"/>
                <a:cs typeface="Times New Roman"/>
              </a:rPr>
              <a:t> </a:t>
            </a:r>
            <a:r>
              <a:rPr sz="2000" spc="5">
                <a:latin typeface="Times New Roman"/>
                <a:cs typeface="Times New Roman"/>
              </a:rPr>
              <a:t>720</a:t>
            </a:r>
            <a:r>
              <a:rPr sz="2000" spc="-25">
                <a:latin typeface="Times New Roman"/>
                <a:cs typeface="Times New Roman"/>
              </a:rPr>
              <a:t> </a:t>
            </a:r>
            <a:r>
              <a:rPr sz="2000" spc="5">
                <a:latin typeface="Times New Roman"/>
                <a:cs typeface="Times New Roman"/>
              </a:rPr>
              <a:t>kNm</a:t>
            </a:r>
            <a:endParaRPr sz="2000">
              <a:latin typeface="Times New Roman"/>
              <a:cs typeface="Times New Roman"/>
            </a:endParaRPr>
          </a:p>
        </p:txBody>
      </p:sp>
      <p:sp>
        <p:nvSpPr>
          <p:cNvPr id="6" name="object 6"/>
          <p:cNvSpPr/>
          <p:nvPr/>
        </p:nvSpPr>
        <p:spPr>
          <a:xfrm>
            <a:off x="2903220" y="3287267"/>
            <a:ext cx="325120" cy="17145"/>
          </a:xfrm>
          <a:custGeom>
            <a:avLst/>
            <a:gdLst/>
            <a:ahLst/>
            <a:cxnLst/>
            <a:rect l="l" t="t" r="r" b="b"/>
            <a:pathLst>
              <a:path w="325119" h="17145">
                <a:moveTo>
                  <a:pt x="324612" y="0"/>
                </a:moveTo>
                <a:lnTo>
                  <a:pt x="0" y="0"/>
                </a:lnTo>
                <a:lnTo>
                  <a:pt x="0" y="16763"/>
                </a:lnTo>
                <a:lnTo>
                  <a:pt x="324612" y="16763"/>
                </a:lnTo>
                <a:lnTo>
                  <a:pt x="324612"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 name="object 7"/>
          <p:cNvSpPr/>
          <p:nvPr/>
        </p:nvSpPr>
        <p:spPr>
          <a:xfrm>
            <a:off x="3497579" y="3287267"/>
            <a:ext cx="325120" cy="17145"/>
          </a:xfrm>
          <a:custGeom>
            <a:avLst/>
            <a:gdLst/>
            <a:ahLst/>
            <a:cxnLst/>
            <a:rect l="l" t="t" r="r" b="b"/>
            <a:pathLst>
              <a:path w="325120" h="17145">
                <a:moveTo>
                  <a:pt x="324612" y="0"/>
                </a:moveTo>
                <a:lnTo>
                  <a:pt x="0" y="0"/>
                </a:lnTo>
                <a:lnTo>
                  <a:pt x="0" y="16763"/>
                </a:lnTo>
                <a:lnTo>
                  <a:pt x="324612" y="16763"/>
                </a:lnTo>
                <a:lnTo>
                  <a:pt x="324612"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 name="object 8"/>
          <p:cNvSpPr txBox="1"/>
          <p:nvPr/>
        </p:nvSpPr>
        <p:spPr>
          <a:xfrm>
            <a:off x="332740" y="2444623"/>
            <a:ext cx="8477250" cy="2580640"/>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37820" indent="-274320">
              <a:lnSpc>
                <a:spcPct val="100000"/>
              </a:lnSpc>
              <a:spcBef>
                <a:spcPts val="105"/>
              </a:spcBef>
              <a:buClr>
                <a:srgbClr val="D24717"/>
              </a:buClr>
              <a:buSzPct val="85000"/>
              <a:buFont typeface="Segoe UI Symbol"/>
              <a:buChar char="⚫"/>
              <a:tabLst>
                <a:tab pos="337185" algn="l"/>
                <a:tab pos="337820" algn="l"/>
              </a:tabLst>
            </a:pPr>
            <a:r>
              <a:rPr sz="2000">
                <a:latin typeface="Times New Roman"/>
                <a:cs typeface="Times New Roman"/>
              </a:rPr>
              <a:t>Since,</a:t>
            </a:r>
            <a:r>
              <a:rPr sz="2000" spc="-20">
                <a:latin typeface="Times New Roman"/>
                <a:cs typeface="Times New Roman"/>
              </a:rPr>
              <a:t> </a:t>
            </a:r>
            <a:r>
              <a:rPr sz="2000" i="1" spc="5">
                <a:latin typeface="Times New Roman"/>
                <a:cs typeface="Times New Roman"/>
              </a:rPr>
              <a:t>M</a:t>
            </a:r>
            <a:r>
              <a:rPr sz="1950" spc="7" baseline="-21367">
                <a:latin typeface="Times New Roman"/>
                <a:cs typeface="Times New Roman"/>
              </a:rPr>
              <a:t>C</a:t>
            </a:r>
            <a:r>
              <a:rPr sz="1950" spc="240" baseline="-21367">
                <a:latin typeface="Times New Roman"/>
                <a:cs typeface="Times New Roman"/>
              </a:rPr>
              <a:t> </a:t>
            </a:r>
            <a:r>
              <a:rPr sz="2000">
                <a:latin typeface="Times New Roman"/>
                <a:cs typeface="Times New Roman"/>
              </a:rPr>
              <a:t>= 0</a:t>
            </a:r>
            <a:r>
              <a:rPr sz="2000" spc="-10">
                <a:latin typeface="Times New Roman"/>
                <a:cs typeface="Times New Roman"/>
              </a:rPr>
              <a:t> </a:t>
            </a:r>
            <a:r>
              <a:rPr sz="2000" spc="-5">
                <a:latin typeface="Times New Roman"/>
                <a:cs typeface="Times New Roman"/>
              </a:rPr>
              <a:t>in</a:t>
            </a:r>
            <a:r>
              <a:rPr sz="2000" spc="-10">
                <a:latin typeface="Times New Roman"/>
                <a:cs typeface="Times New Roman"/>
              </a:rPr>
              <a:t> </a:t>
            </a:r>
            <a:r>
              <a:rPr sz="2000">
                <a:latin typeface="Times New Roman"/>
                <a:cs typeface="Times New Roman"/>
              </a:rPr>
              <a:t>the</a:t>
            </a:r>
            <a:r>
              <a:rPr sz="2000" spc="-25">
                <a:latin typeface="Times New Roman"/>
                <a:cs typeface="Times New Roman"/>
              </a:rPr>
              <a:t> </a:t>
            </a:r>
            <a:r>
              <a:rPr sz="2000">
                <a:latin typeface="Times New Roman"/>
                <a:cs typeface="Times New Roman"/>
              </a:rPr>
              <a:t>arch,</a:t>
            </a:r>
            <a:r>
              <a:rPr sz="2000" spc="-20">
                <a:latin typeface="Times New Roman"/>
                <a:cs typeface="Times New Roman"/>
              </a:rPr>
              <a:t> </a:t>
            </a:r>
            <a:r>
              <a:rPr sz="2000" i="1">
                <a:latin typeface="Times New Roman"/>
                <a:cs typeface="Times New Roman"/>
              </a:rPr>
              <a:t>Hh</a:t>
            </a:r>
            <a:r>
              <a:rPr sz="2000" i="1" spc="-5">
                <a:latin typeface="Times New Roman"/>
                <a:cs typeface="Times New Roman"/>
              </a:rPr>
              <a:t> </a:t>
            </a:r>
            <a:r>
              <a:rPr sz="2000">
                <a:latin typeface="Times New Roman"/>
                <a:cs typeface="Times New Roman"/>
              </a:rPr>
              <a:t>=</a:t>
            </a:r>
            <a:r>
              <a:rPr sz="2000" spc="-20">
                <a:latin typeface="Times New Roman"/>
                <a:cs typeface="Times New Roman"/>
              </a:rPr>
              <a:t> </a:t>
            </a:r>
            <a:r>
              <a:rPr sz="2000" spc="5">
                <a:latin typeface="Times New Roman"/>
                <a:cs typeface="Times New Roman"/>
              </a:rPr>
              <a:t>720</a:t>
            </a:r>
            <a:r>
              <a:rPr sz="2000" spc="-20">
                <a:latin typeface="Times New Roman"/>
                <a:cs typeface="Times New Roman"/>
              </a:rPr>
              <a:t> </a:t>
            </a:r>
            <a:r>
              <a:rPr sz="2000" spc="5">
                <a:latin typeface="Times New Roman"/>
                <a:cs typeface="Times New Roman"/>
              </a:rPr>
              <a:t>kNm</a:t>
            </a:r>
            <a:endParaRPr sz="2000">
              <a:latin typeface="Times New Roman"/>
              <a:cs typeface="Times New Roman"/>
            </a:endParaRPr>
          </a:p>
          <a:p>
            <a:pPr>
              <a:lnSpc>
                <a:spcPct val="100000"/>
              </a:lnSpc>
              <a:spcBef>
                <a:spcPts val="10"/>
              </a:spcBef>
              <a:buClr>
                <a:srgbClr val="D24717"/>
              </a:buClr>
              <a:buFont typeface="Segoe UI Symbol"/>
              <a:buChar char="⚫"/>
            </a:pPr>
            <a:endParaRPr sz="2400">
              <a:latin typeface="Times New Roman"/>
              <a:cs typeface="Times New Roman"/>
            </a:endParaRPr>
          </a:p>
          <a:p>
            <a:pPr marL="380365">
              <a:lnSpc>
                <a:spcPts val="1980"/>
              </a:lnSpc>
              <a:tabLst>
                <a:tab pos="2116455" algn="l"/>
              </a:tabLst>
            </a:pPr>
            <a:r>
              <a:rPr sz="2000">
                <a:latin typeface="Times New Roman"/>
                <a:cs typeface="Times New Roman"/>
              </a:rPr>
              <a:t>or	</a:t>
            </a:r>
            <a:r>
              <a:rPr sz="2000" i="1">
                <a:latin typeface="Times New Roman"/>
                <a:cs typeface="Times New Roman"/>
              </a:rPr>
              <a:t>H</a:t>
            </a:r>
            <a:r>
              <a:rPr sz="2000" i="1" spc="-15">
                <a:latin typeface="Times New Roman"/>
                <a:cs typeface="Times New Roman"/>
              </a:rPr>
              <a:t> </a:t>
            </a:r>
            <a:r>
              <a:rPr sz="2000">
                <a:latin typeface="Times New Roman"/>
                <a:cs typeface="Times New Roman"/>
              </a:rPr>
              <a:t>=</a:t>
            </a:r>
            <a:r>
              <a:rPr sz="2000" spc="-5">
                <a:latin typeface="Times New Roman"/>
                <a:cs typeface="Times New Roman"/>
              </a:rPr>
              <a:t> </a:t>
            </a:r>
            <a:r>
              <a:rPr sz="2175" spc="60" baseline="45977">
                <a:latin typeface="Cambria Math"/>
                <a:cs typeface="Cambria Math"/>
              </a:rPr>
              <a:t>720</a:t>
            </a:r>
            <a:r>
              <a:rPr sz="2175" spc="254" baseline="45977">
                <a:latin typeface="Cambria Math"/>
                <a:cs typeface="Cambria Math"/>
              </a:rPr>
              <a:t> </a:t>
            </a:r>
            <a:r>
              <a:rPr sz="2000">
                <a:latin typeface="Times New Roman"/>
                <a:cs typeface="Times New Roman"/>
              </a:rPr>
              <a:t>=</a:t>
            </a:r>
            <a:r>
              <a:rPr sz="2000" spc="-10">
                <a:latin typeface="Times New Roman"/>
                <a:cs typeface="Times New Roman"/>
              </a:rPr>
              <a:t> </a:t>
            </a:r>
            <a:r>
              <a:rPr sz="2175" spc="60" baseline="45977">
                <a:latin typeface="Cambria Math"/>
                <a:cs typeface="Cambria Math"/>
              </a:rPr>
              <a:t>720</a:t>
            </a:r>
            <a:r>
              <a:rPr sz="2175" spc="277" baseline="45977">
                <a:latin typeface="Cambria Math"/>
                <a:cs typeface="Cambria Math"/>
              </a:rPr>
              <a:t> </a:t>
            </a:r>
            <a:r>
              <a:rPr sz="2000">
                <a:latin typeface="Times New Roman"/>
                <a:cs typeface="Times New Roman"/>
              </a:rPr>
              <a:t>kN</a:t>
            </a:r>
            <a:r>
              <a:rPr sz="2000" spc="-20">
                <a:latin typeface="Times New Roman"/>
                <a:cs typeface="Times New Roman"/>
              </a:rPr>
              <a:t> </a:t>
            </a:r>
            <a:r>
              <a:rPr sz="2000">
                <a:latin typeface="Times New Roman"/>
                <a:cs typeface="Times New Roman"/>
              </a:rPr>
              <a:t>=</a:t>
            </a:r>
            <a:r>
              <a:rPr sz="2000" spc="-10">
                <a:latin typeface="Times New Roman"/>
                <a:cs typeface="Times New Roman"/>
              </a:rPr>
              <a:t> </a:t>
            </a:r>
            <a:r>
              <a:rPr sz="2000" spc="5">
                <a:latin typeface="Times New Roman"/>
                <a:cs typeface="Times New Roman"/>
              </a:rPr>
              <a:t>120</a:t>
            </a:r>
            <a:r>
              <a:rPr sz="2000" spc="-30">
                <a:latin typeface="Times New Roman"/>
                <a:cs typeface="Times New Roman"/>
              </a:rPr>
              <a:t> </a:t>
            </a:r>
            <a:r>
              <a:rPr sz="2000" spc="5">
                <a:latin typeface="Times New Roman"/>
                <a:cs typeface="Times New Roman"/>
              </a:rPr>
              <a:t>kN</a:t>
            </a:r>
            <a:endParaRPr sz="2000">
              <a:latin typeface="Times New Roman"/>
              <a:cs typeface="Times New Roman"/>
            </a:endParaRPr>
          </a:p>
          <a:p>
            <a:pPr marL="2672715">
              <a:lnSpc>
                <a:spcPts val="1320"/>
              </a:lnSpc>
              <a:tabLst>
                <a:tab pos="3273425" algn="l"/>
              </a:tabLst>
            </a:pPr>
            <a:r>
              <a:rPr sz="1450" spc="105">
                <a:latin typeface="Cambria Math"/>
                <a:cs typeface="Cambria Math"/>
              </a:rPr>
              <a:t>ℎ	</a:t>
            </a:r>
            <a:r>
              <a:rPr sz="1450" spc="40">
                <a:latin typeface="Cambria Math"/>
                <a:cs typeface="Cambria Math"/>
              </a:rPr>
              <a:t>6</a:t>
            </a:r>
            <a:endParaRPr sz="1450">
              <a:latin typeface="Cambria Math"/>
              <a:cs typeface="Cambria Math"/>
            </a:endParaRPr>
          </a:p>
          <a:p>
            <a:pPr>
              <a:lnSpc>
                <a:spcPct val="100000"/>
              </a:lnSpc>
              <a:spcBef>
                <a:spcPts val="35"/>
              </a:spcBef>
            </a:pPr>
            <a:endParaRPr sz="1200">
              <a:latin typeface="Cambria Math"/>
              <a:cs typeface="Cambria Math"/>
            </a:endParaRPr>
          </a:p>
          <a:p>
            <a:pPr marL="337820" indent="-274320">
              <a:lnSpc>
                <a:spcPct val="100000"/>
              </a:lnSpc>
              <a:buClr>
                <a:srgbClr val="D24717"/>
              </a:buClr>
              <a:buSzPct val="85000"/>
              <a:buFont typeface="Segoe UI Symbol"/>
              <a:buChar char="⚫"/>
              <a:tabLst>
                <a:tab pos="337185" algn="l"/>
                <a:tab pos="337820" algn="l"/>
              </a:tabLst>
            </a:pPr>
            <a:r>
              <a:rPr sz="2000">
                <a:latin typeface="Times New Roman"/>
                <a:cs typeface="Times New Roman"/>
              </a:rPr>
              <a:t>A</a:t>
            </a:r>
            <a:r>
              <a:rPr sz="2000" spc="135">
                <a:latin typeface="Times New Roman"/>
                <a:cs typeface="Times New Roman"/>
              </a:rPr>
              <a:t> </a:t>
            </a:r>
            <a:r>
              <a:rPr sz="2000" spc="-5">
                <a:latin typeface="Times New Roman"/>
                <a:cs typeface="Times New Roman"/>
              </a:rPr>
              <a:t>parabola</a:t>
            </a:r>
            <a:r>
              <a:rPr sz="2000" spc="240">
                <a:latin typeface="Times New Roman"/>
                <a:cs typeface="Times New Roman"/>
              </a:rPr>
              <a:t> </a:t>
            </a:r>
            <a:r>
              <a:rPr sz="2000" spc="-10">
                <a:latin typeface="Times New Roman"/>
                <a:cs typeface="Times New Roman"/>
              </a:rPr>
              <a:t>is</a:t>
            </a:r>
            <a:r>
              <a:rPr sz="2000" spc="229">
                <a:latin typeface="Times New Roman"/>
                <a:cs typeface="Times New Roman"/>
              </a:rPr>
              <a:t> </a:t>
            </a:r>
            <a:r>
              <a:rPr sz="2000">
                <a:latin typeface="Times New Roman"/>
                <a:cs typeface="Times New Roman"/>
              </a:rPr>
              <a:t>drawn</a:t>
            </a:r>
            <a:r>
              <a:rPr sz="2000" spc="245">
                <a:latin typeface="Times New Roman"/>
                <a:cs typeface="Times New Roman"/>
              </a:rPr>
              <a:t> </a:t>
            </a:r>
            <a:r>
              <a:rPr sz="2000" spc="-5">
                <a:latin typeface="Times New Roman"/>
                <a:cs typeface="Times New Roman"/>
              </a:rPr>
              <a:t>with</a:t>
            </a:r>
            <a:r>
              <a:rPr sz="2000" spc="235">
                <a:latin typeface="Times New Roman"/>
                <a:cs typeface="Times New Roman"/>
              </a:rPr>
              <a:t> </a:t>
            </a:r>
            <a:r>
              <a:rPr sz="2000" spc="-5">
                <a:latin typeface="Times New Roman"/>
                <a:cs typeface="Times New Roman"/>
              </a:rPr>
              <a:t>its</a:t>
            </a:r>
            <a:r>
              <a:rPr sz="2000" spc="229">
                <a:latin typeface="Times New Roman"/>
                <a:cs typeface="Times New Roman"/>
              </a:rPr>
              <a:t> </a:t>
            </a:r>
            <a:r>
              <a:rPr sz="2000" spc="-5">
                <a:latin typeface="Times New Roman"/>
                <a:cs typeface="Times New Roman"/>
              </a:rPr>
              <a:t>central</a:t>
            </a:r>
            <a:r>
              <a:rPr sz="2000" spc="229">
                <a:latin typeface="Times New Roman"/>
                <a:cs typeface="Times New Roman"/>
              </a:rPr>
              <a:t> </a:t>
            </a:r>
            <a:r>
              <a:rPr sz="2000" spc="-5">
                <a:latin typeface="Times New Roman"/>
                <a:cs typeface="Times New Roman"/>
              </a:rPr>
              <a:t>ordinate</a:t>
            </a:r>
            <a:r>
              <a:rPr sz="2000" spc="235">
                <a:latin typeface="Times New Roman"/>
                <a:cs typeface="Times New Roman"/>
              </a:rPr>
              <a:t> </a:t>
            </a:r>
            <a:r>
              <a:rPr sz="2000">
                <a:latin typeface="Times New Roman"/>
                <a:cs typeface="Times New Roman"/>
              </a:rPr>
              <a:t>equal</a:t>
            </a:r>
            <a:r>
              <a:rPr sz="2000" spc="225">
                <a:latin typeface="Times New Roman"/>
                <a:cs typeface="Times New Roman"/>
              </a:rPr>
              <a:t> </a:t>
            </a:r>
            <a:r>
              <a:rPr sz="2000" spc="-5">
                <a:latin typeface="Times New Roman"/>
                <a:cs typeface="Times New Roman"/>
              </a:rPr>
              <a:t>to</a:t>
            </a:r>
            <a:r>
              <a:rPr sz="2000" spc="240">
                <a:latin typeface="Times New Roman"/>
                <a:cs typeface="Times New Roman"/>
              </a:rPr>
              <a:t> </a:t>
            </a:r>
            <a:r>
              <a:rPr sz="2000" spc="-5">
                <a:latin typeface="Times New Roman"/>
                <a:cs typeface="Times New Roman"/>
              </a:rPr>
              <a:t>720</a:t>
            </a:r>
            <a:r>
              <a:rPr sz="2000" spc="235">
                <a:latin typeface="Times New Roman"/>
                <a:cs typeface="Times New Roman"/>
              </a:rPr>
              <a:t> </a:t>
            </a:r>
            <a:r>
              <a:rPr sz="2000" spc="5">
                <a:latin typeface="Times New Roman"/>
                <a:cs typeface="Times New Roman"/>
              </a:rPr>
              <a:t>kNm</a:t>
            </a:r>
            <a:r>
              <a:rPr sz="2000" spc="220">
                <a:latin typeface="Times New Roman"/>
                <a:cs typeface="Times New Roman"/>
              </a:rPr>
              <a:t> </a:t>
            </a:r>
            <a:r>
              <a:rPr sz="2000">
                <a:latin typeface="Times New Roman"/>
                <a:cs typeface="Times New Roman"/>
              </a:rPr>
              <a:t>as</a:t>
            </a:r>
            <a:r>
              <a:rPr sz="2000" spc="245">
                <a:latin typeface="Times New Roman"/>
                <a:cs typeface="Times New Roman"/>
              </a:rPr>
              <a:t> </a:t>
            </a:r>
            <a:r>
              <a:rPr sz="2000" spc="-5">
                <a:latin typeface="Times New Roman"/>
                <a:cs typeface="Times New Roman"/>
              </a:rPr>
              <a:t>shown</a:t>
            </a:r>
            <a:r>
              <a:rPr sz="2000" spc="254">
                <a:latin typeface="Times New Roman"/>
                <a:cs typeface="Times New Roman"/>
              </a:rPr>
              <a:t> </a:t>
            </a:r>
            <a:r>
              <a:rPr sz="2000" spc="-20">
                <a:latin typeface="Times New Roman"/>
                <a:cs typeface="Times New Roman"/>
              </a:rPr>
              <a:t>in</a:t>
            </a:r>
            <a:endParaRPr sz="2000">
              <a:latin typeface="Times New Roman"/>
              <a:cs typeface="Times New Roman"/>
            </a:endParaRPr>
          </a:p>
          <a:p>
            <a:pPr marL="337185">
              <a:lnSpc>
                <a:spcPct val="100000"/>
              </a:lnSpc>
              <a:spcBef>
                <a:spcPts val="1200"/>
              </a:spcBef>
            </a:pPr>
            <a:r>
              <a:rPr sz="2000">
                <a:latin typeface="Times New Roman"/>
                <a:cs typeface="Times New Roman"/>
              </a:rPr>
              <a:t>Figure</a:t>
            </a:r>
            <a:r>
              <a:rPr sz="2000" spc="-60">
                <a:latin typeface="Times New Roman"/>
                <a:cs typeface="Times New Roman"/>
              </a:rPr>
              <a:t> </a:t>
            </a:r>
            <a:r>
              <a:rPr sz="2000">
                <a:latin typeface="Times New Roman"/>
                <a:cs typeface="Times New Roman"/>
              </a:rPr>
              <a:t>2.</a:t>
            </a:r>
          </a:p>
          <a:p>
            <a:pPr marL="375285">
              <a:lnSpc>
                <a:spcPct val="100000"/>
              </a:lnSpc>
              <a:spcBef>
                <a:spcPts val="1800"/>
              </a:spcBef>
            </a:pPr>
            <a:r>
              <a:rPr sz="2000">
                <a:latin typeface="Times New Roman"/>
                <a:cs typeface="Times New Roman"/>
              </a:rPr>
              <a:t>The</a:t>
            </a:r>
            <a:r>
              <a:rPr sz="2000" spc="-15">
                <a:latin typeface="Times New Roman"/>
                <a:cs typeface="Times New Roman"/>
              </a:rPr>
              <a:t> </a:t>
            </a:r>
            <a:r>
              <a:rPr sz="2000">
                <a:latin typeface="Times New Roman"/>
                <a:cs typeface="Times New Roman"/>
              </a:rPr>
              <a:t>equation</a:t>
            </a:r>
            <a:r>
              <a:rPr sz="2000" spc="-30">
                <a:latin typeface="Times New Roman"/>
                <a:cs typeface="Times New Roman"/>
              </a:rPr>
              <a:t> </a:t>
            </a:r>
            <a:r>
              <a:rPr sz="2000">
                <a:latin typeface="Times New Roman"/>
                <a:cs typeface="Times New Roman"/>
              </a:rPr>
              <a:t>of</a:t>
            </a:r>
            <a:r>
              <a:rPr sz="2000" spc="-30">
                <a:latin typeface="Times New Roman"/>
                <a:cs typeface="Times New Roman"/>
              </a:rPr>
              <a:t> </a:t>
            </a:r>
            <a:r>
              <a:rPr sz="2000">
                <a:latin typeface="Times New Roman"/>
                <a:cs typeface="Times New Roman"/>
              </a:rPr>
              <a:t>the</a:t>
            </a:r>
            <a:r>
              <a:rPr sz="2000" spc="-15">
                <a:latin typeface="Times New Roman"/>
                <a:cs typeface="Times New Roman"/>
              </a:rPr>
              <a:t> </a:t>
            </a:r>
            <a:r>
              <a:rPr sz="2000">
                <a:latin typeface="Times New Roman"/>
                <a:cs typeface="Times New Roman"/>
              </a:rPr>
              <a:t>parabola</a:t>
            </a:r>
            <a:r>
              <a:rPr sz="2000" spc="-45">
                <a:latin typeface="Times New Roman"/>
                <a:cs typeface="Times New Roman"/>
              </a:rPr>
              <a:t> </a:t>
            </a:r>
            <a:r>
              <a:rPr sz="2000" spc="-5">
                <a:latin typeface="Times New Roman"/>
                <a:cs typeface="Times New Roman"/>
              </a:rPr>
              <a:t>is</a:t>
            </a:r>
            <a:endParaRPr sz="2000">
              <a:latin typeface="Times New Roman"/>
              <a:cs typeface="Times New Roman"/>
            </a:endParaRPr>
          </a:p>
        </p:txBody>
      </p:sp>
      <p:sp>
        <p:nvSpPr>
          <p:cNvPr id="9" name="object 9"/>
          <p:cNvSpPr txBox="1"/>
          <p:nvPr/>
        </p:nvSpPr>
        <p:spPr>
          <a:xfrm>
            <a:off x="2415285" y="5369458"/>
            <a:ext cx="139065" cy="331470"/>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2000" i="1">
                <a:latin typeface="Times New Roman"/>
                <a:cs typeface="Times New Roman"/>
              </a:rPr>
              <a:t>y</a:t>
            </a:r>
            <a:endParaRPr sz="2000">
              <a:latin typeface="Times New Roman"/>
              <a:cs typeface="Times New Roman"/>
            </a:endParaRPr>
          </a:p>
        </p:txBody>
      </p:sp>
      <p:sp>
        <p:nvSpPr>
          <p:cNvPr id="10" name="object 10"/>
          <p:cNvSpPr txBox="1"/>
          <p:nvPr/>
        </p:nvSpPr>
        <p:spPr>
          <a:xfrm>
            <a:off x="2528061" y="5517286"/>
            <a:ext cx="288925" cy="229235"/>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35"/>
              </a:spcBef>
            </a:pPr>
            <a:r>
              <a:rPr sz="1300" spc="20">
                <a:latin typeface="Times New Roman"/>
                <a:cs typeface="Times New Roman"/>
              </a:rPr>
              <a:t>BM</a:t>
            </a:r>
            <a:endParaRPr sz="1300">
              <a:latin typeface="Times New Roman"/>
              <a:cs typeface="Times New Roman"/>
            </a:endParaRPr>
          </a:p>
        </p:txBody>
      </p:sp>
      <p:sp>
        <p:nvSpPr>
          <p:cNvPr id="11" name="object 11"/>
          <p:cNvSpPr txBox="1"/>
          <p:nvPr/>
        </p:nvSpPr>
        <p:spPr>
          <a:xfrm>
            <a:off x="2830702" y="5220157"/>
            <a:ext cx="2450465" cy="331470"/>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105"/>
              </a:spcBef>
            </a:pPr>
            <a:r>
              <a:rPr sz="3000" baseline="-33333">
                <a:latin typeface="Times New Roman"/>
                <a:cs typeface="Times New Roman"/>
              </a:rPr>
              <a:t>=</a:t>
            </a:r>
            <a:r>
              <a:rPr sz="3000" spc="-37" baseline="-33333">
                <a:latin typeface="Times New Roman"/>
                <a:cs typeface="Times New Roman"/>
              </a:rPr>
              <a:t> </a:t>
            </a:r>
            <a:r>
              <a:rPr sz="3000" i="1" baseline="-33333">
                <a:latin typeface="Times New Roman"/>
                <a:cs typeface="Times New Roman"/>
              </a:rPr>
              <a:t>H ×</a:t>
            </a:r>
            <a:r>
              <a:rPr sz="3000" i="1" spc="-30" baseline="-33333">
                <a:latin typeface="Times New Roman"/>
                <a:cs typeface="Times New Roman"/>
              </a:rPr>
              <a:t> </a:t>
            </a:r>
            <a:r>
              <a:rPr sz="3000" i="1" baseline="-33333">
                <a:latin typeface="Times New Roman"/>
                <a:cs typeface="Times New Roman"/>
              </a:rPr>
              <a:t>y</a:t>
            </a:r>
            <a:r>
              <a:rPr sz="3000" i="1" spc="-7" baseline="-33333">
                <a:latin typeface="Times New Roman"/>
                <a:cs typeface="Times New Roman"/>
              </a:rPr>
              <a:t> </a:t>
            </a:r>
            <a:r>
              <a:rPr sz="3000" baseline="-33333">
                <a:latin typeface="Times New Roman"/>
                <a:cs typeface="Times New Roman"/>
              </a:rPr>
              <a:t>=</a:t>
            </a:r>
            <a:r>
              <a:rPr sz="3000" spc="-30" baseline="-33333">
                <a:latin typeface="Times New Roman"/>
                <a:cs typeface="Times New Roman"/>
              </a:rPr>
              <a:t> </a:t>
            </a:r>
            <a:r>
              <a:rPr sz="3000" i="1" baseline="-33333">
                <a:latin typeface="Times New Roman"/>
                <a:cs typeface="Times New Roman"/>
              </a:rPr>
              <a:t>H</a:t>
            </a:r>
            <a:r>
              <a:rPr sz="3000" i="1" spc="-7" baseline="-33333">
                <a:latin typeface="Times New Roman"/>
                <a:cs typeface="Times New Roman"/>
              </a:rPr>
              <a:t> </a:t>
            </a:r>
            <a:r>
              <a:rPr sz="3000" baseline="-33333">
                <a:latin typeface="Times New Roman"/>
                <a:cs typeface="Times New Roman"/>
              </a:rPr>
              <a:t>×</a:t>
            </a:r>
            <a:r>
              <a:rPr sz="3000" spc="-30" baseline="-33333">
                <a:latin typeface="Times New Roman"/>
                <a:cs typeface="Times New Roman"/>
              </a:rPr>
              <a:t> </a:t>
            </a:r>
            <a:r>
              <a:rPr sz="1450" spc="55">
                <a:latin typeface="Cambria Math"/>
                <a:cs typeface="Cambria Math"/>
              </a:rPr>
              <a:t>4ℎ𝑥(𝐿−𝑥)</a:t>
            </a:r>
            <a:endParaRPr sz="1450">
              <a:latin typeface="Cambria Math"/>
              <a:cs typeface="Cambria Math"/>
            </a:endParaRPr>
          </a:p>
        </p:txBody>
      </p:sp>
      <p:sp>
        <p:nvSpPr>
          <p:cNvPr id="12" name="object 12"/>
          <p:cNvSpPr txBox="1"/>
          <p:nvPr/>
        </p:nvSpPr>
        <p:spPr>
          <a:xfrm>
            <a:off x="4693284" y="5489854"/>
            <a:ext cx="250190" cy="248920"/>
          </a:xfrm>
          <a:prstGeom prst="rect">
            <a:avLst/>
          </a:prstGeom>
        </p:spPr>
        <p:txBody>
          <a:bodyPr vert="horz" wrap="square" lIns="0" tIns="14604"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114"/>
              </a:spcBef>
            </a:pPr>
            <a:r>
              <a:rPr sz="2175" spc="44" baseline="-22988">
                <a:latin typeface="Cambria Math"/>
                <a:cs typeface="Cambria Math"/>
              </a:rPr>
              <a:t>𝐿</a:t>
            </a:r>
            <a:r>
              <a:rPr sz="950" spc="30">
                <a:latin typeface="Cambria Math"/>
                <a:cs typeface="Cambria Math"/>
              </a:rPr>
              <a:t>2</a:t>
            </a:r>
            <a:endParaRPr sz="950">
              <a:latin typeface="Cambria Math"/>
              <a:cs typeface="Cambria Math"/>
            </a:endParaRPr>
          </a:p>
        </p:txBody>
      </p:sp>
      <p:sp>
        <p:nvSpPr>
          <p:cNvPr id="13" name="object 13"/>
          <p:cNvSpPr/>
          <p:nvPr/>
        </p:nvSpPr>
        <p:spPr>
          <a:xfrm>
            <a:off x="4393691" y="5554979"/>
            <a:ext cx="847725" cy="17145"/>
          </a:xfrm>
          <a:custGeom>
            <a:avLst/>
            <a:gdLst/>
            <a:ahLst/>
            <a:cxnLst/>
            <a:rect l="l" t="t" r="r" b="b"/>
            <a:pathLst>
              <a:path w="847725" h="17145">
                <a:moveTo>
                  <a:pt x="847343" y="0"/>
                </a:moveTo>
                <a:lnTo>
                  <a:pt x="0" y="0"/>
                </a:lnTo>
                <a:lnTo>
                  <a:pt x="0" y="16764"/>
                </a:lnTo>
                <a:lnTo>
                  <a:pt x="847343" y="16764"/>
                </a:lnTo>
                <a:lnTo>
                  <a:pt x="847343" y="0"/>
                </a:lnTo>
                <a:close/>
              </a:path>
            </a:pathLst>
          </a:custGeom>
          <a:solidFill>
            <a:srgbClr val="00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 name="object 16"/>
          <p:cNvSpPr txBox="1"/>
          <p:nvPr/>
        </p:nvSpPr>
        <p:spPr>
          <a:xfrm>
            <a:off x="231952" y="6329531"/>
            <a:ext cx="283845" cy="227965"/>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664"/>
              </a:lnSpc>
            </a:pPr>
            <a:r>
              <a:rPr sz="1400">
                <a:solidFill>
                  <a:srgbClr val="FFFFFF"/>
                </a:solidFill>
                <a:latin typeface="Franklin Gothic Medium"/>
                <a:cs typeface="Franklin Gothic Medium"/>
              </a:rPr>
              <a:t>18</a:t>
            </a:r>
            <a:endParaRPr sz="1400">
              <a:latin typeface="Franklin Gothic Medium"/>
              <a:cs typeface="Franklin Gothic Medium"/>
            </a:endParaRPr>
          </a:p>
        </p:txBody>
      </p:sp>
      <p:sp>
        <p:nvSpPr>
          <p:cNvPr id="14" name="Slide Number Placeholder 13">
            <a:extLst>
              <a:ext uri="{FF2B5EF4-FFF2-40B4-BE49-F238E27FC236}">
                <a16:creationId xmlns:a16="http://schemas.microsoft.com/office/drawing/2014/main" id="{7D8A9B69-184A-9DDF-43B5-4092E75C59D8}"/>
              </a:ext>
            </a:extLst>
          </p:cNvPr>
          <p:cNvSpPr>
            <a:spLocks noGrp="1"/>
          </p:cNvSpPr>
          <p:nvPr>
            <p:ph type="sldNum" sz="quarter" idx="7"/>
          </p:nvPr>
        </p:nvSpPr>
        <p:spPr/>
        <p:txBody>
          <a:bodyPr/>
          <a:lstStyle/>
          <a:p>
            <a:pPr marL="38100">
              <a:lnSpc>
                <a:spcPts val="1664"/>
              </a:lnSpc>
            </a:pPr>
            <a:fld id="{81D60167-4931-47E6-BA6A-407CBD079E47}" type="slidenum">
              <a:rPr lang="en-US" smtClean="0"/>
              <a:t>63</a:t>
            </a:fld>
            <a:endParaRPr lang="en-US"/>
          </a:p>
        </p:txBody>
      </p:sp>
      <p:sp>
        <p:nvSpPr>
          <p:cNvPr id="15" name="Slide Number Placeholder 1">
            <a:extLst>
              <a:ext uri="{FF2B5EF4-FFF2-40B4-BE49-F238E27FC236}">
                <a16:creationId xmlns:a16="http://schemas.microsoft.com/office/drawing/2014/main" id="{B0C39068-E2DB-88A4-18BB-1479127CD9ED}"/>
              </a:ext>
            </a:extLst>
          </p:cNvPr>
          <p:cNvSpPr txBox="1">
            <a:spLocks/>
          </p:cNvSpPr>
          <p:nvPr/>
        </p:nvSpPr>
        <p:spPr>
          <a:xfrm>
            <a:off x="8534400" y="6408002"/>
            <a:ext cx="457200" cy="215444"/>
          </a:xfrm>
          <a:prstGeom prst="rect">
            <a:avLst/>
          </a:prstGeom>
        </p:spPr>
        <p:txBody>
          <a:bodyPr wrap="square" lIns="0" tIns="0" rIns="0" bIns="0">
            <a:spAutoFit/>
          </a:bodyPr>
          <a:lstStyle>
            <a:defPPr>
              <a:defRPr lang="en-US"/>
            </a:defPPr>
            <a:lvl1pPr marL="0" algn="l" defTabSz="914400" rtl="0" eaLnBrk="1" latinLnBrk="0" hangingPunct="1">
              <a:defRPr sz="1400" b="0" i="0" kern="1200">
                <a:solidFill>
                  <a:schemeClr val="bg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B6F15528-21DE-4FAA-801E-634DDDAF4B2B}" type="slidenum">
              <a:rPr lang="en-US" smtClean="0">
                <a:solidFill>
                  <a:schemeClr val="tx1"/>
                </a:solidFill>
              </a:rPr>
              <a:pPr algn="just"/>
              <a:t>63</a:t>
            </a:fld>
            <a:endParaRPr lang="en-US" dirty="0">
              <a:solidFill>
                <a:schemeClr val="tx1"/>
              </a:solidFill>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925FE81E-40D3-1FAA-AC7F-51454EEFDE24}"/>
              </a:ext>
            </a:extLst>
          </p:cNvPr>
          <p:cNvSpPr txBox="1"/>
          <p:nvPr/>
        </p:nvSpPr>
        <p:spPr>
          <a:xfrm>
            <a:off x="1943100" y="2397948"/>
            <a:ext cx="5257800"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a:solidFill>
                  <a:srgbClr val="0000CC"/>
                </a:solidFill>
                <a:latin typeface="Arial" pitchFamily="34" charset="0"/>
                <a:cs typeface="Arial" pitchFamily="34" charset="0"/>
              </a:rPr>
              <a:t>Wheel Load</a:t>
            </a:r>
          </a:p>
          <a:p>
            <a:pPr algn="ctr"/>
            <a:endParaRPr lang="en-US" sz="4000" b="1">
              <a:latin typeface="Arial" pitchFamily="34" charset="0"/>
              <a:cs typeface="Arial" pitchFamily="34" charset="0"/>
            </a:endParaRPr>
          </a:p>
          <a:p>
            <a:pPr algn="ctr"/>
            <a:r>
              <a:rPr lang="en-US" sz="4000" b="1">
                <a:solidFill>
                  <a:srgbClr val="FF0000"/>
                </a:solidFill>
                <a:latin typeface="Arial" pitchFamily="34" charset="0"/>
                <a:cs typeface="Arial" pitchFamily="34" charset="0"/>
              </a:rPr>
              <a:t>(Week 9-10)</a:t>
            </a:r>
          </a:p>
        </p:txBody>
      </p:sp>
      <p:sp>
        <p:nvSpPr>
          <p:cNvPr id="2" name="Slide Number Placeholder 1">
            <a:extLst>
              <a:ext uri="{FF2B5EF4-FFF2-40B4-BE49-F238E27FC236}">
                <a16:creationId xmlns:a16="http://schemas.microsoft.com/office/drawing/2014/main" id="{00AD8727-E7F8-5E36-3155-5DD181E1A8CD}"/>
              </a:ext>
            </a:extLst>
          </p:cNvPr>
          <p:cNvSpPr>
            <a:spLocks noGrp="1"/>
          </p:cNvSpPr>
          <p:nvPr>
            <p:ph type="sldNum" sz="quarter" idx="12"/>
          </p:nvPr>
        </p:nvSpPr>
        <p:spPr/>
        <p:txBody>
          <a:bodyPr/>
          <a:lstStyle/>
          <a:p>
            <a:fld id="{C1FF6DA9-008F-8B48-92A6-B652298478BF}" type="slidenum">
              <a:rPr lang="en-US" smtClean="0"/>
              <a:t>64</a:t>
            </a:fld>
            <a:endParaRPr lang="en-US"/>
          </a:p>
        </p:txBody>
      </p:sp>
      <p:pic>
        <p:nvPicPr>
          <p:cNvPr id="4" name="Picture 3">
            <a:extLst>
              <a:ext uri="{FF2B5EF4-FFF2-40B4-BE49-F238E27FC236}">
                <a16:creationId xmlns:a16="http://schemas.microsoft.com/office/drawing/2014/main" id="{740A304D-DF5D-50E8-1FEF-F28DD2272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9842" y="378538"/>
            <a:ext cx="1284316" cy="1554480"/>
          </a:xfrm>
          <a:prstGeom prst="rect">
            <a:avLst/>
          </a:prstGeom>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Determining-equivalent-single-wheel-load-ESWL-2-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B1421045-2141-7DF1-F646-9248C1B3FCF6}"/>
              </a:ext>
            </a:extLst>
          </p:cNvPr>
          <p:cNvSpPr>
            <a:spLocks noGrp="1"/>
          </p:cNvSpPr>
          <p:nvPr>
            <p:ph type="sldNum" sz="quarter" idx="12"/>
          </p:nvPr>
        </p:nvSpPr>
        <p:spPr/>
        <p:txBody>
          <a:bodyPr/>
          <a:lstStyle/>
          <a:p>
            <a:fld id="{C1FF6DA9-008F-8B48-92A6-B652298478BF}" type="slidenum">
              <a:rPr lang="en-US" smtClean="0"/>
              <a:t>65</a:t>
            </a:fld>
            <a:endParaRPr lang="en-US" dirty="0"/>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Determining-equivalent-single-wheel-load-ESWL-3-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945DBA0D-76AE-DC7F-8A44-D9199456223D}"/>
              </a:ext>
            </a:extLst>
          </p:cNvPr>
          <p:cNvSpPr>
            <a:spLocks noGrp="1"/>
          </p:cNvSpPr>
          <p:nvPr>
            <p:ph type="sldNum" sz="quarter" idx="12"/>
          </p:nvPr>
        </p:nvSpPr>
        <p:spPr/>
        <p:txBody>
          <a:bodyPr/>
          <a:lstStyle/>
          <a:p>
            <a:fld id="{C1FF6DA9-008F-8B48-92A6-B652298478BF}" type="slidenum">
              <a:rPr lang="en-US" smtClean="0"/>
              <a:t>66</a:t>
            </a:fld>
            <a:endParaRPr lang="en-US"/>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Determining-equivalent-single-wheel-load-ESWL-4-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32C4D79E-A5E9-31FF-9273-90C7053C729B}"/>
              </a:ext>
            </a:extLst>
          </p:cNvPr>
          <p:cNvSpPr>
            <a:spLocks noGrp="1"/>
          </p:cNvSpPr>
          <p:nvPr>
            <p:ph type="sldNum" sz="quarter" idx="12"/>
          </p:nvPr>
        </p:nvSpPr>
        <p:spPr/>
        <p:txBody>
          <a:bodyPr/>
          <a:lstStyle/>
          <a:p>
            <a:fld id="{C1FF6DA9-008F-8B48-92A6-B652298478BF}" type="slidenum">
              <a:rPr lang="en-US" smtClean="0"/>
              <a:t>67</a:t>
            </a:fld>
            <a:endParaRPr lang="en-US"/>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Determining-equivalent-single-wheel-load-ESWL-5-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720C45CA-73EB-DA43-FD4A-7B63377E3CF5}"/>
              </a:ext>
            </a:extLst>
          </p:cNvPr>
          <p:cNvSpPr>
            <a:spLocks noGrp="1"/>
          </p:cNvSpPr>
          <p:nvPr>
            <p:ph type="sldNum" sz="quarter" idx="12"/>
          </p:nvPr>
        </p:nvSpPr>
        <p:spPr/>
        <p:txBody>
          <a:bodyPr/>
          <a:lstStyle/>
          <a:p>
            <a:fld id="{C1FF6DA9-008F-8B48-92A6-B652298478BF}" type="slidenum">
              <a:rPr lang="en-US" smtClean="0"/>
              <a:t>68</a:t>
            </a:fld>
            <a:endParaRPr lang="en-US"/>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Determining-equivalent-single-wheel-load-ESWL-6-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1EB034DC-CCC5-4698-14CB-764BE1667B04}"/>
              </a:ext>
            </a:extLst>
          </p:cNvPr>
          <p:cNvSpPr>
            <a:spLocks noGrp="1"/>
          </p:cNvSpPr>
          <p:nvPr>
            <p:ph type="sldNum" sz="quarter" idx="12"/>
          </p:nvPr>
        </p:nvSpPr>
        <p:spPr/>
        <p:txBody>
          <a:bodyPr/>
          <a:lstStyle/>
          <a:p>
            <a:fld id="{C1FF6DA9-008F-8B48-92A6-B652298478BF}" type="slidenum">
              <a:rPr lang="en-US" smtClean="0"/>
              <a:t>69</a:t>
            </a:fld>
            <a:endParaRPr lang="en-US"/>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63215" y="649716"/>
            <a:ext cx="3288030" cy="625171"/>
          </a:xfrm>
          <a:prstGeom prst="rect">
            <a:avLst/>
          </a:prstGeom>
        </p:spPr>
        <p:txBody>
          <a:bodyPr vert="horz" wrap="square" lIns="0" tIns="9525" rIns="0" bIns="0" rtlCol="0">
            <a:spAutoFit/>
          </a:bodyPr>
          <a:lstStyle/>
          <a:p>
            <a:pPr marL="9525">
              <a:spcBef>
                <a:spcPts val="75"/>
              </a:spcBef>
            </a:pPr>
            <a:r>
              <a:rPr sz="4000" b="1" spc="176"/>
              <a:t>Int</a:t>
            </a:r>
            <a:r>
              <a:rPr sz="4000" b="1" spc="225"/>
              <a:t>r</a:t>
            </a:r>
            <a:r>
              <a:rPr sz="4000" b="1" spc="199"/>
              <a:t>oduction</a:t>
            </a:r>
            <a:endParaRPr sz="4000" b="1"/>
          </a:p>
        </p:txBody>
      </p:sp>
      <p:sp>
        <p:nvSpPr>
          <p:cNvPr id="3" name="object 3"/>
          <p:cNvSpPr txBox="1"/>
          <p:nvPr/>
        </p:nvSpPr>
        <p:spPr>
          <a:xfrm>
            <a:off x="733425" y="1600200"/>
            <a:ext cx="3773805" cy="4786792"/>
          </a:xfrm>
          <a:prstGeom prst="rect">
            <a:avLst/>
          </a:prstGeom>
        </p:spPr>
        <p:txBody>
          <a:bodyPr vert="horz" wrap="square" lIns="0" tIns="9049"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71"/>
              </a:spcBef>
            </a:pPr>
            <a:r>
              <a:rPr sz="2000" spc="-4">
                <a:latin typeface="Arial" pitchFamily="34" charset="0"/>
                <a:cs typeface="Arial" pitchFamily="34" charset="0"/>
              </a:rPr>
              <a:t>What</a:t>
            </a:r>
            <a:r>
              <a:rPr sz="2000" spc="172">
                <a:latin typeface="Arial" pitchFamily="34" charset="0"/>
                <a:cs typeface="Arial" pitchFamily="34" charset="0"/>
              </a:rPr>
              <a:t> </a:t>
            </a:r>
            <a:r>
              <a:rPr sz="2000" spc="-8">
                <a:latin typeface="Arial" pitchFamily="34" charset="0"/>
                <a:cs typeface="Arial" pitchFamily="34" charset="0"/>
              </a:rPr>
              <a:t>are</a:t>
            </a:r>
            <a:r>
              <a:rPr sz="2000" spc="169">
                <a:latin typeface="Arial" pitchFamily="34" charset="0"/>
                <a:cs typeface="Arial" pitchFamily="34" charset="0"/>
              </a:rPr>
              <a:t> </a:t>
            </a:r>
            <a:r>
              <a:rPr sz="2000" spc="-8">
                <a:latin typeface="Arial" pitchFamily="34" charset="0"/>
                <a:cs typeface="Arial" pitchFamily="34" charset="0"/>
              </a:rPr>
              <a:t>the</a:t>
            </a:r>
            <a:r>
              <a:rPr sz="2000" spc="172">
                <a:latin typeface="Arial" pitchFamily="34" charset="0"/>
                <a:cs typeface="Arial" pitchFamily="34" charset="0"/>
              </a:rPr>
              <a:t> </a:t>
            </a:r>
            <a:r>
              <a:rPr sz="2000" spc="-4">
                <a:latin typeface="Arial" pitchFamily="34" charset="0"/>
                <a:cs typeface="Arial" pitchFamily="34" charset="0"/>
              </a:rPr>
              <a:t>trusses?</a:t>
            </a:r>
            <a:endParaRPr sz="2000">
              <a:latin typeface="Arial" pitchFamily="34" charset="0"/>
              <a:cs typeface="Arial" pitchFamily="34" charset="0"/>
            </a:endParaRPr>
          </a:p>
          <a:p>
            <a:pPr>
              <a:spcBef>
                <a:spcPts val="23"/>
              </a:spcBef>
            </a:pPr>
            <a:endParaRPr sz="2000">
              <a:latin typeface="Arial" pitchFamily="34" charset="0"/>
              <a:cs typeface="Arial" pitchFamily="34" charset="0"/>
            </a:endParaRPr>
          </a:p>
          <a:p>
            <a:pPr marL="180975" marR="3810" indent="-171926" algn="just">
              <a:lnSpc>
                <a:spcPct val="150000"/>
              </a:lnSpc>
              <a:buSzPct val="83333"/>
              <a:buFont typeface="Wingdings"/>
              <a:buChar char=""/>
              <a:tabLst>
                <a:tab pos="224790" algn="l"/>
              </a:tabLst>
            </a:pPr>
            <a:r>
              <a:rPr sz="2000" spc="-19">
                <a:latin typeface="Arial" pitchFamily="34" charset="0"/>
                <a:cs typeface="Arial" pitchFamily="34" charset="0"/>
              </a:rPr>
              <a:t>Trusses </a:t>
            </a:r>
            <a:r>
              <a:rPr sz="2000" spc="-11">
                <a:latin typeface="Arial" pitchFamily="34" charset="0"/>
                <a:cs typeface="Arial" pitchFamily="34" charset="0"/>
              </a:rPr>
              <a:t>are framework </a:t>
            </a:r>
            <a:r>
              <a:rPr sz="2000" spc="-8">
                <a:latin typeface="Arial" pitchFamily="34" charset="0"/>
                <a:cs typeface="Arial" pitchFamily="34" charset="0"/>
              </a:rPr>
              <a:t>structures that </a:t>
            </a:r>
            <a:r>
              <a:rPr sz="2000" spc="-398">
                <a:latin typeface="Arial" pitchFamily="34" charset="0"/>
                <a:cs typeface="Arial" pitchFamily="34" charset="0"/>
              </a:rPr>
              <a:t> </a:t>
            </a:r>
            <a:r>
              <a:rPr sz="2000" spc="-8">
                <a:latin typeface="Arial" pitchFamily="34" charset="0"/>
                <a:cs typeface="Arial" pitchFamily="34" charset="0"/>
              </a:rPr>
              <a:t>distributes</a:t>
            </a:r>
            <a:r>
              <a:rPr sz="2000" spc="-4">
                <a:latin typeface="Arial" pitchFamily="34" charset="0"/>
                <a:cs typeface="Arial" pitchFamily="34" charset="0"/>
              </a:rPr>
              <a:t> </a:t>
            </a:r>
            <a:r>
              <a:rPr sz="2000">
                <a:latin typeface="Arial" pitchFamily="34" charset="0"/>
                <a:cs typeface="Arial" pitchFamily="34" charset="0"/>
              </a:rPr>
              <a:t>the</a:t>
            </a:r>
            <a:r>
              <a:rPr sz="2000" spc="4">
                <a:latin typeface="Arial" pitchFamily="34" charset="0"/>
                <a:cs typeface="Arial" pitchFamily="34" charset="0"/>
              </a:rPr>
              <a:t> </a:t>
            </a:r>
            <a:r>
              <a:rPr sz="2000" spc="-4">
                <a:latin typeface="Arial" pitchFamily="34" charset="0"/>
                <a:cs typeface="Arial" pitchFamily="34" charset="0"/>
              </a:rPr>
              <a:t>loads</a:t>
            </a:r>
            <a:r>
              <a:rPr sz="2000">
                <a:latin typeface="Arial" pitchFamily="34" charset="0"/>
                <a:cs typeface="Arial" pitchFamily="34" charset="0"/>
              </a:rPr>
              <a:t> </a:t>
            </a:r>
            <a:r>
              <a:rPr sz="2000" spc="-8">
                <a:latin typeface="Arial" pitchFamily="34" charset="0"/>
                <a:cs typeface="Arial" pitchFamily="34" charset="0"/>
              </a:rPr>
              <a:t>by</a:t>
            </a:r>
            <a:r>
              <a:rPr sz="2000" spc="-4">
                <a:latin typeface="Arial" pitchFamily="34" charset="0"/>
                <a:cs typeface="Arial" pitchFamily="34" charset="0"/>
              </a:rPr>
              <a:t> </a:t>
            </a:r>
            <a:r>
              <a:rPr sz="2000" spc="-8">
                <a:latin typeface="Arial" pitchFamily="34" charset="0"/>
                <a:cs typeface="Arial" pitchFamily="34" charset="0"/>
              </a:rPr>
              <a:t>taking </a:t>
            </a:r>
            <a:r>
              <a:rPr sz="2000" spc="-4">
                <a:latin typeface="Arial" pitchFamily="34" charset="0"/>
                <a:cs typeface="Arial" pitchFamily="34" charset="0"/>
              </a:rPr>
              <a:t> </a:t>
            </a:r>
            <a:r>
              <a:rPr sz="2000" spc="-11">
                <a:latin typeface="Arial" pitchFamily="34" charset="0"/>
                <a:cs typeface="Arial" pitchFamily="34" charset="0"/>
              </a:rPr>
              <a:t>advantage</a:t>
            </a:r>
            <a:r>
              <a:rPr sz="2000" spc="240">
                <a:latin typeface="Arial" pitchFamily="34" charset="0"/>
                <a:cs typeface="Arial" pitchFamily="34" charset="0"/>
              </a:rPr>
              <a:t> </a:t>
            </a:r>
            <a:r>
              <a:rPr sz="2000" spc="-4">
                <a:latin typeface="Arial" pitchFamily="34" charset="0"/>
                <a:cs typeface="Arial" pitchFamily="34" charset="0"/>
              </a:rPr>
              <a:t>of</a:t>
            </a:r>
            <a:r>
              <a:rPr sz="2000" spc="236">
                <a:latin typeface="Arial" pitchFamily="34" charset="0"/>
                <a:cs typeface="Arial" pitchFamily="34" charset="0"/>
              </a:rPr>
              <a:t> </a:t>
            </a:r>
            <a:r>
              <a:rPr sz="2000" spc="-4">
                <a:latin typeface="Arial" pitchFamily="34" charset="0"/>
                <a:cs typeface="Arial" pitchFamily="34" charset="0"/>
              </a:rPr>
              <a:t>the</a:t>
            </a:r>
            <a:r>
              <a:rPr sz="2000" spc="244">
                <a:latin typeface="Arial" pitchFamily="34" charset="0"/>
                <a:cs typeface="Arial" pitchFamily="34" charset="0"/>
              </a:rPr>
              <a:t> </a:t>
            </a:r>
            <a:r>
              <a:rPr sz="2000" spc="-8">
                <a:latin typeface="Arial" pitchFamily="34" charset="0"/>
                <a:cs typeface="Arial" pitchFamily="34" charset="0"/>
              </a:rPr>
              <a:t>inherent</a:t>
            </a:r>
            <a:r>
              <a:rPr sz="2000" spc="233">
                <a:latin typeface="Arial" pitchFamily="34" charset="0"/>
                <a:cs typeface="Arial" pitchFamily="34" charset="0"/>
              </a:rPr>
              <a:t> </a:t>
            </a:r>
            <a:r>
              <a:rPr sz="2000" spc="-8">
                <a:latin typeface="Arial" pitchFamily="34" charset="0"/>
                <a:cs typeface="Arial" pitchFamily="34" charset="0"/>
              </a:rPr>
              <a:t>stability</a:t>
            </a:r>
            <a:r>
              <a:rPr sz="2000" spc="221">
                <a:latin typeface="Arial" pitchFamily="34" charset="0"/>
                <a:cs typeface="Arial" pitchFamily="34" charset="0"/>
              </a:rPr>
              <a:t> </a:t>
            </a:r>
            <a:r>
              <a:rPr sz="2000" spc="-4">
                <a:latin typeface="Arial" pitchFamily="34" charset="0"/>
                <a:cs typeface="Arial" pitchFamily="34" charset="0"/>
              </a:rPr>
              <a:t>of </a:t>
            </a:r>
            <a:r>
              <a:rPr sz="2000" spc="-398">
                <a:latin typeface="Arial" pitchFamily="34" charset="0"/>
                <a:cs typeface="Arial" pitchFamily="34" charset="0"/>
              </a:rPr>
              <a:t> </a:t>
            </a:r>
            <a:r>
              <a:rPr sz="2000">
                <a:latin typeface="Arial" pitchFamily="34" charset="0"/>
                <a:cs typeface="Arial" pitchFamily="34" charset="0"/>
              </a:rPr>
              <a:t>a</a:t>
            </a:r>
            <a:r>
              <a:rPr sz="2000" spc="-8">
                <a:latin typeface="Arial" pitchFamily="34" charset="0"/>
                <a:cs typeface="Arial" pitchFamily="34" charset="0"/>
              </a:rPr>
              <a:t> </a:t>
            </a:r>
            <a:r>
              <a:rPr sz="2000">
                <a:latin typeface="Arial" pitchFamily="34" charset="0"/>
                <a:cs typeface="Arial" pitchFamily="34" charset="0"/>
              </a:rPr>
              <a:t>triangle.</a:t>
            </a:r>
          </a:p>
          <a:p>
            <a:pPr marL="180975" marR="4763" indent="-171926" algn="just">
              <a:lnSpc>
                <a:spcPct val="150000"/>
              </a:lnSpc>
              <a:spcBef>
                <a:spcPts val="450"/>
              </a:spcBef>
              <a:buSzPct val="95833"/>
              <a:buFont typeface="Wingdings"/>
              <a:buChar char=""/>
              <a:tabLst>
                <a:tab pos="213836" algn="l"/>
              </a:tabLst>
            </a:pPr>
            <a:r>
              <a:rPr sz="2000" spc="-8">
                <a:latin typeface="Arial" pitchFamily="34" charset="0"/>
                <a:cs typeface="Arial" pitchFamily="34" charset="0"/>
              </a:rPr>
              <a:t>They </a:t>
            </a:r>
            <a:r>
              <a:rPr sz="2000" spc="-11">
                <a:latin typeface="Arial" pitchFamily="34" charset="0"/>
                <a:cs typeface="Arial" pitchFamily="34" charset="0"/>
              </a:rPr>
              <a:t>are </a:t>
            </a:r>
            <a:r>
              <a:rPr sz="2000" spc="-4">
                <a:latin typeface="Arial" pitchFamily="34" charset="0"/>
                <a:cs typeface="Arial" pitchFamily="34" charset="0"/>
              </a:rPr>
              <a:t>designed </a:t>
            </a:r>
            <a:r>
              <a:rPr sz="2000" spc="-11">
                <a:latin typeface="Arial" pitchFamily="34" charset="0"/>
                <a:cs typeface="Arial" pitchFamily="34" charset="0"/>
              </a:rPr>
              <a:t>to </a:t>
            </a:r>
            <a:r>
              <a:rPr sz="2000" spc="-8">
                <a:latin typeface="Arial" pitchFamily="34" charset="0"/>
                <a:cs typeface="Arial" pitchFamily="34" charset="0"/>
              </a:rPr>
              <a:t>sustain </a:t>
            </a:r>
            <a:r>
              <a:rPr sz="2000" spc="-4">
                <a:latin typeface="Arial" pitchFamily="34" charset="0"/>
                <a:cs typeface="Arial" pitchFamily="34" charset="0"/>
              </a:rPr>
              <a:t>inclined, </a:t>
            </a:r>
            <a:r>
              <a:rPr sz="2000">
                <a:latin typeface="Arial" pitchFamily="34" charset="0"/>
                <a:cs typeface="Arial" pitchFamily="34" charset="0"/>
              </a:rPr>
              <a:t> </a:t>
            </a:r>
            <a:r>
              <a:rPr sz="2000" spc="-4">
                <a:latin typeface="Arial" pitchFamily="34" charset="0"/>
                <a:cs typeface="Arial" pitchFamily="34" charset="0"/>
              </a:rPr>
              <a:t>vertical,</a:t>
            </a:r>
            <a:r>
              <a:rPr sz="2000">
                <a:latin typeface="Arial" pitchFamily="34" charset="0"/>
                <a:cs typeface="Arial" pitchFamily="34" charset="0"/>
              </a:rPr>
              <a:t> </a:t>
            </a:r>
            <a:r>
              <a:rPr sz="2000" spc="-11">
                <a:latin typeface="Arial" pitchFamily="34" charset="0"/>
                <a:cs typeface="Arial" pitchFamily="34" charset="0"/>
              </a:rPr>
              <a:t>horizontal</a:t>
            </a:r>
            <a:r>
              <a:rPr sz="2000" spc="-8">
                <a:latin typeface="Arial" pitchFamily="34" charset="0"/>
                <a:cs typeface="Arial" pitchFamily="34" charset="0"/>
              </a:rPr>
              <a:t> </a:t>
            </a:r>
            <a:r>
              <a:rPr sz="2000" spc="-4">
                <a:latin typeface="Arial" pitchFamily="34" charset="0"/>
                <a:cs typeface="Arial" pitchFamily="34" charset="0"/>
              </a:rPr>
              <a:t>loads</a:t>
            </a:r>
            <a:r>
              <a:rPr sz="2000" spc="398">
                <a:latin typeface="Arial" pitchFamily="34" charset="0"/>
                <a:cs typeface="Arial" pitchFamily="34" charset="0"/>
              </a:rPr>
              <a:t> </a:t>
            </a:r>
            <a:r>
              <a:rPr sz="2000">
                <a:latin typeface="Arial" pitchFamily="34" charset="0"/>
                <a:cs typeface="Arial" pitchFamily="34" charset="0"/>
              </a:rPr>
              <a:t>accruing</a:t>
            </a:r>
            <a:r>
              <a:rPr sz="2000" spc="409">
                <a:latin typeface="Arial" pitchFamily="34" charset="0"/>
                <a:cs typeface="Arial" pitchFamily="34" charset="0"/>
              </a:rPr>
              <a:t> </a:t>
            </a:r>
            <a:r>
              <a:rPr sz="2000" spc="-15">
                <a:latin typeface="Arial" pitchFamily="34" charset="0"/>
                <a:cs typeface="Arial" pitchFamily="34" charset="0"/>
              </a:rPr>
              <a:t>at </a:t>
            </a:r>
            <a:r>
              <a:rPr sz="2000" spc="-398">
                <a:latin typeface="Arial" pitchFamily="34" charset="0"/>
                <a:cs typeface="Arial" pitchFamily="34" charset="0"/>
              </a:rPr>
              <a:t> </a:t>
            </a:r>
            <a:r>
              <a:rPr sz="2000" spc="-4">
                <a:latin typeface="Arial" pitchFamily="34" charset="0"/>
                <a:cs typeface="Arial" pitchFamily="34" charset="0"/>
              </a:rPr>
              <a:t>or</a:t>
            </a:r>
            <a:r>
              <a:rPr sz="2000" spc="-8">
                <a:latin typeface="Arial" pitchFamily="34" charset="0"/>
                <a:cs typeface="Arial" pitchFamily="34" charset="0"/>
              </a:rPr>
              <a:t> </a:t>
            </a:r>
            <a:r>
              <a:rPr sz="2000" spc="-4">
                <a:latin typeface="Arial" pitchFamily="34" charset="0"/>
                <a:cs typeface="Arial" pitchFamily="34" charset="0"/>
              </a:rPr>
              <a:t>between </a:t>
            </a:r>
            <a:r>
              <a:rPr sz="2000">
                <a:latin typeface="Arial" pitchFamily="34" charset="0"/>
                <a:cs typeface="Arial" pitchFamily="34" charset="0"/>
              </a:rPr>
              <a:t>its</a:t>
            </a:r>
            <a:r>
              <a:rPr sz="2000" spc="-19">
                <a:latin typeface="Arial" pitchFamily="34" charset="0"/>
                <a:cs typeface="Arial" pitchFamily="34" charset="0"/>
              </a:rPr>
              <a:t> </a:t>
            </a:r>
            <a:r>
              <a:rPr sz="2000" spc="-8">
                <a:latin typeface="Arial" pitchFamily="34" charset="0"/>
                <a:cs typeface="Arial" pitchFamily="34" charset="0"/>
              </a:rPr>
              <a:t>points</a:t>
            </a:r>
            <a:r>
              <a:rPr sz="2000" spc="-4">
                <a:latin typeface="Arial" pitchFamily="34" charset="0"/>
                <a:cs typeface="Arial" pitchFamily="34" charset="0"/>
              </a:rPr>
              <a:t> of</a:t>
            </a:r>
            <a:r>
              <a:rPr sz="2000">
                <a:latin typeface="Arial" pitchFamily="34" charset="0"/>
                <a:cs typeface="Arial" pitchFamily="34" charset="0"/>
              </a:rPr>
              <a:t> </a:t>
            </a:r>
            <a:r>
              <a:rPr sz="2000" spc="-4">
                <a:latin typeface="Arial" pitchFamily="34" charset="0"/>
                <a:cs typeface="Arial" pitchFamily="34" charset="0"/>
              </a:rPr>
              <a:t>support.</a:t>
            </a:r>
            <a:endParaRPr sz="2000">
              <a:latin typeface="Arial" pitchFamily="34" charset="0"/>
              <a:cs typeface="Arial" pitchFamily="34" charset="0"/>
            </a:endParaRPr>
          </a:p>
        </p:txBody>
      </p:sp>
      <p:grpSp>
        <p:nvGrpSpPr>
          <p:cNvPr id="4" name="object 4"/>
          <p:cNvGrpSpPr/>
          <p:nvPr/>
        </p:nvGrpSpPr>
        <p:grpSpPr>
          <a:xfrm>
            <a:off x="4724400" y="2438400"/>
            <a:ext cx="4176427" cy="3457623"/>
            <a:chOff x="6432803" y="1866836"/>
            <a:chExt cx="5434965" cy="4055745"/>
          </a:xfrm>
        </p:grpSpPr>
        <p:pic>
          <p:nvPicPr>
            <p:cNvPr id="5" name="object 5"/>
            <p:cNvPicPr/>
            <p:nvPr/>
          </p:nvPicPr>
          <p:blipFill>
            <a:blip r:embed="rId2"/>
            <a:stretch>
              <a:fillRect/>
            </a:stretch>
          </p:blipFill>
          <p:spPr>
            <a:xfrm>
              <a:off x="6432803" y="1866836"/>
              <a:ext cx="5434584" cy="4055364"/>
            </a:xfrm>
            <a:prstGeom prst="rect">
              <a:avLst/>
            </a:prstGeom>
          </p:spPr>
        </p:pic>
        <p:pic>
          <p:nvPicPr>
            <p:cNvPr id="6" name="object 6"/>
            <p:cNvPicPr/>
            <p:nvPr/>
          </p:nvPicPr>
          <p:blipFill>
            <a:blip r:embed="rId3"/>
            <a:stretch>
              <a:fillRect/>
            </a:stretch>
          </p:blipFill>
          <p:spPr>
            <a:xfrm>
              <a:off x="6627875" y="2061971"/>
              <a:ext cx="4864608" cy="3485388"/>
            </a:xfrm>
            <a:prstGeom prst="rect">
              <a:avLst/>
            </a:prstGeom>
          </p:spPr>
        </p:pic>
      </p:grpSp>
      <p:sp>
        <p:nvSpPr>
          <p:cNvPr id="7" name="Slide Number Placeholder 6">
            <a:extLst>
              <a:ext uri="{FF2B5EF4-FFF2-40B4-BE49-F238E27FC236}">
                <a16:creationId xmlns:a16="http://schemas.microsoft.com/office/drawing/2014/main" id="{74293841-936B-4748-A9EA-DA39A44EE6D4}"/>
              </a:ext>
            </a:extLst>
          </p:cNvPr>
          <p:cNvSpPr>
            <a:spLocks noGrp="1"/>
          </p:cNvSpPr>
          <p:nvPr>
            <p:ph type="sldNum" sz="quarter" idx="7"/>
          </p:nvPr>
        </p:nvSpPr>
        <p:spPr/>
        <p:txBody>
          <a:bodyPr/>
          <a:lstStyle/>
          <a:p>
            <a:fld id="{B6F15528-21DE-4FAA-801E-634DDDAF4B2B}" type="slidenum">
              <a:rPr lang="en-US" smtClean="0"/>
              <a:t>7</a:t>
            </a:fld>
            <a:endParaRPr lang="en-US"/>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Determining-equivalent-single-wheel-load-ESWL-7-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6D0DDCFE-C91E-A29A-BE86-4989FA2D69A7}"/>
              </a:ext>
            </a:extLst>
          </p:cNvPr>
          <p:cNvSpPr>
            <a:spLocks noGrp="1"/>
          </p:cNvSpPr>
          <p:nvPr>
            <p:ph type="sldNum" sz="quarter" idx="12"/>
          </p:nvPr>
        </p:nvSpPr>
        <p:spPr/>
        <p:txBody>
          <a:bodyPr/>
          <a:lstStyle/>
          <a:p>
            <a:fld id="{C1FF6DA9-008F-8B48-92A6-B652298478BF}" type="slidenum">
              <a:rPr lang="en-US" smtClean="0"/>
              <a:t>70</a:t>
            </a:fld>
            <a:endParaRPr lang="en-US"/>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Determining-equivalent-single-wheel-load-ESWL-8-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2A8D13B4-4FC5-E6D3-807B-65CBB4C077AD}"/>
              </a:ext>
            </a:extLst>
          </p:cNvPr>
          <p:cNvSpPr>
            <a:spLocks noGrp="1"/>
          </p:cNvSpPr>
          <p:nvPr>
            <p:ph type="sldNum" sz="quarter" idx="12"/>
          </p:nvPr>
        </p:nvSpPr>
        <p:spPr/>
        <p:txBody>
          <a:bodyPr/>
          <a:lstStyle/>
          <a:p>
            <a:fld id="{C1FF6DA9-008F-8B48-92A6-B652298478BF}" type="slidenum">
              <a:rPr lang="en-US" smtClean="0"/>
              <a:t>71</a:t>
            </a:fld>
            <a:endParaRPr lang="en-US"/>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Determining-equivalent-single-wheel-load-ESWL-9-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A0F2D24C-CA76-BB70-C174-07AED6120D98}"/>
              </a:ext>
            </a:extLst>
          </p:cNvPr>
          <p:cNvSpPr>
            <a:spLocks noGrp="1"/>
          </p:cNvSpPr>
          <p:nvPr>
            <p:ph type="sldNum" sz="quarter" idx="12"/>
          </p:nvPr>
        </p:nvSpPr>
        <p:spPr/>
        <p:txBody>
          <a:bodyPr/>
          <a:lstStyle/>
          <a:p>
            <a:fld id="{C1FF6DA9-008F-8B48-92A6-B652298478BF}" type="slidenum">
              <a:rPr lang="en-US" smtClean="0"/>
              <a:t>72</a:t>
            </a:fld>
            <a:endParaRPr lang="en-US"/>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Determining-equivalent-single-wheel-load-ESWL-10-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9B0B24F3-539C-C910-4122-DB535BC2E3C1}"/>
              </a:ext>
            </a:extLst>
          </p:cNvPr>
          <p:cNvSpPr>
            <a:spLocks noGrp="1"/>
          </p:cNvSpPr>
          <p:nvPr>
            <p:ph type="sldNum" sz="quarter" idx="12"/>
          </p:nvPr>
        </p:nvSpPr>
        <p:spPr/>
        <p:txBody>
          <a:bodyPr/>
          <a:lstStyle/>
          <a:p>
            <a:fld id="{C1FF6DA9-008F-8B48-92A6-B652298478BF}" type="slidenum">
              <a:rPr lang="en-US" smtClean="0"/>
              <a:t>73</a:t>
            </a:fld>
            <a:endParaRPr lang="en-US"/>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Determining-equivalent-single-wheel-load-ESWL-11-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F9439461-A911-57C6-AEFF-16BAA5C16558}"/>
              </a:ext>
            </a:extLst>
          </p:cNvPr>
          <p:cNvSpPr>
            <a:spLocks noGrp="1"/>
          </p:cNvSpPr>
          <p:nvPr>
            <p:ph type="sldNum" sz="quarter" idx="12"/>
          </p:nvPr>
        </p:nvSpPr>
        <p:spPr/>
        <p:txBody>
          <a:bodyPr/>
          <a:lstStyle/>
          <a:p>
            <a:fld id="{C1FF6DA9-008F-8B48-92A6-B652298478BF}" type="slidenum">
              <a:rPr lang="en-US" smtClean="0"/>
              <a:t>74</a:t>
            </a:fld>
            <a:endParaRPr lang="en-US"/>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Determining-equivalent-single-wheel-load-ESWL-12-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08FB7D77-9D06-399E-D7AB-BA0477C92AF4}"/>
              </a:ext>
            </a:extLst>
          </p:cNvPr>
          <p:cNvSpPr>
            <a:spLocks noGrp="1"/>
          </p:cNvSpPr>
          <p:nvPr>
            <p:ph type="sldNum" sz="quarter" idx="12"/>
          </p:nvPr>
        </p:nvSpPr>
        <p:spPr/>
        <p:txBody>
          <a:bodyPr/>
          <a:lstStyle/>
          <a:p>
            <a:fld id="{C1FF6DA9-008F-8B48-92A6-B652298478BF}" type="slidenum">
              <a:rPr lang="en-US" smtClean="0"/>
              <a:t>75</a:t>
            </a:fld>
            <a:endParaRPr lang="en-US"/>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Determining-equivalent-single-wheel-load-ESWL-13-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6C29C2C4-09DD-A8A8-90F3-C3E741A61ED6}"/>
              </a:ext>
            </a:extLst>
          </p:cNvPr>
          <p:cNvSpPr>
            <a:spLocks noGrp="1"/>
          </p:cNvSpPr>
          <p:nvPr>
            <p:ph type="sldNum" sz="quarter" idx="12"/>
          </p:nvPr>
        </p:nvSpPr>
        <p:spPr/>
        <p:txBody>
          <a:bodyPr/>
          <a:lstStyle/>
          <a:p>
            <a:fld id="{C1FF6DA9-008F-8B48-92A6-B652298478BF}" type="slidenum">
              <a:rPr lang="en-US" smtClean="0"/>
              <a:t>76</a:t>
            </a:fld>
            <a:endParaRPr lang="en-US"/>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Determining-equivalent-single-wheel-load-ESWL-14-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7E90BD6D-EB8A-E04E-431F-BC11A00E20B9}"/>
              </a:ext>
            </a:extLst>
          </p:cNvPr>
          <p:cNvSpPr>
            <a:spLocks noGrp="1"/>
          </p:cNvSpPr>
          <p:nvPr>
            <p:ph type="sldNum" sz="quarter" idx="12"/>
          </p:nvPr>
        </p:nvSpPr>
        <p:spPr/>
        <p:txBody>
          <a:bodyPr/>
          <a:lstStyle/>
          <a:p>
            <a:fld id="{C1FF6DA9-008F-8B48-92A6-B652298478BF}" type="slidenum">
              <a:rPr lang="en-US" smtClean="0"/>
              <a:t>77</a:t>
            </a:fld>
            <a:endParaRPr lang="en-US"/>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Determining-equivalent-single-wheel-load-ESWL-15-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9013C379-2AA5-AB83-6AD7-CC84104978AF}"/>
              </a:ext>
            </a:extLst>
          </p:cNvPr>
          <p:cNvSpPr>
            <a:spLocks noGrp="1"/>
          </p:cNvSpPr>
          <p:nvPr>
            <p:ph type="sldNum" sz="quarter" idx="12"/>
          </p:nvPr>
        </p:nvSpPr>
        <p:spPr/>
        <p:txBody>
          <a:bodyPr/>
          <a:lstStyle/>
          <a:p>
            <a:fld id="{C1FF6DA9-008F-8B48-92A6-B652298478BF}" type="slidenum">
              <a:rPr lang="en-US" smtClean="0"/>
              <a:t>78</a:t>
            </a:fld>
            <a:endParaRPr lang="en-US"/>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Determining-equivalent-single-wheel-load-ESWL-16-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879E401D-DB0F-668A-1B44-90810A71EFF5}"/>
              </a:ext>
            </a:extLst>
          </p:cNvPr>
          <p:cNvSpPr>
            <a:spLocks noGrp="1"/>
          </p:cNvSpPr>
          <p:nvPr>
            <p:ph type="sldNum" sz="quarter" idx="12"/>
          </p:nvPr>
        </p:nvSpPr>
        <p:spPr/>
        <p:txBody>
          <a:bodyPr/>
          <a:lstStyle/>
          <a:p>
            <a:fld id="{C1FF6DA9-008F-8B48-92A6-B652298478BF}" type="slidenum">
              <a:rPr lang="en-US" smtClean="0"/>
              <a:t>79</a:t>
            </a:fld>
            <a:endParaRPr 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03233" y="914400"/>
            <a:ext cx="6937534" cy="625652"/>
          </a:xfrm>
          <a:prstGeom prst="rect">
            <a:avLst/>
          </a:prstGeom>
        </p:spPr>
        <p:txBody>
          <a:bodyPr vert="horz" wrap="square" lIns="0" tIns="10001" rIns="0" bIns="0" rtlCol="0">
            <a:spAutoFit/>
          </a:bodyPr>
          <a:lstStyle/>
          <a:p>
            <a:pPr marL="9525">
              <a:spcBef>
                <a:spcPts val="79"/>
              </a:spcBef>
            </a:pPr>
            <a:r>
              <a:rPr sz="4000" b="1" spc="195">
                <a:latin typeface="Arial" pitchFamily="34" charset="0"/>
                <a:cs typeface="Arial" pitchFamily="34" charset="0"/>
              </a:rPr>
              <a:t>Characteristics</a:t>
            </a:r>
            <a:r>
              <a:rPr sz="4000" b="1" spc="-135">
                <a:latin typeface="Arial" pitchFamily="34" charset="0"/>
                <a:cs typeface="Arial" pitchFamily="34" charset="0"/>
              </a:rPr>
              <a:t> </a:t>
            </a:r>
            <a:r>
              <a:rPr sz="4000" b="1" spc="169">
                <a:latin typeface="Arial" pitchFamily="34" charset="0"/>
                <a:cs typeface="Arial" pitchFamily="34" charset="0"/>
              </a:rPr>
              <a:t>of</a:t>
            </a:r>
            <a:r>
              <a:rPr sz="4000" b="1" spc="255">
                <a:latin typeface="Arial" pitchFamily="34" charset="0"/>
                <a:cs typeface="Arial" pitchFamily="34" charset="0"/>
              </a:rPr>
              <a:t> </a:t>
            </a:r>
            <a:r>
              <a:rPr sz="4000" b="1" spc="124">
                <a:latin typeface="Arial" pitchFamily="34" charset="0"/>
                <a:cs typeface="Arial" pitchFamily="34" charset="0"/>
              </a:rPr>
              <a:t>Trusses</a:t>
            </a:r>
            <a:endParaRPr sz="4000" b="1">
              <a:latin typeface="Arial" pitchFamily="34" charset="0"/>
              <a:cs typeface="Arial" pitchFamily="34" charset="0"/>
            </a:endParaRPr>
          </a:p>
        </p:txBody>
      </p:sp>
      <p:sp>
        <p:nvSpPr>
          <p:cNvPr id="3" name="object 3"/>
          <p:cNvSpPr txBox="1"/>
          <p:nvPr/>
        </p:nvSpPr>
        <p:spPr>
          <a:xfrm>
            <a:off x="1103233" y="2057400"/>
            <a:ext cx="6937534" cy="2947088"/>
          </a:xfrm>
          <a:prstGeom prst="rect">
            <a:avLst/>
          </a:prstGeom>
        </p:spPr>
        <p:txBody>
          <a:bodyPr vert="horz" wrap="square" lIns="0" tIns="78104"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3360" indent="-204311" algn="just">
              <a:lnSpc>
                <a:spcPct val="150000"/>
              </a:lnSpc>
              <a:spcBef>
                <a:spcPts val="614"/>
              </a:spcBef>
              <a:buSzPct val="95833"/>
              <a:buFont typeface="Wingdings"/>
              <a:buChar char=""/>
              <a:tabLst>
                <a:tab pos="213836" algn="l"/>
              </a:tabLst>
            </a:pPr>
            <a:r>
              <a:rPr sz="2400" spc="-4">
                <a:latin typeface="Arial" pitchFamily="34" charset="0"/>
                <a:cs typeface="Arial" pitchFamily="34" charset="0"/>
              </a:rPr>
              <a:t>The</a:t>
            </a:r>
            <a:r>
              <a:rPr sz="2400">
                <a:latin typeface="Arial" pitchFamily="34" charset="0"/>
                <a:cs typeface="Arial" pitchFamily="34" charset="0"/>
              </a:rPr>
              <a:t> </a:t>
            </a:r>
            <a:r>
              <a:rPr sz="2400" spc="-8">
                <a:latin typeface="Arial" pitchFamily="34" charset="0"/>
                <a:cs typeface="Arial" pitchFamily="34" charset="0"/>
              </a:rPr>
              <a:t>general</a:t>
            </a:r>
            <a:r>
              <a:rPr sz="2400" spc="-15">
                <a:latin typeface="Arial" pitchFamily="34" charset="0"/>
                <a:cs typeface="Arial" pitchFamily="34" charset="0"/>
              </a:rPr>
              <a:t> </a:t>
            </a:r>
            <a:r>
              <a:rPr sz="2400" spc="-11">
                <a:latin typeface="Arial" pitchFamily="34" charset="0"/>
                <a:cs typeface="Arial" pitchFamily="34" charset="0"/>
              </a:rPr>
              <a:t>configuration </a:t>
            </a:r>
            <a:r>
              <a:rPr sz="2400" spc="-4">
                <a:latin typeface="Arial" pitchFamily="34" charset="0"/>
                <a:cs typeface="Arial" pitchFamily="34" charset="0"/>
              </a:rPr>
              <a:t>of</a:t>
            </a:r>
            <a:r>
              <a:rPr sz="2400" spc="-11">
                <a:latin typeface="Arial" pitchFamily="34" charset="0"/>
                <a:cs typeface="Arial" pitchFamily="34" charset="0"/>
              </a:rPr>
              <a:t> </a:t>
            </a:r>
            <a:r>
              <a:rPr sz="2400">
                <a:latin typeface="Arial" pitchFamily="34" charset="0"/>
                <a:cs typeface="Arial" pitchFamily="34" charset="0"/>
              </a:rPr>
              <a:t>a</a:t>
            </a:r>
            <a:r>
              <a:rPr sz="2400" spc="-8">
                <a:latin typeface="Arial" pitchFamily="34" charset="0"/>
                <a:cs typeface="Arial" pitchFamily="34" charset="0"/>
              </a:rPr>
              <a:t> </a:t>
            </a:r>
            <a:r>
              <a:rPr sz="2400">
                <a:latin typeface="Arial" pitchFamily="34" charset="0"/>
                <a:cs typeface="Arial" pitchFamily="34" charset="0"/>
              </a:rPr>
              <a:t>truss is</a:t>
            </a:r>
            <a:r>
              <a:rPr sz="2400" spc="-11">
                <a:latin typeface="Arial" pitchFamily="34" charset="0"/>
                <a:cs typeface="Arial" pitchFamily="34" charset="0"/>
              </a:rPr>
              <a:t> </a:t>
            </a:r>
            <a:r>
              <a:rPr sz="2400">
                <a:latin typeface="Arial" pitchFamily="34" charset="0"/>
                <a:cs typeface="Arial" pitchFamily="34" charset="0"/>
              </a:rPr>
              <a:t>triangle.</a:t>
            </a:r>
          </a:p>
          <a:p>
            <a:pPr marL="213360" indent="-204311" algn="just">
              <a:lnSpc>
                <a:spcPct val="150000"/>
              </a:lnSpc>
              <a:spcBef>
                <a:spcPts val="544"/>
              </a:spcBef>
              <a:buSzPct val="95833"/>
              <a:buFont typeface="Wingdings"/>
              <a:buChar char=""/>
              <a:tabLst>
                <a:tab pos="213836" algn="l"/>
              </a:tabLst>
            </a:pPr>
            <a:r>
              <a:rPr sz="2400" spc="-4">
                <a:latin typeface="Arial" pitchFamily="34" charset="0"/>
                <a:cs typeface="Arial" pitchFamily="34" charset="0"/>
              </a:rPr>
              <a:t>The</a:t>
            </a:r>
            <a:r>
              <a:rPr sz="2400" spc="4">
                <a:latin typeface="Arial" pitchFamily="34" charset="0"/>
                <a:cs typeface="Arial" pitchFamily="34" charset="0"/>
              </a:rPr>
              <a:t> </a:t>
            </a:r>
            <a:r>
              <a:rPr sz="2400" spc="-4">
                <a:latin typeface="Arial" pitchFamily="34" charset="0"/>
                <a:cs typeface="Arial" pitchFamily="34" charset="0"/>
              </a:rPr>
              <a:t>members</a:t>
            </a:r>
            <a:r>
              <a:rPr sz="2400" spc="-23">
                <a:latin typeface="Arial" pitchFamily="34" charset="0"/>
                <a:cs typeface="Arial" pitchFamily="34" charset="0"/>
              </a:rPr>
              <a:t> </a:t>
            </a:r>
            <a:r>
              <a:rPr sz="2400" spc="-11">
                <a:latin typeface="Arial" pitchFamily="34" charset="0"/>
                <a:cs typeface="Arial" pitchFamily="34" charset="0"/>
              </a:rPr>
              <a:t>are</a:t>
            </a:r>
            <a:r>
              <a:rPr sz="2400">
                <a:latin typeface="Arial" pitchFamily="34" charset="0"/>
                <a:cs typeface="Arial" pitchFamily="34" charset="0"/>
              </a:rPr>
              <a:t> </a:t>
            </a:r>
            <a:r>
              <a:rPr sz="2400" spc="-8">
                <a:latin typeface="Arial" pitchFamily="34" charset="0"/>
                <a:cs typeface="Arial" pitchFamily="34" charset="0"/>
              </a:rPr>
              <a:t>connected </a:t>
            </a:r>
            <a:r>
              <a:rPr sz="2400" spc="-4">
                <a:latin typeface="Arial" pitchFamily="34" charset="0"/>
                <a:cs typeface="Arial" pitchFamily="34" charset="0"/>
              </a:rPr>
              <a:t>of </a:t>
            </a:r>
            <a:r>
              <a:rPr sz="2400">
                <a:latin typeface="Arial" pitchFamily="34" charset="0"/>
                <a:cs typeface="Arial" pitchFamily="34" charset="0"/>
              </a:rPr>
              <a:t>their</a:t>
            </a:r>
            <a:r>
              <a:rPr sz="2400" spc="-8">
                <a:latin typeface="Arial" pitchFamily="34" charset="0"/>
                <a:cs typeface="Arial" pitchFamily="34" charset="0"/>
              </a:rPr>
              <a:t> </a:t>
            </a:r>
            <a:r>
              <a:rPr sz="2400">
                <a:latin typeface="Arial" pitchFamily="34" charset="0"/>
                <a:cs typeface="Arial" pitchFamily="34" charset="0"/>
              </a:rPr>
              <a:t>end </a:t>
            </a:r>
            <a:r>
              <a:rPr sz="2400" spc="-8">
                <a:latin typeface="Arial" pitchFamily="34" charset="0"/>
                <a:cs typeface="Arial" pitchFamily="34" charset="0"/>
              </a:rPr>
              <a:t>by</a:t>
            </a:r>
            <a:r>
              <a:rPr sz="2400">
                <a:latin typeface="Arial" pitchFamily="34" charset="0"/>
                <a:cs typeface="Arial" pitchFamily="34" charset="0"/>
              </a:rPr>
              <a:t> </a:t>
            </a:r>
            <a:r>
              <a:rPr sz="2400" spc="-4">
                <a:latin typeface="Arial" pitchFamily="34" charset="0"/>
                <a:cs typeface="Arial" pitchFamily="34" charset="0"/>
              </a:rPr>
              <a:t>frictionless</a:t>
            </a:r>
            <a:r>
              <a:rPr sz="2400" spc="-15">
                <a:latin typeface="Arial" pitchFamily="34" charset="0"/>
                <a:cs typeface="Arial" pitchFamily="34" charset="0"/>
              </a:rPr>
              <a:t> </a:t>
            </a:r>
            <a:r>
              <a:rPr sz="2400" spc="-4">
                <a:latin typeface="Arial" pitchFamily="34" charset="0"/>
                <a:cs typeface="Arial" pitchFamily="34" charset="0"/>
              </a:rPr>
              <a:t>pin.</a:t>
            </a:r>
            <a:endParaRPr sz="2400">
              <a:latin typeface="Arial" pitchFamily="34" charset="0"/>
              <a:cs typeface="Arial" pitchFamily="34" charset="0"/>
            </a:endParaRPr>
          </a:p>
          <a:p>
            <a:pPr marL="180499" marR="3810" indent="-171450" algn="just">
              <a:lnSpc>
                <a:spcPct val="150000"/>
              </a:lnSpc>
              <a:spcBef>
                <a:spcPts val="776"/>
              </a:spcBef>
              <a:buSzPct val="95833"/>
              <a:buFont typeface="Wingdings"/>
              <a:buChar char=""/>
              <a:tabLst>
                <a:tab pos="213836" algn="l"/>
              </a:tabLst>
            </a:pPr>
            <a:r>
              <a:rPr sz="2400" spc="-4">
                <a:latin typeface="Arial" pitchFamily="34" charset="0"/>
                <a:cs typeface="Arial" pitchFamily="34" charset="0"/>
              </a:rPr>
              <a:t>The</a:t>
            </a:r>
            <a:r>
              <a:rPr sz="2400" spc="4">
                <a:latin typeface="Arial" pitchFamily="34" charset="0"/>
                <a:cs typeface="Arial" pitchFamily="34" charset="0"/>
              </a:rPr>
              <a:t> </a:t>
            </a:r>
            <a:r>
              <a:rPr sz="2400">
                <a:latin typeface="Arial" pitchFamily="34" charset="0"/>
                <a:cs typeface="Arial" pitchFamily="34" charset="0"/>
              </a:rPr>
              <a:t>loads</a:t>
            </a:r>
            <a:r>
              <a:rPr sz="2400" spc="-4">
                <a:latin typeface="Arial" pitchFamily="34" charset="0"/>
                <a:cs typeface="Arial" pitchFamily="34" charset="0"/>
              </a:rPr>
              <a:t> </a:t>
            </a:r>
            <a:r>
              <a:rPr sz="2400" spc="-11">
                <a:latin typeface="Arial" pitchFamily="34" charset="0"/>
                <a:cs typeface="Arial" pitchFamily="34" charset="0"/>
              </a:rPr>
              <a:t>are</a:t>
            </a:r>
            <a:r>
              <a:rPr sz="2400">
                <a:latin typeface="Arial" pitchFamily="34" charset="0"/>
                <a:cs typeface="Arial" pitchFamily="34" charset="0"/>
              </a:rPr>
              <a:t> applied</a:t>
            </a:r>
            <a:r>
              <a:rPr sz="2400" spc="-4">
                <a:latin typeface="Arial" pitchFamily="34" charset="0"/>
                <a:cs typeface="Arial" pitchFamily="34" charset="0"/>
              </a:rPr>
              <a:t> only</a:t>
            </a:r>
            <a:r>
              <a:rPr sz="2400" spc="-11">
                <a:latin typeface="Arial" pitchFamily="34" charset="0"/>
                <a:cs typeface="Arial" pitchFamily="34" charset="0"/>
              </a:rPr>
              <a:t> at</a:t>
            </a:r>
            <a:r>
              <a:rPr sz="2400">
                <a:latin typeface="Arial" pitchFamily="34" charset="0"/>
                <a:cs typeface="Arial" pitchFamily="34" charset="0"/>
              </a:rPr>
              <a:t> </a:t>
            </a:r>
            <a:r>
              <a:rPr sz="2400" spc="-8">
                <a:latin typeface="Arial" pitchFamily="34" charset="0"/>
                <a:cs typeface="Arial" pitchFamily="34" charset="0"/>
              </a:rPr>
              <a:t>joints</a:t>
            </a:r>
            <a:r>
              <a:rPr sz="2400" spc="4">
                <a:latin typeface="Arial" pitchFamily="34" charset="0"/>
                <a:cs typeface="Arial" pitchFamily="34" charset="0"/>
              </a:rPr>
              <a:t> </a:t>
            </a:r>
            <a:r>
              <a:rPr sz="2400">
                <a:latin typeface="Arial" pitchFamily="34" charset="0"/>
                <a:cs typeface="Arial" pitchFamily="34" charset="0"/>
              </a:rPr>
              <a:t>and</a:t>
            </a:r>
            <a:r>
              <a:rPr sz="2400" spc="-4">
                <a:latin typeface="Arial" pitchFamily="34" charset="0"/>
                <a:cs typeface="Arial" pitchFamily="34" charset="0"/>
              </a:rPr>
              <a:t> </a:t>
            </a:r>
            <a:r>
              <a:rPr sz="2400" spc="-8">
                <a:latin typeface="Arial" pitchFamily="34" charset="0"/>
                <a:cs typeface="Arial" pitchFamily="34" charset="0"/>
              </a:rPr>
              <a:t>not</a:t>
            </a:r>
            <a:r>
              <a:rPr sz="2400">
                <a:latin typeface="Arial" pitchFamily="34" charset="0"/>
                <a:cs typeface="Arial" pitchFamily="34" charset="0"/>
              </a:rPr>
              <a:t> </a:t>
            </a:r>
            <a:r>
              <a:rPr sz="2400" spc="-11">
                <a:latin typeface="Arial" pitchFamily="34" charset="0"/>
                <a:cs typeface="Arial" pitchFamily="34" charset="0"/>
              </a:rPr>
              <a:t>at </a:t>
            </a:r>
            <a:r>
              <a:rPr sz="2400">
                <a:latin typeface="Arial" pitchFamily="34" charset="0"/>
                <a:cs typeface="Arial" pitchFamily="34" charset="0"/>
              </a:rPr>
              <a:t>the </a:t>
            </a:r>
            <a:r>
              <a:rPr sz="2400" spc="-8">
                <a:latin typeface="Arial" pitchFamily="34" charset="0"/>
                <a:cs typeface="Arial" pitchFamily="34" charset="0"/>
              </a:rPr>
              <a:t>intermediate</a:t>
            </a:r>
            <a:r>
              <a:rPr sz="2400" spc="-15">
                <a:latin typeface="Arial" pitchFamily="34" charset="0"/>
                <a:cs typeface="Arial" pitchFamily="34" charset="0"/>
              </a:rPr>
              <a:t> </a:t>
            </a:r>
            <a:r>
              <a:rPr sz="2400" spc="-8">
                <a:latin typeface="Arial" pitchFamily="34" charset="0"/>
                <a:cs typeface="Arial" pitchFamily="34" charset="0"/>
              </a:rPr>
              <a:t>points</a:t>
            </a:r>
            <a:r>
              <a:rPr sz="2400">
                <a:latin typeface="Arial" pitchFamily="34" charset="0"/>
                <a:cs typeface="Arial" pitchFamily="34" charset="0"/>
              </a:rPr>
              <a:t> </a:t>
            </a:r>
            <a:r>
              <a:rPr sz="2400" spc="-8">
                <a:latin typeface="Arial" pitchFamily="34" charset="0"/>
                <a:cs typeface="Arial" pitchFamily="34" charset="0"/>
              </a:rPr>
              <a:t>of </a:t>
            </a:r>
            <a:r>
              <a:rPr sz="2400" spc="-394">
                <a:latin typeface="Arial" pitchFamily="34" charset="0"/>
                <a:cs typeface="Arial" pitchFamily="34" charset="0"/>
              </a:rPr>
              <a:t> </a:t>
            </a:r>
            <a:r>
              <a:rPr sz="2400">
                <a:latin typeface="Arial" pitchFamily="34" charset="0"/>
                <a:cs typeface="Arial" pitchFamily="34" charset="0"/>
              </a:rPr>
              <a:t>a</a:t>
            </a:r>
            <a:r>
              <a:rPr sz="2400" spc="-8">
                <a:latin typeface="Arial" pitchFamily="34" charset="0"/>
                <a:cs typeface="Arial" pitchFamily="34" charset="0"/>
              </a:rPr>
              <a:t> </a:t>
            </a:r>
            <a:r>
              <a:rPr sz="2400" spc="-26">
                <a:latin typeface="Arial" pitchFamily="34" charset="0"/>
                <a:cs typeface="Arial" pitchFamily="34" charset="0"/>
              </a:rPr>
              <a:t>member.</a:t>
            </a:r>
            <a:endParaRPr sz="2400">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FED34EB0-A54B-0E0F-1271-D8920B380C00}"/>
              </a:ext>
            </a:extLst>
          </p:cNvPr>
          <p:cNvSpPr>
            <a:spLocks noGrp="1"/>
          </p:cNvSpPr>
          <p:nvPr>
            <p:ph type="sldNum" sz="quarter" idx="7"/>
          </p:nvPr>
        </p:nvSpPr>
        <p:spPr/>
        <p:txBody>
          <a:bodyPr/>
          <a:lstStyle/>
          <a:p>
            <a:fld id="{B6F15528-21DE-4FAA-801E-634DDDAF4B2B}" type="slidenum">
              <a:rPr lang="en-US" smtClean="0"/>
              <a:t>8</a:t>
            </a:fld>
            <a:endParaRPr lang="en-US"/>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Determining-equivalent-single-wheel-load-ESWL-3-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F392DE9F-0C36-67B2-0B96-605412B00E8B}"/>
              </a:ext>
            </a:extLst>
          </p:cNvPr>
          <p:cNvSpPr>
            <a:spLocks noGrp="1"/>
          </p:cNvSpPr>
          <p:nvPr>
            <p:ph type="sldNum" sz="quarter" idx="12"/>
          </p:nvPr>
        </p:nvSpPr>
        <p:spPr/>
        <p:txBody>
          <a:bodyPr/>
          <a:lstStyle/>
          <a:p>
            <a:fld id="{C1FF6DA9-008F-8B48-92A6-B652298478BF}" type="slidenum">
              <a:rPr lang="en-US" smtClean="0"/>
              <a:t>80</a:t>
            </a:fld>
            <a:endParaRPr lang="en-US"/>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Determining-equivalent-single-wheel-load-ESWL-18-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B212DC49-0FEE-0D40-72DC-BAD9B560C7DA}"/>
              </a:ext>
            </a:extLst>
          </p:cNvPr>
          <p:cNvSpPr>
            <a:spLocks noGrp="1"/>
          </p:cNvSpPr>
          <p:nvPr>
            <p:ph type="sldNum" sz="quarter" idx="12"/>
          </p:nvPr>
        </p:nvSpPr>
        <p:spPr/>
        <p:txBody>
          <a:bodyPr/>
          <a:lstStyle/>
          <a:p>
            <a:fld id="{C1FF6DA9-008F-8B48-92A6-B652298478BF}" type="slidenum">
              <a:rPr lang="en-US" smtClean="0"/>
              <a:t>81</a:t>
            </a:fld>
            <a:endParaRPr lang="en-US"/>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0C3C08-9F05-0623-72DF-3638B93CE1FB}"/>
              </a:ext>
            </a:extLst>
          </p:cNvPr>
          <p:cNvSpPr txBox="1"/>
          <p:nvPr/>
        </p:nvSpPr>
        <p:spPr>
          <a:xfrm>
            <a:off x="1943100" y="2209800"/>
            <a:ext cx="5257800" cy="255454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b="1">
                <a:solidFill>
                  <a:srgbClr val="0000CC"/>
                </a:solidFill>
                <a:latin typeface="Arial" pitchFamily="34" charset="0"/>
                <a:cs typeface="Arial" pitchFamily="34" charset="0"/>
              </a:rPr>
              <a:t>Deflection By </a:t>
            </a:r>
          </a:p>
          <a:p>
            <a:pPr algn="ctr"/>
            <a:r>
              <a:rPr lang="en-US" sz="4000" b="1">
                <a:solidFill>
                  <a:srgbClr val="0000CC"/>
                </a:solidFill>
                <a:latin typeface="Arial" pitchFamily="34" charset="0"/>
                <a:cs typeface="Arial" pitchFamily="34" charset="0"/>
              </a:rPr>
              <a:t>Unit Load Method</a:t>
            </a:r>
          </a:p>
          <a:p>
            <a:pPr algn="ctr"/>
            <a:endParaRPr lang="en-US" sz="4000" b="1">
              <a:latin typeface="Arial" pitchFamily="34" charset="0"/>
              <a:cs typeface="Arial" pitchFamily="34" charset="0"/>
            </a:endParaRPr>
          </a:p>
          <a:p>
            <a:pPr algn="ctr"/>
            <a:r>
              <a:rPr lang="en-US" sz="4000" b="1">
                <a:solidFill>
                  <a:srgbClr val="FF0000"/>
                </a:solidFill>
                <a:latin typeface="Arial" pitchFamily="34" charset="0"/>
                <a:cs typeface="Arial" pitchFamily="34" charset="0"/>
              </a:rPr>
              <a:t>(Week 11-13)</a:t>
            </a:r>
          </a:p>
        </p:txBody>
      </p:sp>
      <p:sp>
        <p:nvSpPr>
          <p:cNvPr id="2" name="Slide Number Placeholder 1">
            <a:extLst>
              <a:ext uri="{FF2B5EF4-FFF2-40B4-BE49-F238E27FC236}">
                <a16:creationId xmlns:a16="http://schemas.microsoft.com/office/drawing/2014/main" id="{720AABE2-54E3-495B-0266-36396A1E3E1B}"/>
              </a:ext>
            </a:extLst>
          </p:cNvPr>
          <p:cNvSpPr>
            <a:spLocks noGrp="1"/>
          </p:cNvSpPr>
          <p:nvPr>
            <p:ph type="sldNum" sz="quarter" idx="12"/>
          </p:nvPr>
        </p:nvSpPr>
        <p:spPr/>
        <p:txBody>
          <a:bodyPr/>
          <a:lstStyle/>
          <a:p>
            <a:fld id="{C1FF6DA9-008F-8B48-92A6-B652298478BF}" type="slidenum">
              <a:rPr lang="en-US" smtClean="0"/>
              <a:t>82</a:t>
            </a:fld>
            <a:endParaRPr lang="en-US"/>
          </a:p>
        </p:txBody>
      </p:sp>
      <p:pic>
        <p:nvPicPr>
          <p:cNvPr id="3" name="Picture 2">
            <a:extLst>
              <a:ext uri="{FF2B5EF4-FFF2-40B4-BE49-F238E27FC236}">
                <a16:creationId xmlns:a16="http://schemas.microsoft.com/office/drawing/2014/main" id="{6004620F-477B-E821-A19A-2C000D870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9842" y="381000"/>
            <a:ext cx="1284316" cy="1554480"/>
          </a:xfrm>
          <a:prstGeom prst="rect">
            <a:avLst/>
          </a:prstGeom>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18207-641E-BB55-54FC-75C312DE211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63265E-D9F4-70A6-A189-752E721626FA}"/>
              </a:ext>
            </a:extLst>
          </p:cNvPr>
          <p:cNvPicPr>
            <a:picLocks noChangeAspect="1"/>
          </p:cNvPicPr>
          <p:nvPr/>
        </p:nvPicPr>
        <p:blipFill>
          <a:blip r:embed="rId2"/>
          <a:stretch>
            <a:fillRect/>
          </a:stretch>
        </p:blipFill>
        <p:spPr>
          <a:xfrm>
            <a:off x="0" y="1281839"/>
            <a:ext cx="9144000" cy="4294322"/>
          </a:xfrm>
          <a:prstGeom prst="rect">
            <a:avLst/>
          </a:prstGeom>
        </p:spPr>
      </p:pic>
      <p:sp>
        <p:nvSpPr>
          <p:cNvPr id="2" name="Slide Number Placeholder 1">
            <a:extLst>
              <a:ext uri="{FF2B5EF4-FFF2-40B4-BE49-F238E27FC236}">
                <a16:creationId xmlns:a16="http://schemas.microsoft.com/office/drawing/2014/main" id="{522C6734-52CA-BCCB-8598-E458D7F16F02}"/>
              </a:ext>
            </a:extLst>
          </p:cNvPr>
          <p:cNvSpPr>
            <a:spLocks noGrp="1"/>
          </p:cNvSpPr>
          <p:nvPr>
            <p:ph type="sldNum" sz="quarter" idx="12"/>
          </p:nvPr>
        </p:nvSpPr>
        <p:spPr/>
        <p:txBody>
          <a:bodyPr/>
          <a:lstStyle/>
          <a:p>
            <a:fld id="{C1FF6DA9-008F-8B48-92A6-B652298478BF}" type="slidenum">
              <a:rPr lang="en-US" smtClean="0"/>
              <a:t>83</a:t>
            </a:fld>
            <a:endParaRPr lang="en-US"/>
          </a:p>
        </p:txBody>
      </p:sp>
    </p:spTree>
    <p:extLst>
      <p:ext uri="{BB962C8B-B14F-4D97-AF65-F5344CB8AC3E}">
        <p14:creationId xmlns:p14="http://schemas.microsoft.com/office/powerpoint/2010/main" val="383477665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934DE9-B237-9BB0-DC69-9031BB9C15C7}"/>
              </a:ext>
            </a:extLst>
          </p:cNvPr>
          <p:cNvPicPr>
            <a:picLocks noChangeAspect="1"/>
          </p:cNvPicPr>
          <p:nvPr/>
        </p:nvPicPr>
        <p:blipFill>
          <a:blip r:embed="rId2"/>
          <a:stretch>
            <a:fillRect/>
          </a:stretch>
        </p:blipFill>
        <p:spPr>
          <a:xfrm>
            <a:off x="0" y="1332963"/>
            <a:ext cx="9144000" cy="4192073"/>
          </a:xfrm>
          <a:prstGeom prst="rect">
            <a:avLst/>
          </a:prstGeom>
        </p:spPr>
      </p:pic>
      <p:sp>
        <p:nvSpPr>
          <p:cNvPr id="2" name="Slide Number Placeholder 1">
            <a:extLst>
              <a:ext uri="{FF2B5EF4-FFF2-40B4-BE49-F238E27FC236}">
                <a16:creationId xmlns:a16="http://schemas.microsoft.com/office/drawing/2014/main" id="{A017D7BA-A549-4C0D-3109-6654C47E923B}"/>
              </a:ext>
            </a:extLst>
          </p:cNvPr>
          <p:cNvSpPr>
            <a:spLocks noGrp="1"/>
          </p:cNvSpPr>
          <p:nvPr>
            <p:ph type="sldNum" sz="quarter" idx="12"/>
          </p:nvPr>
        </p:nvSpPr>
        <p:spPr/>
        <p:txBody>
          <a:bodyPr/>
          <a:lstStyle/>
          <a:p>
            <a:fld id="{C1FF6DA9-008F-8B48-92A6-B652298478BF}" type="slidenum">
              <a:rPr lang="en-US" smtClean="0"/>
              <a:t>84</a:t>
            </a:fld>
            <a:endParaRPr lang="en-US"/>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62CA2-C049-8D18-4E56-A9CA62B5C2C1}"/>
              </a:ext>
            </a:extLst>
          </p:cNvPr>
          <p:cNvPicPr>
            <a:picLocks noChangeAspect="1"/>
          </p:cNvPicPr>
          <p:nvPr/>
        </p:nvPicPr>
        <p:blipFill>
          <a:blip r:embed="rId2"/>
          <a:stretch>
            <a:fillRect/>
          </a:stretch>
        </p:blipFill>
        <p:spPr>
          <a:xfrm>
            <a:off x="0" y="1201118"/>
            <a:ext cx="9144000" cy="4455763"/>
          </a:xfrm>
          <a:prstGeom prst="rect">
            <a:avLst/>
          </a:prstGeom>
        </p:spPr>
      </p:pic>
      <p:sp>
        <p:nvSpPr>
          <p:cNvPr id="2" name="Slide Number Placeholder 1">
            <a:extLst>
              <a:ext uri="{FF2B5EF4-FFF2-40B4-BE49-F238E27FC236}">
                <a16:creationId xmlns:a16="http://schemas.microsoft.com/office/drawing/2014/main" id="{E041C8D4-A830-AC45-EC60-3C3CE19F6720}"/>
              </a:ext>
            </a:extLst>
          </p:cNvPr>
          <p:cNvSpPr>
            <a:spLocks noGrp="1"/>
          </p:cNvSpPr>
          <p:nvPr>
            <p:ph type="sldNum" sz="quarter" idx="12"/>
          </p:nvPr>
        </p:nvSpPr>
        <p:spPr/>
        <p:txBody>
          <a:bodyPr/>
          <a:lstStyle/>
          <a:p>
            <a:fld id="{C1FF6DA9-008F-8B48-92A6-B652298478BF}" type="slidenum">
              <a:rPr lang="en-US" smtClean="0"/>
              <a:t>85</a:t>
            </a:fld>
            <a:endParaRPr lang="en-US"/>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707787-8334-BFD6-B266-01E4E7B00DFA}"/>
              </a:ext>
            </a:extLst>
          </p:cNvPr>
          <p:cNvPicPr>
            <a:picLocks noChangeAspect="1"/>
          </p:cNvPicPr>
          <p:nvPr/>
        </p:nvPicPr>
        <p:blipFill>
          <a:blip r:embed="rId2"/>
          <a:stretch>
            <a:fillRect/>
          </a:stretch>
        </p:blipFill>
        <p:spPr>
          <a:xfrm>
            <a:off x="0" y="2153236"/>
            <a:ext cx="9144000" cy="2402237"/>
          </a:xfrm>
          <a:prstGeom prst="rect">
            <a:avLst/>
          </a:prstGeom>
        </p:spPr>
      </p:pic>
      <p:sp>
        <p:nvSpPr>
          <p:cNvPr id="2" name="Slide Number Placeholder 1">
            <a:extLst>
              <a:ext uri="{FF2B5EF4-FFF2-40B4-BE49-F238E27FC236}">
                <a16:creationId xmlns:a16="http://schemas.microsoft.com/office/drawing/2014/main" id="{FCADD293-1CC7-AC64-5CE3-E2F5F009A12E}"/>
              </a:ext>
            </a:extLst>
          </p:cNvPr>
          <p:cNvSpPr>
            <a:spLocks noGrp="1"/>
          </p:cNvSpPr>
          <p:nvPr>
            <p:ph type="sldNum" sz="quarter" idx="12"/>
          </p:nvPr>
        </p:nvSpPr>
        <p:spPr/>
        <p:txBody>
          <a:bodyPr/>
          <a:lstStyle/>
          <a:p>
            <a:fld id="{C1FF6DA9-008F-8B48-92A6-B652298478BF}" type="slidenum">
              <a:rPr lang="en-US" smtClean="0"/>
              <a:t>86</a:t>
            </a:fld>
            <a:endParaRPr lang="en-US"/>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30024E-3391-5FD0-CED2-36B8FFA8DBA6}"/>
              </a:ext>
            </a:extLst>
          </p:cNvPr>
          <p:cNvPicPr>
            <a:picLocks noChangeAspect="1"/>
          </p:cNvPicPr>
          <p:nvPr/>
        </p:nvPicPr>
        <p:blipFill>
          <a:blip r:embed="rId2"/>
          <a:srcRect r="1195"/>
          <a:stretch>
            <a:fillRect/>
          </a:stretch>
        </p:blipFill>
        <p:spPr>
          <a:xfrm>
            <a:off x="0" y="1858927"/>
            <a:ext cx="9144000" cy="3356031"/>
          </a:xfrm>
          <a:prstGeom prst="rect">
            <a:avLst/>
          </a:prstGeom>
        </p:spPr>
      </p:pic>
      <p:sp>
        <p:nvSpPr>
          <p:cNvPr id="2" name="Slide Number Placeholder 1">
            <a:extLst>
              <a:ext uri="{FF2B5EF4-FFF2-40B4-BE49-F238E27FC236}">
                <a16:creationId xmlns:a16="http://schemas.microsoft.com/office/drawing/2014/main" id="{AAC2D568-9D53-4BD1-139E-3A75887CA2E0}"/>
              </a:ext>
            </a:extLst>
          </p:cNvPr>
          <p:cNvSpPr>
            <a:spLocks noGrp="1"/>
          </p:cNvSpPr>
          <p:nvPr>
            <p:ph type="sldNum" sz="quarter" idx="12"/>
          </p:nvPr>
        </p:nvSpPr>
        <p:spPr/>
        <p:txBody>
          <a:bodyPr/>
          <a:lstStyle/>
          <a:p>
            <a:fld id="{C1FF6DA9-008F-8B48-92A6-B652298478BF}" type="slidenum">
              <a:rPr lang="en-US" smtClean="0"/>
              <a:t>87</a:t>
            </a:fld>
            <a:endParaRPr lang="en-US"/>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8326DF-F584-DA0E-31E1-69E1342F71B4}"/>
              </a:ext>
            </a:extLst>
          </p:cNvPr>
          <p:cNvPicPr>
            <a:picLocks noChangeAspect="1"/>
          </p:cNvPicPr>
          <p:nvPr/>
        </p:nvPicPr>
        <p:blipFill>
          <a:blip r:embed="rId2"/>
          <a:stretch>
            <a:fillRect/>
          </a:stretch>
        </p:blipFill>
        <p:spPr>
          <a:xfrm>
            <a:off x="0" y="1663351"/>
            <a:ext cx="9144000" cy="3531298"/>
          </a:xfrm>
          <a:prstGeom prst="rect">
            <a:avLst/>
          </a:prstGeom>
        </p:spPr>
      </p:pic>
      <p:sp>
        <p:nvSpPr>
          <p:cNvPr id="2" name="Slide Number Placeholder 1">
            <a:extLst>
              <a:ext uri="{FF2B5EF4-FFF2-40B4-BE49-F238E27FC236}">
                <a16:creationId xmlns:a16="http://schemas.microsoft.com/office/drawing/2014/main" id="{6459EA9E-F4A2-3BEF-E9D2-52739D66FEE0}"/>
              </a:ext>
            </a:extLst>
          </p:cNvPr>
          <p:cNvSpPr>
            <a:spLocks noGrp="1"/>
          </p:cNvSpPr>
          <p:nvPr>
            <p:ph type="sldNum" sz="quarter" idx="12"/>
          </p:nvPr>
        </p:nvSpPr>
        <p:spPr/>
        <p:txBody>
          <a:bodyPr/>
          <a:lstStyle/>
          <a:p>
            <a:fld id="{C1FF6DA9-008F-8B48-92A6-B652298478BF}" type="slidenum">
              <a:rPr lang="en-US" smtClean="0"/>
              <a:t>88</a:t>
            </a:fld>
            <a:endParaRPr lang="en-US"/>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EB028F-45DF-5F63-C474-7E34D600244E}"/>
              </a:ext>
            </a:extLst>
          </p:cNvPr>
          <p:cNvPicPr>
            <a:picLocks noChangeAspect="1"/>
          </p:cNvPicPr>
          <p:nvPr/>
        </p:nvPicPr>
        <p:blipFill>
          <a:blip r:embed="rId2"/>
          <a:stretch>
            <a:fillRect/>
          </a:stretch>
        </p:blipFill>
        <p:spPr>
          <a:xfrm>
            <a:off x="0" y="1769676"/>
            <a:ext cx="9144000" cy="3318647"/>
          </a:xfrm>
          <a:prstGeom prst="rect">
            <a:avLst/>
          </a:prstGeom>
        </p:spPr>
      </p:pic>
      <p:sp>
        <p:nvSpPr>
          <p:cNvPr id="2" name="Slide Number Placeholder 1">
            <a:extLst>
              <a:ext uri="{FF2B5EF4-FFF2-40B4-BE49-F238E27FC236}">
                <a16:creationId xmlns:a16="http://schemas.microsoft.com/office/drawing/2014/main" id="{8816A884-3793-C25C-181D-E274418866DC}"/>
              </a:ext>
            </a:extLst>
          </p:cNvPr>
          <p:cNvSpPr>
            <a:spLocks noGrp="1"/>
          </p:cNvSpPr>
          <p:nvPr>
            <p:ph type="sldNum" sz="quarter" idx="12"/>
          </p:nvPr>
        </p:nvSpPr>
        <p:spPr/>
        <p:txBody>
          <a:bodyPr/>
          <a:lstStyle/>
          <a:p>
            <a:fld id="{C1FF6DA9-008F-8B48-92A6-B652298478BF}" type="slidenum">
              <a:rPr lang="en-US" smtClean="0"/>
              <a:t>89</a:t>
            </a:fld>
            <a:endParaRPr lang="en-US"/>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19200" y="533400"/>
            <a:ext cx="6473314" cy="1241205"/>
          </a:xfrm>
          <a:prstGeom prst="rect">
            <a:avLst/>
          </a:prstGeom>
        </p:spPr>
        <p:txBody>
          <a:bodyPr vert="horz" wrap="square" lIns="0" tIns="10001" rIns="0" bIns="0" rtlCol="0">
            <a:spAutoFit/>
          </a:bodyPr>
          <a:lstStyle/>
          <a:p>
            <a:pPr marL="9525" algn="ctr">
              <a:spcBef>
                <a:spcPts val="79"/>
              </a:spcBef>
            </a:pPr>
            <a:r>
              <a:rPr sz="4000" b="1" spc="146">
                <a:latin typeface="Arial" pitchFamily="34" charset="0"/>
                <a:cs typeface="Arial" pitchFamily="34" charset="0"/>
              </a:rPr>
              <a:t>Advantages</a:t>
            </a:r>
            <a:r>
              <a:rPr sz="4000" b="1" spc="-101">
                <a:latin typeface="Arial" pitchFamily="34" charset="0"/>
                <a:cs typeface="Arial" pitchFamily="34" charset="0"/>
              </a:rPr>
              <a:t> </a:t>
            </a:r>
            <a:r>
              <a:rPr sz="4000" b="1" spc="307">
                <a:latin typeface="Arial" pitchFamily="34" charset="0"/>
                <a:cs typeface="Arial" pitchFamily="34" charset="0"/>
              </a:rPr>
              <a:t>&amp;</a:t>
            </a:r>
            <a:r>
              <a:rPr sz="4000" b="1" spc="-109">
                <a:latin typeface="Arial" pitchFamily="34" charset="0"/>
                <a:cs typeface="Arial" pitchFamily="34" charset="0"/>
              </a:rPr>
              <a:t> </a:t>
            </a:r>
            <a:r>
              <a:rPr sz="4000" b="1" spc="131">
                <a:latin typeface="Arial" pitchFamily="34" charset="0"/>
                <a:cs typeface="Arial" pitchFamily="34" charset="0"/>
              </a:rPr>
              <a:t>Uses</a:t>
            </a:r>
            <a:r>
              <a:rPr sz="4000" b="1" spc="-105">
                <a:latin typeface="Arial" pitchFamily="34" charset="0"/>
                <a:cs typeface="Arial" pitchFamily="34" charset="0"/>
              </a:rPr>
              <a:t> </a:t>
            </a:r>
            <a:r>
              <a:rPr sz="4000" b="1" spc="169">
                <a:latin typeface="Arial" pitchFamily="34" charset="0"/>
                <a:cs typeface="Arial" pitchFamily="34" charset="0"/>
              </a:rPr>
              <a:t>of</a:t>
            </a:r>
            <a:r>
              <a:rPr sz="4000" b="1" spc="266">
                <a:latin typeface="Arial" pitchFamily="34" charset="0"/>
                <a:cs typeface="Arial" pitchFamily="34" charset="0"/>
              </a:rPr>
              <a:t> </a:t>
            </a:r>
            <a:r>
              <a:rPr sz="4000" b="1" spc="127">
                <a:latin typeface="Arial" pitchFamily="34" charset="0"/>
                <a:cs typeface="Arial" pitchFamily="34" charset="0"/>
              </a:rPr>
              <a:t>Trusses</a:t>
            </a:r>
            <a:endParaRPr sz="4000" b="1">
              <a:latin typeface="Arial" pitchFamily="34" charset="0"/>
              <a:cs typeface="Arial" pitchFamily="34" charset="0"/>
            </a:endParaRPr>
          </a:p>
        </p:txBody>
      </p:sp>
      <p:sp>
        <p:nvSpPr>
          <p:cNvPr id="3" name="object 3"/>
          <p:cNvSpPr txBox="1"/>
          <p:nvPr/>
        </p:nvSpPr>
        <p:spPr>
          <a:xfrm>
            <a:off x="533400" y="2057400"/>
            <a:ext cx="8229600" cy="4042741"/>
          </a:xfrm>
          <a:prstGeom prst="rect">
            <a:avLst/>
          </a:prstGeom>
        </p:spPr>
        <p:txBody>
          <a:bodyPr vert="horz" wrap="square" lIns="0" tIns="4048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3810" indent="-171450" algn="just">
              <a:lnSpc>
                <a:spcPct val="150000"/>
              </a:lnSpc>
              <a:spcBef>
                <a:spcPts val="319"/>
              </a:spcBef>
              <a:buFont typeface="Wingdings"/>
              <a:buChar char=""/>
              <a:tabLst>
                <a:tab pos="264795" algn="l"/>
                <a:tab pos="1072515" algn="l"/>
                <a:tab pos="1923098" algn="l"/>
                <a:tab pos="2363153" algn="l"/>
                <a:tab pos="3257074" algn="l"/>
                <a:tab pos="3575685" algn="l"/>
                <a:tab pos="4112895" algn="l"/>
                <a:tab pos="5178743" algn="l"/>
                <a:tab pos="5688330" algn="l"/>
                <a:tab pos="6142196" algn="l"/>
                <a:tab pos="6710363" algn="l"/>
              </a:tabLst>
            </a:pPr>
            <a:r>
              <a:rPr sz="2400" spc="-113">
                <a:latin typeface="Arial" pitchFamily="34" charset="0"/>
                <a:cs typeface="Arial" pitchFamily="34" charset="0"/>
              </a:rPr>
              <a:t>T</a:t>
            </a:r>
            <a:r>
              <a:rPr sz="2400">
                <a:latin typeface="Arial" pitchFamily="34" charset="0"/>
                <a:cs typeface="Arial" pitchFamily="34" charset="0"/>
              </a:rPr>
              <a:t>russes	e</a:t>
            </a:r>
            <a:r>
              <a:rPr sz="2400" spc="11">
                <a:latin typeface="Arial" pitchFamily="34" charset="0"/>
                <a:cs typeface="Arial" pitchFamily="34" charset="0"/>
              </a:rPr>
              <a:t>n</a:t>
            </a:r>
            <a:r>
              <a:rPr sz="2400">
                <a:latin typeface="Arial" pitchFamily="34" charset="0"/>
                <a:cs typeface="Arial" pitchFamily="34" charset="0"/>
              </a:rPr>
              <a:t>ables	the	c</a:t>
            </a:r>
            <a:r>
              <a:rPr sz="2400" spc="-23">
                <a:latin typeface="Arial" pitchFamily="34" charset="0"/>
                <a:cs typeface="Arial" pitchFamily="34" charset="0"/>
              </a:rPr>
              <a:t>r</a:t>
            </a:r>
            <a:r>
              <a:rPr sz="2400">
                <a:latin typeface="Arial" pitchFamily="34" charset="0"/>
                <a:cs typeface="Arial" pitchFamily="34" charset="0"/>
              </a:rPr>
              <a:t>e</a:t>
            </a:r>
            <a:r>
              <a:rPr sz="2400" spc="-15">
                <a:latin typeface="Arial" pitchFamily="34" charset="0"/>
                <a:cs typeface="Arial" pitchFamily="34" charset="0"/>
              </a:rPr>
              <a:t>a</a:t>
            </a:r>
            <a:r>
              <a:rPr sz="2400">
                <a:latin typeface="Arial" pitchFamily="34" charset="0"/>
                <a:cs typeface="Arial" pitchFamily="34" charset="0"/>
              </a:rPr>
              <a:t>tion	</a:t>
            </a:r>
            <a:r>
              <a:rPr sz="2400" spc="-8">
                <a:latin typeface="Arial" pitchFamily="34" charset="0"/>
                <a:cs typeface="Arial" pitchFamily="34" charset="0"/>
              </a:rPr>
              <a:t>o</a:t>
            </a:r>
            <a:r>
              <a:rPr sz="2400">
                <a:latin typeface="Arial" pitchFamily="34" charset="0"/>
                <a:cs typeface="Arial" pitchFamily="34" charset="0"/>
              </a:rPr>
              <a:t>f	</a:t>
            </a:r>
            <a:r>
              <a:rPr sz="2400" spc="8">
                <a:latin typeface="Arial" pitchFamily="34" charset="0"/>
                <a:cs typeface="Arial" pitchFamily="34" charset="0"/>
              </a:rPr>
              <a:t>l</a:t>
            </a:r>
            <a:r>
              <a:rPr sz="2400">
                <a:latin typeface="Arial" pitchFamily="34" charset="0"/>
                <a:cs typeface="Arial" pitchFamily="34" charset="0"/>
              </a:rPr>
              <a:t>ig</a:t>
            </a:r>
            <a:r>
              <a:rPr sz="2400" spc="-23">
                <a:latin typeface="Arial" pitchFamily="34" charset="0"/>
                <a:cs typeface="Arial" pitchFamily="34" charset="0"/>
              </a:rPr>
              <a:t>h</a:t>
            </a:r>
            <a:r>
              <a:rPr sz="2400">
                <a:latin typeface="Arial" pitchFamily="34" charset="0"/>
                <a:cs typeface="Arial" pitchFamily="34" charset="0"/>
              </a:rPr>
              <a:t>t	</a:t>
            </a:r>
            <a:r>
              <a:rPr lang="en-US" sz="2400">
                <a:latin typeface="Arial" pitchFamily="34" charset="0"/>
                <a:cs typeface="Arial" pitchFamily="34" charset="0"/>
              </a:rPr>
              <a:t> </a:t>
            </a:r>
            <a:r>
              <a:rPr sz="2400" spc="-23">
                <a:latin typeface="Arial" pitchFamily="34" charset="0"/>
                <a:cs typeface="Arial" pitchFamily="34" charset="0"/>
              </a:rPr>
              <a:t>s</a:t>
            </a:r>
            <a:r>
              <a:rPr sz="2400">
                <a:latin typeface="Arial" pitchFamily="34" charset="0"/>
                <a:cs typeface="Arial" pitchFamily="34" charset="0"/>
              </a:rPr>
              <a:t>tructu</a:t>
            </a:r>
            <a:r>
              <a:rPr sz="2400" spc="-30">
                <a:latin typeface="Arial" pitchFamily="34" charset="0"/>
                <a:cs typeface="Arial" pitchFamily="34" charset="0"/>
              </a:rPr>
              <a:t>r</a:t>
            </a:r>
            <a:r>
              <a:rPr sz="2400">
                <a:latin typeface="Arial" pitchFamily="34" charset="0"/>
                <a:cs typeface="Arial" pitchFamily="34" charset="0"/>
              </a:rPr>
              <a:t>es	th</a:t>
            </a:r>
            <a:r>
              <a:rPr sz="2400" spc="-19">
                <a:latin typeface="Arial" pitchFamily="34" charset="0"/>
                <a:cs typeface="Arial" pitchFamily="34" charset="0"/>
              </a:rPr>
              <a:t>a</a:t>
            </a:r>
            <a:r>
              <a:rPr sz="2400">
                <a:latin typeface="Arial" pitchFamily="34" charset="0"/>
                <a:cs typeface="Arial" pitchFamily="34" charset="0"/>
              </a:rPr>
              <a:t>t	</a:t>
            </a:r>
            <a:r>
              <a:rPr sz="2400" spc="-15">
                <a:latin typeface="Arial" pitchFamily="34" charset="0"/>
                <a:cs typeface="Arial" pitchFamily="34" charset="0"/>
              </a:rPr>
              <a:t>c</a:t>
            </a:r>
            <a:r>
              <a:rPr sz="2400">
                <a:latin typeface="Arial" pitchFamily="34" charset="0"/>
                <a:cs typeface="Arial" pitchFamily="34" charset="0"/>
              </a:rPr>
              <a:t>an	</a:t>
            </a:r>
            <a:r>
              <a:rPr sz="2400" spc="-4">
                <a:latin typeface="Arial" pitchFamily="34" charset="0"/>
                <a:cs typeface="Arial" pitchFamily="34" charset="0"/>
              </a:rPr>
              <a:t>spa</a:t>
            </a:r>
            <a:r>
              <a:rPr sz="2400">
                <a:latin typeface="Arial" pitchFamily="34" charset="0"/>
                <a:cs typeface="Arial" pitchFamily="34" charset="0"/>
              </a:rPr>
              <a:t>n	la</a:t>
            </a:r>
            <a:r>
              <a:rPr sz="2400" spc="-23">
                <a:latin typeface="Arial" pitchFamily="34" charset="0"/>
                <a:cs typeface="Arial" pitchFamily="34" charset="0"/>
              </a:rPr>
              <a:t>r</a:t>
            </a:r>
            <a:r>
              <a:rPr sz="2400" spc="-11">
                <a:latin typeface="Arial" pitchFamily="34" charset="0"/>
                <a:cs typeface="Arial" pitchFamily="34" charset="0"/>
              </a:rPr>
              <a:t>g</a:t>
            </a:r>
            <a:r>
              <a:rPr sz="2400">
                <a:latin typeface="Arial" pitchFamily="34" charset="0"/>
                <a:cs typeface="Arial" pitchFamily="34" charset="0"/>
              </a:rPr>
              <a:t>e  </a:t>
            </a:r>
            <a:r>
              <a:rPr sz="2400" spc="-8">
                <a:latin typeface="Arial" pitchFamily="34" charset="0"/>
                <a:cs typeface="Arial" pitchFamily="34" charset="0"/>
              </a:rPr>
              <a:t>distances</a:t>
            </a:r>
            <a:r>
              <a:rPr sz="2400" spc="-19">
                <a:latin typeface="Arial" pitchFamily="34" charset="0"/>
                <a:cs typeface="Arial" pitchFamily="34" charset="0"/>
              </a:rPr>
              <a:t> </a:t>
            </a:r>
            <a:r>
              <a:rPr sz="2400">
                <a:latin typeface="Arial" pitchFamily="34" charset="0"/>
                <a:cs typeface="Arial" pitchFamily="34" charset="0"/>
              </a:rPr>
              <a:t>and</a:t>
            </a:r>
            <a:r>
              <a:rPr sz="2400" spc="8">
                <a:latin typeface="Arial" pitchFamily="34" charset="0"/>
                <a:cs typeface="Arial" pitchFamily="34" charset="0"/>
              </a:rPr>
              <a:t> </a:t>
            </a:r>
            <a:r>
              <a:rPr sz="2400" spc="-4">
                <a:latin typeface="Arial" pitchFamily="34" charset="0"/>
                <a:cs typeface="Arial" pitchFamily="34" charset="0"/>
              </a:rPr>
              <a:t>endure </a:t>
            </a:r>
            <a:r>
              <a:rPr sz="2400" spc="-8">
                <a:latin typeface="Arial" pitchFamily="34" charset="0"/>
                <a:cs typeface="Arial" pitchFamily="34" charset="0"/>
              </a:rPr>
              <a:t>heavy</a:t>
            </a:r>
            <a:r>
              <a:rPr sz="2400" spc="8">
                <a:latin typeface="Arial" pitchFamily="34" charset="0"/>
                <a:cs typeface="Arial" pitchFamily="34" charset="0"/>
              </a:rPr>
              <a:t> </a:t>
            </a:r>
            <a:r>
              <a:rPr sz="2400" spc="-4">
                <a:latin typeface="Arial" pitchFamily="34" charset="0"/>
                <a:cs typeface="Arial" pitchFamily="34" charset="0"/>
              </a:rPr>
              <a:t>loads.</a:t>
            </a:r>
            <a:endParaRPr sz="2400">
              <a:latin typeface="Arial" pitchFamily="34" charset="0"/>
              <a:cs typeface="Arial" pitchFamily="34" charset="0"/>
            </a:endParaRPr>
          </a:p>
          <a:p>
            <a:pPr marL="264319" indent="-255270" algn="just">
              <a:lnSpc>
                <a:spcPct val="150000"/>
              </a:lnSpc>
              <a:spcBef>
                <a:spcPts val="514"/>
              </a:spcBef>
              <a:buFont typeface="Wingdings"/>
              <a:buChar char=""/>
              <a:tabLst>
                <a:tab pos="264795" algn="l"/>
              </a:tabLst>
            </a:pPr>
            <a:r>
              <a:rPr sz="2400" spc="-4">
                <a:latin typeface="Arial" pitchFamily="34" charset="0"/>
                <a:cs typeface="Arial" pitchFamily="34" charset="0"/>
              </a:rPr>
              <a:t>Their</a:t>
            </a:r>
            <a:r>
              <a:rPr sz="2400">
                <a:latin typeface="Arial" pitchFamily="34" charset="0"/>
                <a:cs typeface="Arial" pitchFamily="34" charset="0"/>
              </a:rPr>
              <a:t> </a:t>
            </a:r>
            <a:r>
              <a:rPr sz="2400" spc="-4">
                <a:latin typeface="Arial" pitchFamily="34" charset="0"/>
                <a:cs typeface="Arial" pitchFamily="34" charset="0"/>
              </a:rPr>
              <a:t>presence</a:t>
            </a:r>
            <a:r>
              <a:rPr sz="2400" spc="4">
                <a:latin typeface="Arial" pitchFamily="34" charset="0"/>
                <a:cs typeface="Arial" pitchFamily="34" charset="0"/>
              </a:rPr>
              <a:t> </a:t>
            </a:r>
            <a:r>
              <a:rPr sz="2400">
                <a:latin typeface="Arial" pitchFamily="34" charset="0"/>
                <a:cs typeface="Arial" pitchFamily="34" charset="0"/>
              </a:rPr>
              <a:t>enables</a:t>
            </a:r>
            <a:r>
              <a:rPr sz="2400" spc="-8">
                <a:latin typeface="Arial" pitchFamily="34" charset="0"/>
                <a:cs typeface="Arial" pitchFamily="34" charset="0"/>
              </a:rPr>
              <a:t> builders</a:t>
            </a:r>
            <a:r>
              <a:rPr sz="2400" spc="4">
                <a:latin typeface="Arial" pitchFamily="34" charset="0"/>
                <a:cs typeface="Arial" pitchFamily="34" charset="0"/>
              </a:rPr>
              <a:t> </a:t>
            </a:r>
            <a:r>
              <a:rPr sz="2400" spc="-11">
                <a:latin typeface="Arial" pitchFamily="34" charset="0"/>
                <a:cs typeface="Arial" pitchFamily="34" charset="0"/>
              </a:rPr>
              <a:t>to</a:t>
            </a:r>
            <a:r>
              <a:rPr sz="2400" spc="-8">
                <a:latin typeface="Arial" pitchFamily="34" charset="0"/>
                <a:cs typeface="Arial" pitchFamily="34" charset="0"/>
              </a:rPr>
              <a:t> </a:t>
            </a:r>
            <a:r>
              <a:rPr sz="2400" spc="-4">
                <a:latin typeface="Arial" pitchFamily="34" charset="0"/>
                <a:cs typeface="Arial" pitchFamily="34" charset="0"/>
              </a:rPr>
              <a:t>achieve</a:t>
            </a:r>
            <a:r>
              <a:rPr sz="2400" spc="-8">
                <a:latin typeface="Arial" pitchFamily="34" charset="0"/>
                <a:cs typeface="Arial" pitchFamily="34" charset="0"/>
              </a:rPr>
              <a:t> maximal</a:t>
            </a:r>
            <a:r>
              <a:rPr sz="2400" spc="-15">
                <a:latin typeface="Arial" pitchFamily="34" charset="0"/>
                <a:cs typeface="Arial" pitchFamily="34" charset="0"/>
              </a:rPr>
              <a:t> </a:t>
            </a:r>
            <a:r>
              <a:rPr sz="2400" spc="-11">
                <a:latin typeface="Arial" pitchFamily="34" charset="0"/>
                <a:cs typeface="Arial" pitchFamily="34" charset="0"/>
              </a:rPr>
              <a:t>economy</a:t>
            </a:r>
            <a:r>
              <a:rPr sz="2400" spc="-8">
                <a:latin typeface="Arial" pitchFamily="34" charset="0"/>
                <a:cs typeface="Arial" pitchFamily="34" charset="0"/>
              </a:rPr>
              <a:t> </a:t>
            </a:r>
            <a:r>
              <a:rPr sz="2400" spc="-4">
                <a:latin typeface="Arial" pitchFamily="34" charset="0"/>
                <a:cs typeface="Arial" pitchFamily="34" charset="0"/>
              </a:rPr>
              <a:t>of</a:t>
            </a:r>
            <a:r>
              <a:rPr sz="2400" spc="4">
                <a:latin typeface="Arial" pitchFamily="34" charset="0"/>
                <a:cs typeface="Arial" pitchFamily="34" charset="0"/>
              </a:rPr>
              <a:t> </a:t>
            </a:r>
            <a:r>
              <a:rPr sz="2400" spc="-4">
                <a:latin typeface="Arial" pitchFamily="34" charset="0"/>
                <a:cs typeface="Arial" pitchFamily="34" charset="0"/>
              </a:rPr>
              <a:t>materials.</a:t>
            </a:r>
            <a:endParaRPr sz="2400">
              <a:latin typeface="Arial" pitchFamily="34" charset="0"/>
              <a:cs typeface="Arial" pitchFamily="34" charset="0"/>
            </a:endParaRPr>
          </a:p>
          <a:p>
            <a:pPr marL="264319" indent="-255270" algn="just">
              <a:lnSpc>
                <a:spcPct val="150000"/>
              </a:lnSpc>
              <a:spcBef>
                <a:spcPts val="533"/>
              </a:spcBef>
              <a:buFont typeface="Wingdings"/>
              <a:buChar char=""/>
              <a:tabLst>
                <a:tab pos="264795" algn="l"/>
              </a:tabLst>
            </a:pPr>
            <a:r>
              <a:rPr sz="2400" spc="-8">
                <a:latin typeface="Arial" pitchFamily="34" charset="0"/>
                <a:cs typeface="Arial" pitchFamily="34" charset="0"/>
              </a:rPr>
              <a:t>They</a:t>
            </a:r>
            <a:r>
              <a:rPr sz="2400" spc="-4">
                <a:latin typeface="Arial" pitchFamily="34" charset="0"/>
                <a:cs typeface="Arial" pitchFamily="34" charset="0"/>
              </a:rPr>
              <a:t> </a:t>
            </a:r>
            <a:r>
              <a:rPr sz="2400" spc="-11">
                <a:latin typeface="Arial" pitchFamily="34" charset="0"/>
                <a:cs typeface="Arial" pitchFamily="34" charset="0"/>
              </a:rPr>
              <a:t>are</a:t>
            </a:r>
            <a:r>
              <a:rPr sz="2400" spc="4">
                <a:latin typeface="Arial" pitchFamily="34" charset="0"/>
                <a:cs typeface="Arial" pitchFamily="34" charset="0"/>
              </a:rPr>
              <a:t> </a:t>
            </a:r>
            <a:r>
              <a:rPr sz="2400" spc="-8">
                <a:latin typeface="Arial" pitchFamily="34" charset="0"/>
                <a:cs typeface="Arial" pitchFamily="34" charset="0"/>
              </a:rPr>
              <a:t>generally</a:t>
            </a:r>
            <a:r>
              <a:rPr sz="2400" spc="-4">
                <a:latin typeface="Arial" pitchFamily="34" charset="0"/>
                <a:cs typeface="Arial" pitchFamily="34" charset="0"/>
              </a:rPr>
              <a:t> used</a:t>
            </a:r>
            <a:r>
              <a:rPr sz="2400">
                <a:latin typeface="Arial" pitchFamily="34" charset="0"/>
                <a:cs typeface="Arial" pitchFamily="34" charset="0"/>
              </a:rPr>
              <a:t> in</a:t>
            </a:r>
            <a:r>
              <a:rPr sz="2400" spc="-4">
                <a:latin typeface="Arial" pitchFamily="34" charset="0"/>
                <a:cs typeface="Arial" pitchFamily="34" charset="0"/>
              </a:rPr>
              <a:t> </a:t>
            </a:r>
            <a:r>
              <a:rPr sz="2400" spc="-11">
                <a:latin typeface="Arial" pitchFamily="34" charset="0"/>
                <a:cs typeface="Arial" pitchFamily="34" charset="0"/>
              </a:rPr>
              <a:t>roofs,</a:t>
            </a:r>
            <a:r>
              <a:rPr sz="2400">
                <a:latin typeface="Arial" pitchFamily="34" charset="0"/>
                <a:cs typeface="Arial" pitchFamily="34" charset="0"/>
              </a:rPr>
              <a:t> </a:t>
            </a:r>
            <a:r>
              <a:rPr sz="2400" spc="-8">
                <a:latin typeface="Arial" pitchFamily="34" charset="0"/>
                <a:cs typeface="Arial" pitchFamily="34" charset="0"/>
              </a:rPr>
              <a:t>bridges</a:t>
            </a:r>
            <a:r>
              <a:rPr sz="2400" spc="4">
                <a:latin typeface="Arial" pitchFamily="34" charset="0"/>
                <a:cs typeface="Arial" pitchFamily="34" charset="0"/>
              </a:rPr>
              <a:t> </a:t>
            </a:r>
            <a:r>
              <a:rPr sz="2400">
                <a:latin typeface="Arial" pitchFamily="34" charset="0"/>
                <a:cs typeface="Arial" pitchFamily="34" charset="0"/>
              </a:rPr>
              <a:t>and</a:t>
            </a:r>
            <a:r>
              <a:rPr sz="2400" spc="-4">
                <a:latin typeface="Arial" pitchFamily="34" charset="0"/>
                <a:cs typeface="Arial" pitchFamily="34" charset="0"/>
              </a:rPr>
              <a:t> buildings.</a:t>
            </a:r>
            <a:endParaRPr sz="2400">
              <a:latin typeface="Arial" pitchFamily="34" charset="0"/>
              <a:cs typeface="Arial" pitchFamily="34" charset="0"/>
            </a:endParaRPr>
          </a:p>
          <a:p>
            <a:pPr marL="264319" indent="-255270" algn="just">
              <a:lnSpc>
                <a:spcPct val="150000"/>
              </a:lnSpc>
              <a:spcBef>
                <a:spcPts val="533"/>
              </a:spcBef>
              <a:buFont typeface="Wingdings"/>
              <a:buChar char=""/>
              <a:tabLst>
                <a:tab pos="264795" algn="l"/>
              </a:tabLst>
            </a:pPr>
            <a:r>
              <a:rPr sz="2400" spc="-8">
                <a:latin typeface="Arial" pitchFamily="34" charset="0"/>
                <a:cs typeface="Arial" pitchFamily="34" charset="0"/>
              </a:rPr>
              <a:t>They</a:t>
            </a:r>
            <a:r>
              <a:rPr sz="2400">
                <a:latin typeface="Arial" pitchFamily="34" charset="0"/>
                <a:cs typeface="Arial" pitchFamily="34" charset="0"/>
              </a:rPr>
              <a:t> </a:t>
            </a:r>
            <a:r>
              <a:rPr sz="2400" spc="-11">
                <a:latin typeface="Arial" pitchFamily="34" charset="0"/>
                <a:cs typeface="Arial" pitchFamily="34" charset="0"/>
              </a:rPr>
              <a:t>are</a:t>
            </a:r>
            <a:r>
              <a:rPr sz="2400" spc="4">
                <a:latin typeface="Arial" pitchFamily="34" charset="0"/>
                <a:cs typeface="Arial" pitchFamily="34" charset="0"/>
              </a:rPr>
              <a:t> </a:t>
            </a:r>
            <a:r>
              <a:rPr sz="2400">
                <a:latin typeface="Arial" pitchFamily="34" charset="0"/>
                <a:cs typeface="Arial" pitchFamily="34" charset="0"/>
              </a:rPr>
              <a:t>also</a:t>
            </a:r>
            <a:r>
              <a:rPr sz="2400" spc="-8">
                <a:latin typeface="Arial" pitchFamily="34" charset="0"/>
                <a:cs typeface="Arial" pitchFamily="34" charset="0"/>
              </a:rPr>
              <a:t> </a:t>
            </a:r>
            <a:r>
              <a:rPr sz="2400" spc="-4">
                <a:latin typeface="Arial" pitchFamily="34" charset="0"/>
                <a:cs typeface="Arial" pitchFamily="34" charset="0"/>
              </a:rPr>
              <a:t>used</a:t>
            </a:r>
            <a:r>
              <a:rPr sz="2400">
                <a:latin typeface="Arial" pitchFamily="34" charset="0"/>
                <a:cs typeface="Arial" pitchFamily="34" charset="0"/>
              </a:rPr>
              <a:t> in </a:t>
            </a:r>
            <a:r>
              <a:rPr sz="2400" spc="-8">
                <a:latin typeface="Arial" pitchFamily="34" charset="0"/>
                <a:cs typeface="Arial" pitchFamily="34" charset="0"/>
              </a:rPr>
              <a:t>structures </a:t>
            </a:r>
            <a:r>
              <a:rPr sz="2400" spc="-15">
                <a:latin typeface="Arial" pitchFamily="34" charset="0"/>
                <a:cs typeface="Arial" pitchFamily="34" charset="0"/>
              </a:rPr>
              <a:t>for</a:t>
            </a:r>
            <a:r>
              <a:rPr sz="2400" spc="-4">
                <a:latin typeface="Arial" pitchFamily="34" charset="0"/>
                <a:cs typeface="Arial" pitchFamily="34" charset="0"/>
              </a:rPr>
              <a:t> </a:t>
            </a:r>
            <a:r>
              <a:rPr sz="2400" spc="-8">
                <a:latin typeface="Arial" pitchFamily="34" charset="0"/>
                <a:cs typeface="Arial" pitchFamily="34" charset="0"/>
              </a:rPr>
              <a:t>architectural</a:t>
            </a:r>
            <a:r>
              <a:rPr sz="2400" spc="-26">
                <a:latin typeface="Arial" pitchFamily="34" charset="0"/>
                <a:cs typeface="Arial" pitchFamily="34" charset="0"/>
              </a:rPr>
              <a:t> </a:t>
            </a:r>
            <a:r>
              <a:rPr sz="2400" spc="-4">
                <a:latin typeface="Arial" pitchFamily="34" charset="0"/>
                <a:cs typeface="Arial" pitchFamily="34" charset="0"/>
              </a:rPr>
              <a:t>purposes.</a:t>
            </a:r>
            <a:endParaRPr sz="2400">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46A2AAD2-F99A-DB62-1206-C2C6EEC708D0}"/>
              </a:ext>
            </a:extLst>
          </p:cNvPr>
          <p:cNvSpPr>
            <a:spLocks noGrp="1"/>
          </p:cNvSpPr>
          <p:nvPr>
            <p:ph type="sldNum" sz="quarter" idx="7"/>
          </p:nvPr>
        </p:nvSpPr>
        <p:spPr/>
        <p:txBody>
          <a:bodyPr/>
          <a:lstStyle/>
          <a:p>
            <a:fld id="{B6F15528-21DE-4FAA-801E-634DDDAF4B2B}" type="slidenum">
              <a:rPr lang="en-US" smtClean="0"/>
              <a:t>9</a:t>
            </a:fld>
            <a:endParaRPr lang="en-US"/>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3DAD23-E41A-F367-37DC-8366ACEA27DB}"/>
              </a:ext>
            </a:extLst>
          </p:cNvPr>
          <p:cNvPicPr>
            <a:picLocks noChangeAspect="1"/>
          </p:cNvPicPr>
          <p:nvPr/>
        </p:nvPicPr>
        <p:blipFill>
          <a:blip r:embed="rId2"/>
          <a:stretch>
            <a:fillRect/>
          </a:stretch>
        </p:blipFill>
        <p:spPr>
          <a:xfrm>
            <a:off x="0" y="1766454"/>
            <a:ext cx="9144000" cy="3325091"/>
          </a:xfrm>
          <a:prstGeom prst="rect">
            <a:avLst/>
          </a:prstGeom>
        </p:spPr>
      </p:pic>
      <p:sp>
        <p:nvSpPr>
          <p:cNvPr id="2" name="Slide Number Placeholder 1">
            <a:extLst>
              <a:ext uri="{FF2B5EF4-FFF2-40B4-BE49-F238E27FC236}">
                <a16:creationId xmlns:a16="http://schemas.microsoft.com/office/drawing/2014/main" id="{454817AD-FE34-A73F-B4FE-119530E3F7D3}"/>
              </a:ext>
            </a:extLst>
          </p:cNvPr>
          <p:cNvSpPr>
            <a:spLocks noGrp="1"/>
          </p:cNvSpPr>
          <p:nvPr>
            <p:ph type="sldNum" sz="quarter" idx="12"/>
          </p:nvPr>
        </p:nvSpPr>
        <p:spPr/>
        <p:txBody>
          <a:bodyPr/>
          <a:lstStyle/>
          <a:p>
            <a:fld id="{C1FF6DA9-008F-8B48-92A6-B652298478BF}" type="slidenum">
              <a:rPr lang="en-US" smtClean="0"/>
              <a:t>90</a:t>
            </a:fld>
            <a:endParaRPr lang="en-US"/>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4869FD-1D4F-C27D-A15D-12C55847407D}"/>
              </a:ext>
            </a:extLst>
          </p:cNvPr>
          <p:cNvPicPr>
            <a:picLocks noChangeAspect="1"/>
          </p:cNvPicPr>
          <p:nvPr/>
        </p:nvPicPr>
        <p:blipFill>
          <a:blip r:embed="rId2"/>
          <a:stretch>
            <a:fillRect/>
          </a:stretch>
        </p:blipFill>
        <p:spPr>
          <a:xfrm>
            <a:off x="0" y="1686208"/>
            <a:ext cx="9144000" cy="3485584"/>
          </a:xfrm>
          <a:prstGeom prst="rect">
            <a:avLst/>
          </a:prstGeom>
        </p:spPr>
      </p:pic>
      <p:sp>
        <p:nvSpPr>
          <p:cNvPr id="2" name="Slide Number Placeholder 1">
            <a:extLst>
              <a:ext uri="{FF2B5EF4-FFF2-40B4-BE49-F238E27FC236}">
                <a16:creationId xmlns:a16="http://schemas.microsoft.com/office/drawing/2014/main" id="{4F3C3501-5060-6D6C-A050-69DD8517AB54}"/>
              </a:ext>
            </a:extLst>
          </p:cNvPr>
          <p:cNvSpPr>
            <a:spLocks noGrp="1"/>
          </p:cNvSpPr>
          <p:nvPr>
            <p:ph type="sldNum" sz="quarter" idx="12"/>
          </p:nvPr>
        </p:nvSpPr>
        <p:spPr/>
        <p:txBody>
          <a:bodyPr/>
          <a:lstStyle/>
          <a:p>
            <a:fld id="{C1FF6DA9-008F-8B48-92A6-B652298478BF}" type="slidenum">
              <a:rPr lang="en-US" smtClean="0"/>
              <a:t>91</a:t>
            </a:fld>
            <a:endParaRPr lang="en-US"/>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4C0509-6811-D9B1-2BB6-9B243B23B277}"/>
              </a:ext>
            </a:extLst>
          </p:cNvPr>
          <p:cNvPicPr>
            <a:picLocks noChangeAspect="1"/>
          </p:cNvPicPr>
          <p:nvPr/>
        </p:nvPicPr>
        <p:blipFill>
          <a:blip r:embed="rId2"/>
          <a:stretch>
            <a:fillRect/>
          </a:stretch>
        </p:blipFill>
        <p:spPr>
          <a:xfrm>
            <a:off x="0" y="1344091"/>
            <a:ext cx="9144000" cy="4169818"/>
          </a:xfrm>
          <a:prstGeom prst="rect">
            <a:avLst/>
          </a:prstGeom>
        </p:spPr>
      </p:pic>
      <p:sp>
        <p:nvSpPr>
          <p:cNvPr id="2" name="Slide Number Placeholder 1">
            <a:extLst>
              <a:ext uri="{FF2B5EF4-FFF2-40B4-BE49-F238E27FC236}">
                <a16:creationId xmlns:a16="http://schemas.microsoft.com/office/drawing/2014/main" id="{933BF9CA-F94A-F59E-3F1F-338C3CE6D53D}"/>
              </a:ext>
            </a:extLst>
          </p:cNvPr>
          <p:cNvSpPr>
            <a:spLocks noGrp="1"/>
          </p:cNvSpPr>
          <p:nvPr>
            <p:ph type="sldNum" sz="quarter" idx="12"/>
          </p:nvPr>
        </p:nvSpPr>
        <p:spPr/>
        <p:txBody>
          <a:bodyPr/>
          <a:lstStyle/>
          <a:p>
            <a:fld id="{C1FF6DA9-008F-8B48-92A6-B652298478BF}" type="slidenum">
              <a:rPr lang="en-US" smtClean="0"/>
              <a:t>92</a:t>
            </a:fld>
            <a:endParaRPr lang="en-US"/>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5FE81E-40D3-1FAA-AC7F-51454EEFDE24}"/>
              </a:ext>
            </a:extLst>
          </p:cNvPr>
          <p:cNvSpPr txBox="1"/>
          <p:nvPr/>
        </p:nvSpPr>
        <p:spPr>
          <a:xfrm>
            <a:off x="1943100" y="2151727"/>
            <a:ext cx="5257800" cy="255454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b="1" dirty="0">
                <a:solidFill>
                  <a:srgbClr val="0000CC"/>
                </a:solidFill>
                <a:latin typeface="Arial" pitchFamily="34" charset="0"/>
                <a:cs typeface="Arial" pitchFamily="34" charset="0"/>
              </a:rPr>
              <a:t>Lateral Load Analysis</a:t>
            </a:r>
          </a:p>
          <a:p>
            <a:pPr algn="ctr"/>
            <a:endParaRPr lang="en-US" sz="4000" b="1" dirty="0">
              <a:latin typeface="Arial" pitchFamily="34" charset="0"/>
              <a:cs typeface="Arial" pitchFamily="34" charset="0"/>
            </a:endParaRPr>
          </a:p>
          <a:p>
            <a:pPr algn="ctr"/>
            <a:r>
              <a:rPr lang="en-US" sz="4000" b="1" dirty="0">
                <a:solidFill>
                  <a:srgbClr val="FF0000"/>
                </a:solidFill>
                <a:latin typeface="Arial" pitchFamily="34" charset="0"/>
                <a:cs typeface="Arial" pitchFamily="34" charset="0"/>
              </a:rPr>
              <a:t>(Week 14-16)</a:t>
            </a:r>
          </a:p>
        </p:txBody>
      </p:sp>
      <p:sp>
        <p:nvSpPr>
          <p:cNvPr id="3" name="Slide Number Placeholder 2">
            <a:extLst>
              <a:ext uri="{FF2B5EF4-FFF2-40B4-BE49-F238E27FC236}">
                <a16:creationId xmlns:a16="http://schemas.microsoft.com/office/drawing/2014/main" id="{3941EC18-AAE1-76B2-E92F-9458B70B4E68}"/>
              </a:ext>
            </a:extLst>
          </p:cNvPr>
          <p:cNvSpPr>
            <a:spLocks noGrp="1"/>
          </p:cNvSpPr>
          <p:nvPr>
            <p:ph type="sldNum" sz="quarter" idx="12"/>
          </p:nvPr>
        </p:nvSpPr>
        <p:spPr/>
        <p:txBody>
          <a:bodyPr/>
          <a:lstStyle/>
          <a:p>
            <a:fld id="{C1FF6DA9-008F-8B48-92A6-B652298478BF}" type="slidenum">
              <a:rPr lang="en-US" smtClean="0"/>
              <a:t>93</a:t>
            </a:fld>
            <a:endParaRPr lang="en-US"/>
          </a:p>
        </p:txBody>
      </p:sp>
      <p:pic>
        <p:nvPicPr>
          <p:cNvPr id="4" name="Picture 3">
            <a:extLst>
              <a:ext uri="{FF2B5EF4-FFF2-40B4-BE49-F238E27FC236}">
                <a16:creationId xmlns:a16="http://schemas.microsoft.com/office/drawing/2014/main" id="{28898CD2-F97E-4EC2-702A-1163575B7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9842" y="304800"/>
            <a:ext cx="1284316" cy="1554480"/>
          </a:xfrm>
          <a:prstGeom prst="rect">
            <a:avLst/>
          </a:prstGeom>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Lateral-load-resisting-systems-in-buildings-pptx-2-2048.jpg"/>
          <p:cNvPicPr>
            <a:picLocks noChangeAspect="1"/>
          </p:cNvPicPr>
          <p:nvPr/>
        </p:nvPicPr>
        <p:blipFill>
          <a:blip r:embed="rId2"/>
          <a:stretch>
            <a:fillRect/>
          </a:stretch>
        </p:blipFill>
        <p:spPr>
          <a:xfrm>
            <a:off x="0" y="633394"/>
            <a:ext cx="9144000" cy="6858000"/>
          </a:xfrm>
          <a:prstGeom prst="rect">
            <a:avLst/>
          </a:prstGeom>
        </p:spPr>
      </p:pic>
      <p:sp>
        <p:nvSpPr>
          <p:cNvPr id="3" name="Slide Number Placeholder 2">
            <a:extLst>
              <a:ext uri="{FF2B5EF4-FFF2-40B4-BE49-F238E27FC236}">
                <a16:creationId xmlns:a16="http://schemas.microsoft.com/office/drawing/2014/main" id="{A2D4418B-4F7A-BCF6-4BF8-BD8E049EE5E3}"/>
              </a:ext>
            </a:extLst>
          </p:cNvPr>
          <p:cNvSpPr>
            <a:spLocks noGrp="1"/>
          </p:cNvSpPr>
          <p:nvPr>
            <p:ph type="sldNum" sz="quarter" idx="12"/>
          </p:nvPr>
        </p:nvSpPr>
        <p:spPr/>
        <p:txBody>
          <a:bodyPr/>
          <a:lstStyle/>
          <a:p>
            <a:fld id="{C1FF6DA9-008F-8B48-92A6-B652298478BF}" type="slidenum">
              <a:rPr lang="en-US" smtClean="0"/>
              <a:t>94</a:t>
            </a:fld>
            <a:endParaRPr lang="en-US"/>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Lateral-load-resisting-systems-in-buildings-pptx-3-2048.jpg"/>
          <p:cNvPicPr>
            <a:picLocks noChangeAspect="1"/>
          </p:cNvPicPr>
          <p:nvPr/>
        </p:nvPicPr>
        <p:blipFill>
          <a:blip r:embed="rId2"/>
          <a:stretch>
            <a:fillRect/>
          </a:stretch>
        </p:blipFill>
        <p:spPr>
          <a:xfrm>
            <a:off x="0" y="603897"/>
            <a:ext cx="9144000" cy="6858000"/>
          </a:xfrm>
          <a:prstGeom prst="rect">
            <a:avLst/>
          </a:prstGeom>
        </p:spPr>
      </p:pic>
      <p:sp>
        <p:nvSpPr>
          <p:cNvPr id="3" name="Slide Number Placeholder 2">
            <a:extLst>
              <a:ext uri="{FF2B5EF4-FFF2-40B4-BE49-F238E27FC236}">
                <a16:creationId xmlns:a16="http://schemas.microsoft.com/office/drawing/2014/main" id="{A258525C-1B93-E776-927C-DE13D1D168B4}"/>
              </a:ext>
            </a:extLst>
          </p:cNvPr>
          <p:cNvSpPr>
            <a:spLocks noGrp="1"/>
          </p:cNvSpPr>
          <p:nvPr>
            <p:ph type="sldNum" sz="quarter" idx="12"/>
          </p:nvPr>
        </p:nvSpPr>
        <p:spPr/>
        <p:txBody>
          <a:bodyPr/>
          <a:lstStyle/>
          <a:p>
            <a:fld id="{C1FF6DA9-008F-8B48-92A6-B652298478BF}" type="slidenum">
              <a:rPr lang="en-US" smtClean="0"/>
              <a:t>95</a:t>
            </a:fld>
            <a:endParaRPr lang="en-US"/>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Lateral-load-resisting-systems-in-buildings-pptx-4-2048.jpg"/>
          <p:cNvPicPr>
            <a:picLocks noChangeAspect="1"/>
          </p:cNvPicPr>
          <p:nvPr/>
        </p:nvPicPr>
        <p:blipFill>
          <a:blip r:embed="rId2"/>
          <a:stretch>
            <a:fillRect/>
          </a:stretch>
        </p:blipFill>
        <p:spPr>
          <a:xfrm>
            <a:off x="0" y="613730"/>
            <a:ext cx="9144000" cy="6858000"/>
          </a:xfrm>
          <a:prstGeom prst="rect">
            <a:avLst/>
          </a:prstGeom>
        </p:spPr>
      </p:pic>
      <p:sp>
        <p:nvSpPr>
          <p:cNvPr id="3" name="Slide Number Placeholder 2">
            <a:extLst>
              <a:ext uri="{FF2B5EF4-FFF2-40B4-BE49-F238E27FC236}">
                <a16:creationId xmlns:a16="http://schemas.microsoft.com/office/drawing/2014/main" id="{0EC6A79B-91F4-360B-5096-95A08A853DAF}"/>
              </a:ext>
            </a:extLst>
          </p:cNvPr>
          <p:cNvSpPr>
            <a:spLocks noGrp="1"/>
          </p:cNvSpPr>
          <p:nvPr>
            <p:ph type="sldNum" sz="quarter" idx="12"/>
          </p:nvPr>
        </p:nvSpPr>
        <p:spPr/>
        <p:txBody>
          <a:bodyPr/>
          <a:lstStyle/>
          <a:p>
            <a:fld id="{C1FF6DA9-008F-8B48-92A6-B652298478BF}" type="slidenum">
              <a:rPr lang="en-US" smtClean="0"/>
              <a:t>96</a:t>
            </a:fld>
            <a:endParaRPr lang="en-US"/>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Lateral-load-resisting-systems-in-buildings-pptx-5-2048.jpg"/>
          <p:cNvPicPr>
            <a:picLocks noChangeAspect="1"/>
          </p:cNvPicPr>
          <p:nvPr/>
        </p:nvPicPr>
        <p:blipFill>
          <a:blip r:embed="rId2"/>
          <a:stretch>
            <a:fillRect/>
          </a:stretch>
        </p:blipFill>
        <p:spPr>
          <a:xfrm>
            <a:off x="0" y="613729"/>
            <a:ext cx="9144000" cy="6858000"/>
          </a:xfrm>
          <a:prstGeom prst="rect">
            <a:avLst/>
          </a:prstGeom>
        </p:spPr>
      </p:pic>
      <p:sp>
        <p:nvSpPr>
          <p:cNvPr id="3" name="Slide Number Placeholder 2">
            <a:extLst>
              <a:ext uri="{FF2B5EF4-FFF2-40B4-BE49-F238E27FC236}">
                <a16:creationId xmlns:a16="http://schemas.microsoft.com/office/drawing/2014/main" id="{6B026662-155D-B247-62E2-A586B7C66AA7}"/>
              </a:ext>
            </a:extLst>
          </p:cNvPr>
          <p:cNvSpPr>
            <a:spLocks noGrp="1"/>
          </p:cNvSpPr>
          <p:nvPr>
            <p:ph type="sldNum" sz="quarter" idx="12"/>
          </p:nvPr>
        </p:nvSpPr>
        <p:spPr/>
        <p:txBody>
          <a:bodyPr/>
          <a:lstStyle/>
          <a:p>
            <a:fld id="{C1FF6DA9-008F-8B48-92A6-B652298478BF}" type="slidenum">
              <a:rPr lang="en-US" smtClean="0"/>
              <a:t>97</a:t>
            </a:fld>
            <a:endParaRPr lang="en-US"/>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Lateral-load-resisting-systems-in-buildings-pptx-6-2048.jpg"/>
          <p:cNvPicPr>
            <a:picLocks noChangeAspect="1"/>
          </p:cNvPicPr>
          <p:nvPr/>
        </p:nvPicPr>
        <p:blipFill>
          <a:blip r:embed="rId2"/>
          <a:stretch>
            <a:fillRect/>
          </a:stretch>
        </p:blipFill>
        <p:spPr>
          <a:xfrm>
            <a:off x="0" y="603897"/>
            <a:ext cx="9144000" cy="6858000"/>
          </a:xfrm>
          <a:prstGeom prst="rect">
            <a:avLst/>
          </a:prstGeom>
        </p:spPr>
      </p:pic>
      <p:sp>
        <p:nvSpPr>
          <p:cNvPr id="3" name="Slide Number Placeholder 2">
            <a:extLst>
              <a:ext uri="{FF2B5EF4-FFF2-40B4-BE49-F238E27FC236}">
                <a16:creationId xmlns:a16="http://schemas.microsoft.com/office/drawing/2014/main" id="{52F8873D-C8AE-D6A7-C6EA-1D97F2582BB8}"/>
              </a:ext>
            </a:extLst>
          </p:cNvPr>
          <p:cNvSpPr>
            <a:spLocks noGrp="1"/>
          </p:cNvSpPr>
          <p:nvPr>
            <p:ph type="sldNum" sz="quarter" idx="12"/>
          </p:nvPr>
        </p:nvSpPr>
        <p:spPr/>
        <p:txBody>
          <a:bodyPr/>
          <a:lstStyle/>
          <a:p>
            <a:fld id="{C1FF6DA9-008F-8B48-92A6-B652298478BF}" type="slidenum">
              <a:rPr lang="en-US" smtClean="0"/>
              <a:t>98</a:t>
            </a:fld>
            <a:endParaRPr lang="en-US"/>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Lateral-load-resisting-systems-in-buildings-pptx-7-2048.jpg"/>
          <p:cNvPicPr>
            <a:picLocks noChangeAspect="1"/>
          </p:cNvPicPr>
          <p:nvPr/>
        </p:nvPicPr>
        <p:blipFill>
          <a:blip r:embed="rId2"/>
          <a:stretch>
            <a:fillRect/>
          </a:stretch>
        </p:blipFill>
        <p:spPr>
          <a:xfrm>
            <a:off x="0" y="594065"/>
            <a:ext cx="9144000" cy="6858000"/>
          </a:xfrm>
          <a:prstGeom prst="rect">
            <a:avLst/>
          </a:prstGeom>
        </p:spPr>
      </p:pic>
      <p:sp>
        <p:nvSpPr>
          <p:cNvPr id="3" name="Slide Number Placeholder 2">
            <a:extLst>
              <a:ext uri="{FF2B5EF4-FFF2-40B4-BE49-F238E27FC236}">
                <a16:creationId xmlns:a16="http://schemas.microsoft.com/office/drawing/2014/main" id="{56E54522-631D-6939-B49B-1C7DE4DC7B85}"/>
              </a:ext>
            </a:extLst>
          </p:cNvPr>
          <p:cNvSpPr>
            <a:spLocks noGrp="1"/>
          </p:cNvSpPr>
          <p:nvPr>
            <p:ph type="sldNum" sz="quarter" idx="12"/>
          </p:nvPr>
        </p:nvSpPr>
        <p:spPr/>
        <p:txBody>
          <a:bodyPr/>
          <a:lstStyle/>
          <a:p>
            <a:fld id="{C1FF6DA9-008F-8B48-92A6-B652298478BF}" type="slidenum">
              <a:rPr lang="en-US" smtClean="0"/>
              <a:t>99</a:t>
            </a:fld>
            <a:endParaRPr lang="en-US"/>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6.0.29"/>
  <p:tag name="AS_OS" val="Unix 5.4.0.196"/>
  <p:tag name="AS_RELEASE_DATE" val="2024.02.14"/>
  <p:tag name="AS_TITLE" val="Aspose.Slides for .NET6"/>
  <p:tag name="AS_VERSION" val="2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Aptos Display" panose="0211000402020202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Aptos" panose="0211000402020202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4119</Words>
  <Application>Microsoft Office PowerPoint</Application>
  <PresentationFormat>On-screen Show (4:3)</PresentationFormat>
  <Paragraphs>702</Paragraphs>
  <Slides>116</Slides>
  <Notes>0</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116</vt:i4>
      </vt:variant>
    </vt:vector>
  </HeadingPairs>
  <TitlesOfParts>
    <vt:vector size="135" baseType="lpstr">
      <vt:lpstr>Aptos</vt:lpstr>
      <vt:lpstr>Aptos Display</vt:lpstr>
      <vt:lpstr>Arial</vt:lpstr>
      <vt:lpstr>Arial MT</vt:lpstr>
      <vt:lpstr>Calibri</vt:lpstr>
      <vt:lpstr>Cambria</vt:lpstr>
      <vt:lpstr>Cambria Math</vt:lpstr>
      <vt:lpstr>Franklin Gothic Medium</vt:lpstr>
      <vt:lpstr>Segoe UI Symbol</vt:lpstr>
      <vt:lpstr>Symbol</vt:lpstr>
      <vt:lpstr>Times New Roman</vt:lpstr>
      <vt:lpstr>Wingdings</vt:lpstr>
      <vt:lpstr>Office Theme</vt:lpstr>
      <vt:lpstr>Office Theme</vt:lpstr>
      <vt:lpstr>Office Theme</vt:lpstr>
      <vt:lpstr>Office Theme</vt:lpstr>
      <vt:lpstr>Office Theme</vt:lpstr>
      <vt:lpstr>Office Theme</vt:lpstr>
      <vt:lpstr>Office Theme</vt:lpstr>
      <vt:lpstr>   CE 0732-2201   Structural Analysis and Design-I</vt:lpstr>
      <vt:lpstr>PowerPoint Presentation</vt:lpstr>
      <vt:lpstr>PowerPoint Presentation</vt:lpstr>
      <vt:lpstr>PowerPoint Presentation</vt:lpstr>
      <vt:lpstr>PowerPoint Presentation</vt:lpstr>
      <vt:lpstr>PowerPoint Presentation</vt:lpstr>
      <vt:lpstr>Introduction</vt:lpstr>
      <vt:lpstr>Characteristics of Trusses</vt:lpstr>
      <vt:lpstr>Advantages &amp; Uses of Trusses</vt:lpstr>
      <vt:lpstr>Types of Trusses</vt:lpstr>
      <vt:lpstr>Types of Roof Trusses</vt:lpstr>
      <vt:lpstr>Types of Roof Trusses</vt:lpstr>
      <vt:lpstr>PowerPoint Presentation</vt:lpstr>
      <vt:lpstr>Assumptions of Trusses</vt:lpstr>
      <vt:lpstr>Zero-force Members</vt:lpstr>
      <vt:lpstr>Components of Trusses</vt:lpstr>
      <vt:lpstr>Joint Connections of Trusses</vt:lpstr>
      <vt:lpstr>Truss Supports</vt:lpstr>
      <vt:lpstr>Working with Trusses: Analysing Structural Forces in Truss Members</vt:lpstr>
      <vt:lpstr>Truss Analysis: Method of Joints</vt:lpstr>
      <vt:lpstr>Truss Analysis: Method of Sections</vt:lpstr>
      <vt:lpstr>So, What Are The Objectives of Truss  Analysis?</vt:lpstr>
      <vt:lpstr>Can trusses have curved members?</vt:lpstr>
      <vt:lpstr>Some Cool Examples of Truss Structures  (Bangladesh)</vt:lpstr>
      <vt:lpstr>Some Cool Examples of Truss Structures  (Bangladesh)</vt:lpstr>
      <vt:lpstr>Some Cool Examples of Truss Structures  (Overseas)</vt:lpstr>
      <vt:lpstr>Some Cool Examples of Truss Structures  (Overseas)</vt:lpstr>
      <vt:lpstr>   ‘Arches'  (Two Hinged Arch)  (Week 3-5)</vt:lpstr>
      <vt:lpstr>Introduction</vt:lpstr>
      <vt:lpstr>PowerPoint Presentation</vt:lpstr>
      <vt:lpstr>PowerPoint Presentation</vt:lpstr>
      <vt:lpstr>PowerPoint Presentation</vt:lpstr>
      <vt:lpstr>PowerPoint Presentation</vt:lpstr>
      <vt:lpstr>PowerPoint Presentation</vt:lpstr>
      <vt:lpstr>Types of Arches</vt:lpstr>
      <vt:lpstr>PowerPoint Presentation</vt:lpstr>
      <vt:lpstr>   ‘Arches'  (Three Hinged)  (Week 6-8)</vt:lpstr>
      <vt:lpstr>Introduction to Three Hinged Arch</vt:lpstr>
      <vt:lpstr>Types of three-hinged arches</vt:lpstr>
      <vt:lpstr>Circular three-hinged arch</vt:lpstr>
      <vt:lpstr>Parabolic three-hinged arch</vt:lpstr>
      <vt:lpstr>If the springing point are at the same level:</vt:lpstr>
      <vt:lpstr>If the springing points are not at the same level:</vt:lpstr>
      <vt:lpstr>Analysis for Static Loads</vt:lpstr>
      <vt:lpstr>∑FH = 0</vt:lpstr>
      <vt:lpstr>PowerPoint Presentation</vt:lpstr>
      <vt:lpstr>Three-Hinged Arches Solved  Problems</vt:lpstr>
      <vt:lpstr>Q1. A three-hinged circular arch hinged at the springing and crown points has  a span of 40 m and a central rise of 8 m. It carries a uniformly distributed load  20 kN/m over the left-half of the span together with a concentrated load of 100  kN at the right quarter span point. Find the reactions at the supports, normal  thrust and shear at a section 10 m from left support.</vt:lpstr>
      <vt:lpstr>PowerPoint Presentation</vt:lpstr>
      <vt:lpstr>PowerPoint Presentation</vt:lpstr>
      <vt:lpstr>PowerPoint Presentation</vt:lpstr>
      <vt:lpstr>PowerPoint Presentation</vt:lpstr>
      <vt:lpstr>PowerPoint Presentation</vt:lpstr>
      <vt:lpstr>Moment at 5 m from the left support:</vt:lpstr>
      <vt:lpstr>PowerPoint Presentation</vt:lpstr>
      <vt:lpstr>PowerPoint Presentation</vt:lpstr>
      <vt:lpstr>PowerPoint Presentation</vt:lpstr>
      <vt:lpstr>PowerPoint Presentation</vt:lpstr>
      <vt:lpstr>Q4. show that the parabolic shape is a funicular shape for a three hinged  arch subjected to a uniformly distributed load over to its entire span.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Hp</cp:lastModifiedBy>
  <cp:revision>28</cp:revision>
  <cp:lastPrinted>2024-12-13T15:12:58Z</cp:lastPrinted>
  <dcterms:created xsi:type="dcterms:W3CDTF">2024-12-13T15:12:58Z</dcterms:created>
  <dcterms:modified xsi:type="dcterms:W3CDTF">2025-01-11T10:56:32Z</dcterms:modified>
</cp:coreProperties>
</file>